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13.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notesSlides/notesSlide14.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notesSlides/notesSlide15.xml" ContentType="application/vnd.openxmlformats-officedocument.presentationml.notesSlide+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notesSlides/notesSlide16.xml" ContentType="application/vnd.openxmlformats-officedocument.presentationml.notesSlide+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notesSlides/notesSlide17.xml" ContentType="application/vnd.openxmlformats-officedocument.presentationml.notesSlide+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notesSlides/notesSlide18.xml" ContentType="application/vnd.openxmlformats-officedocument.presentationml.notesSlide+xml"/>
  <Override PartName="/ppt/charts/chart47.xml" ContentType="application/vnd.openxmlformats-officedocument.drawingml.chart+xml"/>
  <Override PartName="/ppt/charts/chart48.xml" ContentType="application/vnd.openxmlformats-officedocument.drawingml.chart+xml"/>
  <Override PartName="/ppt/notesSlides/notesSlide19.xml" ContentType="application/vnd.openxmlformats-officedocument.presentationml.notesSlide+xml"/>
  <Override PartName="/ppt/charts/chart49.xml" ContentType="application/vnd.openxmlformats-officedocument.drawingml.chart+xml"/>
  <Override PartName="/ppt/charts/chart50.xml" ContentType="application/vnd.openxmlformats-officedocument.drawingml.chart+xml"/>
  <Override PartName="/ppt/notesSlides/notesSlide20.xml" ContentType="application/vnd.openxmlformats-officedocument.presentationml.notesSlide+xml"/>
  <Override PartName="/ppt/charts/chart51.xml" ContentType="application/vnd.openxmlformats-officedocument.drawingml.chart+xml"/>
  <Override PartName="/ppt/charts/chart52.xml" ContentType="application/vnd.openxmlformats-officedocument.drawingml.chart+xml"/>
  <Override PartName="/ppt/notesSlides/notesSlide21.xml" ContentType="application/vnd.openxmlformats-officedocument.presentationml.notesSlide+xml"/>
  <Override PartName="/ppt/charts/chart53.xml" ContentType="application/vnd.openxmlformats-officedocument.drawingml.chart+xml"/>
  <Override PartName="/ppt/charts/chart54.xml" ContentType="application/vnd.openxmlformats-officedocument.drawingml.chart+xml"/>
  <Override PartName="/ppt/notesSlides/notesSlide22.xml" ContentType="application/vnd.openxmlformats-officedocument.presentationml.notesSlide+xml"/>
  <Override PartName="/ppt/charts/chart55.xml" ContentType="application/vnd.openxmlformats-officedocument.drawingml.chart+xml"/>
  <Override PartName="/ppt/charts/chart56.xml" ContentType="application/vnd.openxmlformats-officedocument.drawingml.chart+xml"/>
  <Override PartName="/ppt/notesSlides/notesSlide23.xml" ContentType="application/vnd.openxmlformats-officedocument.presentationml.notesSlide+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ppt/charts/chart60.xml" ContentType="application/vnd.openxmlformats-officedocument.drawingml.chart+xml"/>
  <Override PartName="/ppt/notesSlides/notesSlide24.xml" ContentType="application/vnd.openxmlformats-officedocument.presentationml.notesSlide+xml"/>
  <Override PartName="/ppt/charts/chart61.xml" ContentType="application/vnd.openxmlformats-officedocument.drawingml.chart+xml"/>
  <Override PartName="/ppt/charts/chart62.xml" ContentType="application/vnd.openxmlformats-officedocument.drawingml.chart+xml"/>
  <Override PartName="/ppt/charts/chart63.xml" ContentType="application/vnd.openxmlformats-officedocument.drawingml.chart+xml"/>
  <Override PartName="/ppt/charts/chart6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54"/>
  </p:notesMasterIdLst>
  <p:handoutMasterIdLst>
    <p:handoutMasterId r:id="rId55"/>
  </p:handoutMasterIdLst>
  <p:sldIdLst>
    <p:sldId id="256" r:id="rId3"/>
    <p:sldId id="260" r:id="rId4"/>
    <p:sldId id="264" r:id="rId5"/>
    <p:sldId id="266" r:id="rId6"/>
    <p:sldId id="386" r:id="rId7"/>
    <p:sldId id="268" r:id="rId8"/>
    <p:sldId id="269" r:id="rId9"/>
    <p:sldId id="271" r:id="rId10"/>
    <p:sldId id="313" r:id="rId11"/>
    <p:sldId id="276" r:id="rId12"/>
    <p:sldId id="278" r:id="rId13"/>
    <p:sldId id="353" r:id="rId14"/>
    <p:sldId id="350" r:id="rId15"/>
    <p:sldId id="351" r:id="rId16"/>
    <p:sldId id="294" r:id="rId17"/>
    <p:sldId id="296" r:id="rId18"/>
    <p:sldId id="301" r:id="rId19"/>
    <p:sldId id="361" r:id="rId20"/>
    <p:sldId id="363" r:id="rId21"/>
    <p:sldId id="347" r:id="rId22"/>
    <p:sldId id="303" r:id="rId23"/>
    <p:sldId id="364" r:id="rId24"/>
    <p:sldId id="366" r:id="rId25"/>
    <p:sldId id="349" r:id="rId26"/>
    <p:sldId id="368" r:id="rId27"/>
    <p:sldId id="405" r:id="rId28"/>
    <p:sldId id="369" r:id="rId29"/>
    <p:sldId id="370" r:id="rId30"/>
    <p:sldId id="388" r:id="rId31"/>
    <p:sldId id="390" r:id="rId32"/>
    <p:sldId id="374" r:id="rId33"/>
    <p:sldId id="376" r:id="rId34"/>
    <p:sldId id="378" r:id="rId35"/>
    <p:sldId id="380" r:id="rId36"/>
    <p:sldId id="382" r:id="rId37"/>
    <p:sldId id="384" r:id="rId38"/>
    <p:sldId id="385" r:id="rId39"/>
    <p:sldId id="393" r:id="rId40"/>
    <p:sldId id="394" r:id="rId41"/>
    <p:sldId id="395" r:id="rId42"/>
    <p:sldId id="396" r:id="rId43"/>
    <p:sldId id="397" r:id="rId44"/>
    <p:sldId id="399" r:id="rId45"/>
    <p:sldId id="401" r:id="rId46"/>
    <p:sldId id="402" r:id="rId47"/>
    <p:sldId id="352" r:id="rId48"/>
    <p:sldId id="404" r:id="rId49"/>
    <p:sldId id="357" r:id="rId50"/>
    <p:sldId id="354" r:id="rId51"/>
    <p:sldId id="355" r:id="rId52"/>
    <p:sldId id="356" r:id="rId5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3508" autoAdjust="0"/>
  </p:normalViewPr>
  <p:slideViewPr>
    <p:cSldViewPr>
      <p:cViewPr varScale="1">
        <p:scale>
          <a:sx n="104" d="100"/>
          <a:sy n="104" d="100"/>
        </p:scale>
        <p:origin x="642"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1" d="100"/>
          <a:sy n="81" d="100"/>
        </p:scale>
        <p:origin x="-208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 Target="slides/slide1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kalkylblad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kalkylblad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kalkylblad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kalkylblad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kalkylblad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kalkylblad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kalkylblad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kalkylblad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kalkylblad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kalkylblad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kalkylblad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kalkylblad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kalkylblad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kalkylblad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kalkylblad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kalkylblad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kalkylblad36.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kalkylblad37.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kalkylblad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kalkylblad39.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kalkylblad40.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kalkylblad41.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kalkylblad42.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kalkylblad43.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kalkylblad44.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kalkylblad45.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kalkylblad46.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kalkylblad47.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kalkylblad48.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kalkylblad49.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Excel-kalkylblad50.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Excel-kalkylblad51.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Excel-kalkylblad52.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Excel-kalkylblad53.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Excel-kalkylblad54.xlsx"/></Relationships>
</file>

<file path=ppt/charts/_rels/chart56.xml.rels><?xml version="1.0" encoding="UTF-8" standalone="yes"?>
<Relationships xmlns="http://schemas.openxmlformats.org/package/2006/relationships"><Relationship Id="rId1" Type="http://schemas.openxmlformats.org/officeDocument/2006/relationships/package" Target="../embeddings/Microsoft_Excel-kalkylblad55.xlsx"/></Relationships>
</file>

<file path=ppt/charts/_rels/chart57.xml.rels><?xml version="1.0" encoding="UTF-8" standalone="yes"?>
<Relationships xmlns="http://schemas.openxmlformats.org/package/2006/relationships"><Relationship Id="rId1" Type="http://schemas.openxmlformats.org/officeDocument/2006/relationships/package" Target="../embeddings/Microsoft_Excel-kalkylblad56.xlsx"/></Relationships>
</file>

<file path=ppt/charts/_rels/chart58.xml.rels><?xml version="1.0" encoding="UTF-8" standalone="yes"?>
<Relationships xmlns="http://schemas.openxmlformats.org/package/2006/relationships"><Relationship Id="rId1" Type="http://schemas.openxmlformats.org/officeDocument/2006/relationships/package" Target="../embeddings/Microsoft_Excel-kalkylblad57.xlsx"/></Relationships>
</file>

<file path=ppt/charts/_rels/chart59.xml.rels><?xml version="1.0" encoding="UTF-8" standalone="yes"?>
<Relationships xmlns="http://schemas.openxmlformats.org/package/2006/relationships"><Relationship Id="rId1" Type="http://schemas.openxmlformats.org/officeDocument/2006/relationships/package" Target="../embeddings/Microsoft_Excel-kalkylblad58.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kalkylblad5.xlsx"/></Relationships>
</file>

<file path=ppt/charts/_rels/chart60.xml.rels><?xml version="1.0" encoding="UTF-8" standalone="yes"?>
<Relationships xmlns="http://schemas.openxmlformats.org/package/2006/relationships"><Relationship Id="rId1" Type="http://schemas.openxmlformats.org/officeDocument/2006/relationships/package" Target="../embeddings/Microsoft_Excel-kalkylblad59.xlsx"/></Relationships>
</file>

<file path=ppt/charts/_rels/chart61.xml.rels><?xml version="1.0" encoding="UTF-8" standalone="yes"?>
<Relationships xmlns="http://schemas.openxmlformats.org/package/2006/relationships"><Relationship Id="rId1" Type="http://schemas.openxmlformats.org/officeDocument/2006/relationships/package" Target="../embeddings/Microsoft_Excel-kalkylblad60.xlsx"/></Relationships>
</file>

<file path=ppt/charts/_rels/chart62.xml.rels><?xml version="1.0" encoding="UTF-8" standalone="yes"?>
<Relationships xmlns="http://schemas.openxmlformats.org/package/2006/relationships"><Relationship Id="rId1" Type="http://schemas.openxmlformats.org/officeDocument/2006/relationships/package" Target="../embeddings/Microsoft_Excel-kalkylblad61.xlsx"/></Relationships>
</file>

<file path=ppt/charts/_rels/chart63.xml.rels><?xml version="1.0" encoding="UTF-8" standalone="yes"?>
<Relationships xmlns="http://schemas.openxmlformats.org/package/2006/relationships"><Relationship Id="rId1" Type="http://schemas.openxmlformats.org/officeDocument/2006/relationships/package" Target="../embeddings/Microsoft_Excel-kalkylblad62.xlsx"/></Relationships>
</file>

<file path=ppt/charts/_rels/chart64.xml.rels><?xml version="1.0" encoding="UTF-8" standalone="yes"?>
<Relationships xmlns="http://schemas.openxmlformats.org/package/2006/relationships"><Relationship Id="rId1" Type="http://schemas.openxmlformats.org/officeDocument/2006/relationships/package" Target="../embeddings/Microsoft_Excel-kalkylblad6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spPr>
        <a:noFill/>
        <a:ln w="9525">
          <a:noFill/>
        </a:ln>
      </c:spPr>
    </c:floor>
    <c:sideWall>
      <c:thickness val="0"/>
    </c:sideWall>
    <c:backWall>
      <c:thickness val="0"/>
      <c:spPr>
        <a:noFill/>
        <a:ln w="25400">
          <a:noFill/>
        </a:ln>
      </c:spPr>
    </c:backWall>
    <c:plotArea>
      <c:layout>
        <c:manualLayout>
          <c:layoutTarget val="inner"/>
          <c:xMode val="edge"/>
          <c:yMode val="edge"/>
          <c:x val="6.5350499752856849E-4"/>
          <c:y val="4.0089363829521309E-2"/>
          <c:w val="0.99934650513863355"/>
          <c:h val="0.91199409807088805"/>
        </c:manualLayout>
      </c:layout>
      <c:bar3DChart>
        <c:barDir val="col"/>
        <c:grouping val="stacked"/>
        <c:varyColors val="0"/>
        <c:ser>
          <c:idx val="0"/>
          <c:order val="0"/>
          <c:tx>
            <c:strRef>
              <c:f>Sheet1!$B$1</c:f>
              <c:strCache>
                <c:ptCount val="1"/>
                <c:pt idx="0">
                  <c:v>Column2</c:v>
                </c:pt>
              </c:strCache>
            </c:strRef>
          </c:tx>
          <c:spPr>
            <a:solidFill>
              <a:schemeClr val="accent1"/>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Nya</c:v>
                </c:pt>
                <c:pt idx="2">
                  <c:v>U.O</c:v>
                </c:pt>
              </c:strCache>
            </c:strRef>
          </c:cat>
          <c:val>
            <c:numRef>
              <c:f>Sheet1!$B$2:$B$4</c:f>
              <c:numCache>
                <c:formatCode>General</c:formatCode>
                <c:ptCount val="3"/>
                <c:pt idx="0" formatCode="0%">
                  <c:v>0.31</c:v>
                </c:pt>
              </c:numCache>
            </c:numRef>
          </c:val>
          <c:extLst>
            <c:ext xmlns:c16="http://schemas.microsoft.com/office/drawing/2014/chart" uri="{C3380CC4-5D6E-409C-BE32-E72D297353CC}">
              <c16:uniqueId val="{00000000-B232-4E1F-A487-193458AD5B1A}"/>
            </c:ext>
          </c:extLst>
        </c:ser>
        <c:ser>
          <c:idx val="1"/>
          <c:order val="1"/>
          <c:tx>
            <c:strRef>
              <c:f>Sheet1!$C$1</c:f>
              <c:strCache>
                <c:ptCount val="1"/>
                <c:pt idx="0">
                  <c:v>Nya</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B232-4E1F-A487-193458AD5B1A}"/>
              </c:ext>
            </c:extLst>
          </c:dPt>
          <c:dLbls>
            <c:dLbl>
              <c:idx val="1"/>
              <c:tx>
                <c:rich>
                  <a:bodyPr/>
                  <a:lstStyle/>
                  <a:p>
                    <a:r>
                      <a:rPr lang="en-US" sz="1800" dirty="0"/>
                      <a:t>71% </a:t>
                    </a:r>
                    <a:endParaRPr lang="en-US" sz="1800" dirty="0" smtClean="0"/>
                  </a:p>
                  <a:p>
                    <a:r>
                      <a:rPr lang="en-US" sz="1800" dirty="0" smtClean="0"/>
                      <a:t>Nya</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32-4E1F-A487-193458AD5B1A}"/>
                </c:ext>
              </c:extLst>
            </c:dLbl>
            <c:spPr>
              <a:noFill/>
              <a:ln>
                <a:noFill/>
              </a:ln>
              <a:effectLst/>
            </c:spPr>
            <c:txPr>
              <a:bodyPr/>
              <a:lstStyle/>
              <a:p>
                <a:pPr>
                  <a:defRPr sz="1800" b="1">
                    <a:solidFill>
                      <a:schemeClr val="bg1"/>
                    </a:solidFill>
                  </a:defRPr>
                </a:pPr>
                <a:endParaRPr lang="sv-SE"/>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Nya</c:v>
                </c:pt>
                <c:pt idx="2">
                  <c:v>U.O</c:v>
                </c:pt>
              </c:strCache>
            </c:strRef>
          </c:cat>
          <c:val>
            <c:numRef>
              <c:f>Sheet1!$C$2:$C$4</c:f>
              <c:numCache>
                <c:formatCode>0%</c:formatCode>
                <c:ptCount val="3"/>
                <c:pt idx="1">
                  <c:v>0.71</c:v>
                </c:pt>
              </c:numCache>
            </c:numRef>
          </c:val>
          <c:extLst>
            <c:ext xmlns:c16="http://schemas.microsoft.com/office/drawing/2014/chart" uri="{C3380CC4-5D6E-409C-BE32-E72D297353CC}">
              <c16:uniqueId val="{00000002-B232-4E1F-A487-193458AD5B1A}"/>
            </c:ext>
          </c:extLst>
        </c:ser>
        <c:ser>
          <c:idx val="2"/>
          <c:order val="2"/>
          <c:tx>
            <c:strRef>
              <c:f>Sheet1!$D$1</c:f>
              <c:strCache>
                <c:ptCount val="1"/>
                <c:pt idx="0">
                  <c:v>U.O</c:v>
                </c:pt>
              </c:strCache>
            </c:strRef>
          </c:tx>
          <c:spPr>
            <a:solidFill>
              <a:srgbClr val="C00000"/>
            </a:solidFill>
          </c:spPr>
          <c:invertIfNegative val="0"/>
          <c:dLbls>
            <c:dLbl>
              <c:idx val="2"/>
              <c:tx>
                <c:rich>
                  <a:bodyPr/>
                  <a:lstStyle/>
                  <a:p>
                    <a:pPr>
                      <a:defRPr sz="1800" b="1">
                        <a:solidFill>
                          <a:schemeClr val="bg1"/>
                        </a:solidFill>
                      </a:defRPr>
                    </a:pPr>
                    <a:r>
                      <a:rPr lang="en-US" sz="1800" dirty="0"/>
                      <a:t>37% </a:t>
                    </a:r>
                    <a:endParaRPr lang="en-US" sz="1800" dirty="0" smtClean="0"/>
                  </a:p>
                  <a:p>
                    <a:pPr>
                      <a:defRPr sz="1800" b="1">
                        <a:solidFill>
                          <a:schemeClr val="bg1"/>
                        </a:solidFill>
                      </a:defRPr>
                    </a:pPr>
                    <a:r>
                      <a:rPr lang="en-US" sz="1800" dirty="0" smtClean="0"/>
                      <a:t>U.O</a:t>
                    </a:r>
                    <a:endParaRPr lang="en-US" sz="1800" dirty="0"/>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232-4E1F-A487-193458AD5B1A}"/>
                </c:ext>
              </c:extLst>
            </c:dLbl>
            <c:spPr>
              <a:noFill/>
              <a:ln>
                <a:noFill/>
              </a:ln>
              <a:effectLst/>
            </c:spPr>
            <c:txPr>
              <a:bodyPr/>
              <a:lstStyle/>
              <a:p>
                <a:pPr>
                  <a:defRPr sz="14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Nya</c:v>
                </c:pt>
                <c:pt idx="2">
                  <c:v>U.O</c:v>
                </c:pt>
              </c:strCache>
            </c:strRef>
          </c:cat>
          <c:val>
            <c:numRef>
              <c:f>Sheet1!$D$2:$D$4</c:f>
              <c:numCache>
                <c:formatCode>General</c:formatCode>
                <c:ptCount val="3"/>
                <c:pt idx="2" formatCode="0%">
                  <c:v>0.37</c:v>
                </c:pt>
              </c:numCache>
            </c:numRef>
          </c:val>
          <c:extLst>
            <c:ext xmlns:c16="http://schemas.microsoft.com/office/drawing/2014/chart" uri="{C3380CC4-5D6E-409C-BE32-E72D297353CC}">
              <c16:uniqueId val="{00000004-B232-4E1F-A487-193458AD5B1A}"/>
            </c:ext>
          </c:extLst>
        </c:ser>
        <c:dLbls>
          <c:showLegendKey val="0"/>
          <c:showVal val="1"/>
          <c:showCatName val="0"/>
          <c:showSerName val="0"/>
          <c:showPercent val="0"/>
          <c:showBubbleSize val="0"/>
        </c:dLbls>
        <c:gapWidth val="56"/>
        <c:gapDepth val="55"/>
        <c:shape val="box"/>
        <c:axId val="35447168"/>
        <c:axId val="35448704"/>
        <c:axId val="0"/>
      </c:bar3DChart>
      <c:catAx>
        <c:axId val="35447168"/>
        <c:scaling>
          <c:orientation val="minMax"/>
        </c:scaling>
        <c:delete val="1"/>
        <c:axPos val="b"/>
        <c:numFmt formatCode="General" sourceLinked="0"/>
        <c:majorTickMark val="out"/>
        <c:minorTickMark val="none"/>
        <c:tickLblPos val="nextTo"/>
        <c:crossAx val="35448704"/>
        <c:crosses val="autoZero"/>
        <c:auto val="1"/>
        <c:lblAlgn val="ctr"/>
        <c:lblOffset val="100"/>
        <c:noMultiLvlLbl val="0"/>
      </c:catAx>
      <c:valAx>
        <c:axId val="35448704"/>
        <c:scaling>
          <c:orientation val="minMax"/>
        </c:scaling>
        <c:delete val="1"/>
        <c:axPos val="l"/>
        <c:numFmt formatCode="0%" sourceLinked="1"/>
        <c:majorTickMark val="out"/>
        <c:minorTickMark val="none"/>
        <c:tickLblPos val="nextTo"/>
        <c:crossAx val="35447168"/>
        <c:crosses val="autoZero"/>
        <c:crossBetween val="between"/>
      </c:valAx>
      <c:spPr>
        <a:noFill/>
        <a:ln w="25400">
          <a:noFill/>
        </a:ln>
      </c:spPr>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Column2</c:v>
                </c:pt>
              </c:strCache>
            </c:strRef>
          </c:tx>
          <c:spPr>
            <a:solidFill>
              <a:schemeClr val="accent1"/>
            </a:solidFill>
          </c:spPr>
          <c:invertIfNegative val="0"/>
          <c:dLbls>
            <c:dLbl>
              <c:idx val="0"/>
              <c:layout>
                <c:manualLayout>
                  <c:x val="-1.3923891497435958E-2"/>
                  <c:y val="-0.149235555023800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1F-4612-85FD-A36F54648D4D}"/>
                </c:ext>
              </c:extLst>
            </c:dLbl>
            <c:spPr>
              <a:noFill/>
              <a:ln>
                <a:noFill/>
              </a:ln>
              <a:effectLst/>
            </c:spPr>
            <c:txPr>
              <a:bodyPr/>
              <a:lstStyle/>
              <a:p>
                <a:pPr>
                  <a:defRPr sz="16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0.1</c:v>
                </c:pt>
              </c:numCache>
            </c:numRef>
          </c:val>
          <c:extLst>
            <c:ext xmlns:c16="http://schemas.microsoft.com/office/drawing/2014/chart" uri="{C3380CC4-5D6E-409C-BE32-E72D297353CC}">
              <c16:uniqueId val="{00000001-401F-4612-85FD-A36F54648D4D}"/>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401F-4612-85FD-A36F54648D4D}"/>
              </c:ext>
            </c:extLst>
          </c:dPt>
          <c:dLbls>
            <c:dLbl>
              <c:idx val="1"/>
              <c:layout>
                <c:manualLayout>
                  <c:x val="-4.6412971658119856E-3"/>
                  <c:y val="-0.13566868638527343"/>
                </c:manualLayout>
              </c:layout>
              <c:tx>
                <c:rich>
                  <a:bodyPr/>
                  <a:lstStyle/>
                  <a:p>
                    <a:r>
                      <a:rPr lang="en-US" dirty="0"/>
                      <a:t>6</a:t>
                    </a:r>
                    <a:r>
                      <a:rPr lang="en-US" dirty="0" smtClean="0"/>
                      <a:t>%</a:t>
                    </a:r>
                  </a:p>
                  <a:p>
                    <a:r>
                      <a:rPr lang="en-US" dirty="0" smtClean="0"/>
                      <a:t>Nya</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1F-4612-85FD-A36F54648D4D}"/>
                </c:ext>
              </c:extLst>
            </c:dLbl>
            <c:spPr>
              <a:noFill/>
              <a:ln>
                <a:noFill/>
              </a:ln>
              <a:effectLst/>
            </c:spPr>
            <c:txPr>
              <a:bodyPr/>
              <a:lstStyle/>
              <a:p>
                <a:pPr>
                  <a:defRPr sz="16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0.06</c:v>
                </c:pt>
              </c:numCache>
            </c:numRef>
          </c:val>
          <c:extLst>
            <c:ext xmlns:c16="http://schemas.microsoft.com/office/drawing/2014/chart" uri="{C3380CC4-5D6E-409C-BE32-E72D297353CC}">
              <c16:uniqueId val="{00000003-401F-4612-85FD-A36F54648D4D}"/>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5-401F-4612-85FD-A36F54648D4D}"/>
              </c:ext>
            </c:extLst>
          </c:dPt>
          <c:dLbls>
            <c:dLbl>
              <c:idx val="2"/>
              <c:layout>
                <c:manualLayout>
                  <c:x val="-8.5089465079124848E-17"/>
                  <c:y val="-0.15601898934306443"/>
                </c:manualLayout>
              </c:layout>
              <c:tx>
                <c:rich>
                  <a:bodyPr/>
                  <a:lstStyle/>
                  <a:p>
                    <a:r>
                      <a:rPr lang="en-US" dirty="0"/>
                      <a:t>8</a:t>
                    </a:r>
                    <a:r>
                      <a:rPr lang="en-US" dirty="0" smtClean="0"/>
                      <a:t>%</a:t>
                    </a:r>
                  </a:p>
                  <a:p>
                    <a:r>
                      <a:rPr lang="en-US" dirty="0" smtClean="0"/>
                      <a:t>U.O</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1F-4612-85FD-A36F54648D4D}"/>
                </c:ext>
              </c:extLst>
            </c:dLbl>
            <c:spPr>
              <a:noFill/>
              <a:ln>
                <a:noFill/>
              </a:ln>
              <a:effectLst/>
            </c:spPr>
            <c:txPr>
              <a:bodyPr/>
              <a:lstStyle/>
              <a:p>
                <a:pPr>
                  <a:defRPr sz="16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0.08</c:v>
                </c:pt>
              </c:numCache>
            </c:numRef>
          </c:val>
          <c:extLst>
            <c:ext xmlns:c16="http://schemas.microsoft.com/office/drawing/2014/chart" uri="{C3380CC4-5D6E-409C-BE32-E72D297353CC}">
              <c16:uniqueId val="{00000006-401F-4612-85FD-A36F54648D4D}"/>
            </c:ext>
          </c:extLst>
        </c:ser>
        <c:dLbls>
          <c:showLegendKey val="0"/>
          <c:showVal val="0"/>
          <c:showCatName val="0"/>
          <c:showSerName val="0"/>
          <c:showPercent val="0"/>
          <c:showBubbleSize val="0"/>
        </c:dLbls>
        <c:gapWidth val="55"/>
        <c:overlap val="100"/>
        <c:axId val="35157120"/>
        <c:axId val="35158656"/>
      </c:barChart>
      <c:catAx>
        <c:axId val="35157120"/>
        <c:scaling>
          <c:orientation val="minMax"/>
        </c:scaling>
        <c:delete val="1"/>
        <c:axPos val="b"/>
        <c:numFmt formatCode="General" sourceLinked="0"/>
        <c:majorTickMark val="none"/>
        <c:minorTickMark val="none"/>
        <c:tickLblPos val="nextTo"/>
        <c:crossAx val="35158656"/>
        <c:crosses val="autoZero"/>
        <c:auto val="1"/>
        <c:lblAlgn val="ctr"/>
        <c:lblOffset val="100"/>
        <c:noMultiLvlLbl val="0"/>
      </c:catAx>
      <c:valAx>
        <c:axId val="35158656"/>
        <c:scaling>
          <c:orientation val="minMax"/>
          <c:max val="1"/>
        </c:scaling>
        <c:delete val="1"/>
        <c:axPos val="l"/>
        <c:numFmt formatCode="0%" sourceLinked="1"/>
        <c:majorTickMark val="none"/>
        <c:minorTickMark val="none"/>
        <c:tickLblPos val="nextTo"/>
        <c:crossAx val="35157120"/>
        <c:crosses val="autoZero"/>
        <c:crossBetween val="between"/>
      </c:valAx>
      <c:spPr>
        <a:noFill/>
        <a:ln w="25400">
          <a:noFill/>
        </a:ln>
      </c:spPr>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060653391453234E-2"/>
          <c:y val="0.18739237306965892"/>
          <c:w val="0.88587869321709356"/>
          <c:h val="0.6913537384735029"/>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pPr>
                      <a:defRPr sz="1600" b="1">
                        <a:solidFill>
                          <a:schemeClr val="bg1"/>
                        </a:solidFill>
                      </a:defRPr>
                    </a:pPr>
                    <a:r>
                      <a:rPr lang="en-US" sz="1600" b="1" smtClean="0">
                        <a:solidFill>
                          <a:schemeClr val="bg1"/>
                        </a:solidFill>
                      </a:rPr>
                      <a:t>78%</a:t>
                    </a:r>
                    <a:endParaRPr lang="en-US" sz="1600" b="1">
                      <a:solidFill>
                        <a:schemeClr val="bg1"/>
                      </a:solidFill>
                    </a:endParaRP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F2A-49C8-85A8-3F675A7D47D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78</c:v>
                </c:pt>
              </c:numCache>
            </c:numRef>
          </c:val>
          <c:extLst>
            <c:ext xmlns:c16="http://schemas.microsoft.com/office/drawing/2014/chart" uri="{C3380CC4-5D6E-409C-BE32-E72D297353CC}">
              <c16:uniqueId val="{00000001-8F2A-49C8-85A8-3F675A7D47DE}"/>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dirty="0" smtClean="0">
                        <a:solidFill>
                          <a:schemeClr val="bg1"/>
                        </a:solidFill>
                      </a:rPr>
                      <a:t>89%Nya</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F2A-49C8-85A8-3F675A7D47DE}"/>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89</c:v>
                </c:pt>
              </c:numCache>
            </c:numRef>
          </c:val>
          <c:extLst>
            <c:ext xmlns:c16="http://schemas.microsoft.com/office/drawing/2014/chart" uri="{C3380CC4-5D6E-409C-BE32-E72D297353CC}">
              <c16:uniqueId val="{00000003-8F2A-49C8-85A8-3F675A7D47DE}"/>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smtClean="0">
                        <a:solidFill>
                          <a:schemeClr val="bg1"/>
                        </a:solidFill>
                      </a:rPr>
                      <a:t>78%</a:t>
                    </a:r>
                  </a:p>
                  <a:p>
                    <a:r>
                      <a:rPr lang="en-US" sz="1600" b="1" smtClean="0">
                        <a:solidFill>
                          <a:schemeClr val="bg1"/>
                        </a:solidFill>
                      </a:rPr>
                      <a:t>U.O</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F2A-49C8-85A8-3F675A7D47DE}"/>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78</c:v>
                </c:pt>
              </c:numCache>
            </c:numRef>
          </c:val>
          <c:extLst>
            <c:ext xmlns:c16="http://schemas.microsoft.com/office/drawing/2014/chart" uri="{C3380CC4-5D6E-409C-BE32-E72D297353CC}">
              <c16:uniqueId val="{00000005-8F2A-49C8-85A8-3F675A7D47DE}"/>
            </c:ext>
          </c:extLst>
        </c:ser>
        <c:dLbls>
          <c:showLegendKey val="0"/>
          <c:showVal val="0"/>
          <c:showCatName val="0"/>
          <c:showSerName val="0"/>
          <c:showPercent val="0"/>
          <c:showBubbleSize val="0"/>
        </c:dLbls>
        <c:gapWidth val="34"/>
        <c:overlap val="100"/>
        <c:axId val="35280000"/>
        <c:axId val="35281536"/>
      </c:barChart>
      <c:catAx>
        <c:axId val="35280000"/>
        <c:scaling>
          <c:orientation val="minMax"/>
        </c:scaling>
        <c:delete val="1"/>
        <c:axPos val="b"/>
        <c:numFmt formatCode="General" sourceLinked="0"/>
        <c:majorTickMark val="out"/>
        <c:minorTickMark val="none"/>
        <c:tickLblPos val="nextTo"/>
        <c:crossAx val="35281536"/>
        <c:crosses val="autoZero"/>
        <c:auto val="1"/>
        <c:lblAlgn val="ctr"/>
        <c:lblOffset val="100"/>
        <c:noMultiLvlLbl val="0"/>
      </c:catAx>
      <c:valAx>
        <c:axId val="35281536"/>
        <c:scaling>
          <c:orientation val="minMax"/>
        </c:scaling>
        <c:delete val="1"/>
        <c:axPos val="l"/>
        <c:numFmt formatCode="General" sourceLinked="1"/>
        <c:majorTickMark val="out"/>
        <c:minorTickMark val="none"/>
        <c:tickLblPos val="nextTo"/>
        <c:crossAx val="3528000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434113927281353E-2"/>
          <c:y val="0.17636929230085546"/>
          <c:w val="0.89513177214543727"/>
          <c:h val="0.70950940091623804"/>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solidFill>
                          <a:schemeClr val="bg1"/>
                        </a:solidFill>
                      </a:rPr>
                      <a:t>84%</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BD-47C1-A54A-6E43347176B3}"/>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84</c:v>
                </c:pt>
              </c:numCache>
            </c:numRef>
          </c:val>
          <c:extLst>
            <c:ext xmlns:c16="http://schemas.microsoft.com/office/drawing/2014/chart" uri="{C3380CC4-5D6E-409C-BE32-E72D297353CC}">
              <c16:uniqueId val="{00000001-23BD-47C1-A54A-6E43347176B3}"/>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smtClean="0">
                        <a:solidFill>
                          <a:schemeClr val="bg1"/>
                        </a:solidFill>
                      </a:rPr>
                      <a:t>91%</a:t>
                    </a:r>
                  </a:p>
                  <a:p>
                    <a:r>
                      <a:rPr lang="en-US" sz="1600" b="1" smtClean="0">
                        <a:solidFill>
                          <a:schemeClr val="bg1"/>
                        </a:solidFill>
                      </a:rPr>
                      <a:t>Nya</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BD-47C1-A54A-6E43347176B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91</c:v>
                </c:pt>
              </c:numCache>
            </c:numRef>
          </c:val>
          <c:extLst>
            <c:ext xmlns:c16="http://schemas.microsoft.com/office/drawing/2014/chart" uri="{C3380CC4-5D6E-409C-BE32-E72D297353CC}">
              <c16:uniqueId val="{00000003-23BD-47C1-A54A-6E43347176B3}"/>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smtClean="0">
                        <a:solidFill>
                          <a:schemeClr val="bg1"/>
                        </a:solidFill>
                      </a:rPr>
                      <a:t>90%</a:t>
                    </a:r>
                  </a:p>
                  <a:p>
                    <a:r>
                      <a:rPr lang="en-US" sz="1600" b="1" smtClean="0">
                        <a:solidFill>
                          <a:schemeClr val="bg1"/>
                        </a:solidFill>
                      </a:rPr>
                      <a:t>U.O</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BD-47C1-A54A-6E43347176B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90</c:v>
                </c:pt>
              </c:numCache>
            </c:numRef>
          </c:val>
          <c:extLst>
            <c:ext xmlns:c16="http://schemas.microsoft.com/office/drawing/2014/chart" uri="{C3380CC4-5D6E-409C-BE32-E72D297353CC}">
              <c16:uniqueId val="{00000005-23BD-47C1-A54A-6E43347176B3}"/>
            </c:ext>
          </c:extLst>
        </c:ser>
        <c:dLbls>
          <c:showLegendKey val="0"/>
          <c:showVal val="0"/>
          <c:showCatName val="0"/>
          <c:showSerName val="0"/>
          <c:showPercent val="0"/>
          <c:showBubbleSize val="0"/>
        </c:dLbls>
        <c:gapWidth val="34"/>
        <c:overlap val="100"/>
        <c:axId val="44802816"/>
        <c:axId val="44804352"/>
      </c:barChart>
      <c:catAx>
        <c:axId val="44802816"/>
        <c:scaling>
          <c:orientation val="minMax"/>
        </c:scaling>
        <c:delete val="1"/>
        <c:axPos val="b"/>
        <c:numFmt formatCode="General" sourceLinked="0"/>
        <c:majorTickMark val="out"/>
        <c:minorTickMark val="none"/>
        <c:tickLblPos val="nextTo"/>
        <c:crossAx val="44804352"/>
        <c:crosses val="autoZero"/>
        <c:auto val="1"/>
        <c:lblAlgn val="ctr"/>
        <c:lblOffset val="100"/>
        <c:noMultiLvlLbl val="0"/>
      </c:catAx>
      <c:valAx>
        <c:axId val="44804352"/>
        <c:scaling>
          <c:orientation val="minMax"/>
        </c:scaling>
        <c:delete val="1"/>
        <c:axPos val="l"/>
        <c:numFmt formatCode="General" sourceLinked="1"/>
        <c:majorTickMark val="out"/>
        <c:minorTickMark val="none"/>
        <c:tickLblPos val="nextTo"/>
        <c:crossAx val="4480281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789764100285156E-2"/>
          <c:y val="0.25353085768247974"/>
          <c:w val="0.88242047179942973"/>
          <c:h val="0.62521525386068211"/>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65%</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DB-4168-AB29-780475F3F53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65</c:v>
                </c:pt>
              </c:numCache>
            </c:numRef>
          </c:val>
          <c:extLst>
            <c:ext xmlns:c16="http://schemas.microsoft.com/office/drawing/2014/chart" uri="{C3380CC4-5D6E-409C-BE32-E72D297353CC}">
              <c16:uniqueId val="{00000001-C3DB-4168-AB29-780475F3F53D}"/>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smtClean="0">
                        <a:solidFill>
                          <a:schemeClr val="bg1"/>
                        </a:solidFill>
                      </a:rPr>
                      <a:t>57%</a:t>
                    </a:r>
                  </a:p>
                  <a:p>
                    <a:r>
                      <a:rPr lang="en-US" sz="1600" b="1" smtClean="0">
                        <a:solidFill>
                          <a:schemeClr val="bg1"/>
                        </a:solidFill>
                      </a:rPr>
                      <a:t>Nya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DB-4168-AB29-780475F3F53D}"/>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57</c:v>
                </c:pt>
              </c:numCache>
            </c:numRef>
          </c:val>
          <c:extLst>
            <c:ext xmlns:c16="http://schemas.microsoft.com/office/drawing/2014/chart" uri="{C3380CC4-5D6E-409C-BE32-E72D297353CC}">
              <c16:uniqueId val="{00000003-C3DB-4168-AB29-780475F3F53D}"/>
            </c:ext>
          </c:extLst>
        </c:ser>
        <c:ser>
          <c:idx val="2"/>
          <c:order val="2"/>
          <c:tx>
            <c:strRef>
              <c:f>Sheet1!$D$1</c:f>
              <c:strCache>
                <c:ptCount val="1"/>
                <c:pt idx="0">
                  <c:v>Series 3</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5-C3DB-4168-AB29-780475F3F53D}"/>
              </c:ext>
            </c:extLst>
          </c:dPt>
          <c:dLbls>
            <c:dLbl>
              <c:idx val="2"/>
              <c:tx>
                <c:rich>
                  <a:bodyPr/>
                  <a:lstStyle/>
                  <a:p>
                    <a:r>
                      <a:rPr lang="en-US" sz="1600" b="1" dirty="0" smtClean="0">
                        <a:solidFill>
                          <a:schemeClr val="bg1"/>
                        </a:solidFill>
                      </a:rPr>
                      <a:t>52%</a:t>
                    </a:r>
                  </a:p>
                  <a:p>
                    <a:r>
                      <a:rPr lang="en-US" sz="1600" b="1" dirty="0" smtClean="0">
                        <a:solidFill>
                          <a:schemeClr val="bg1"/>
                        </a:solidFill>
                      </a:rPr>
                      <a:t>U.O</a:t>
                    </a:r>
                    <a:endParaRPr lang="en-US" sz="16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3DB-4168-AB29-780475F3F53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52</c:v>
                </c:pt>
              </c:numCache>
            </c:numRef>
          </c:val>
          <c:extLst>
            <c:ext xmlns:c16="http://schemas.microsoft.com/office/drawing/2014/chart" uri="{C3380CC4-5D6E-409C-BE32-E72D297353CC}">
              <c16:uniqueId val="{00000006-C3DB-4168-AB29-780475F3F53D}"/>
            </c:ext>
          </c:extLst>
        </c:ser>
        <c:dLbls>
          <c:showLegendKey val="0"/>
          <c:showVal val="0"/>
          <c:showCatName val="0"/>
          <c:showSerName val="0"/>
          <c:showPercent val="0"/>
          <c:showBubbleSize val="0"/>
        </c:dLbls>
        <c:gapWidth val="43"/>
        <c:overlap val="100"/>
        <c:axId val="44856064"/>
        <c:axId val="44857600"/>
      </c:barChart>
      <c:catAx>
        <c:axId val="44856064"/>
        <c:scaling>
          <c:orientation val="minMax"/>
        </c:scaling>
        <c:delete val="1"/>
        <c:axPos val="b"/>
        <c:numFmt formatCode="General" sourceLinked="0"/>
        <c:majorTickMark val="out"/>
        <c:minorTickMark val="none"/>
        <c:tickLblPos val="nextTo"/>
        <c:crossAx val="44857600"/>
        <c:crosses val="autoZero"/>
        <c:auto val="1"/>
        <c:lblAlgn val="ctr"/>
        <c:lblOffset val="100"/>
        <c:noMultiLvlLbl val="0"/>
      </c:catAx>
      <c:valAx>
        <c:axId val="44857600"/>
        <c:scaling>
          <c:orientation val="minMax"/>
          <c:max val="100"/>
        </c:scaling>
        <c:delete val="1"/>
        <c:axPos val="l"/>
        <c:numFmt formatCode="General" sourceLinked="1"/>
        <c:majorTickMark val="out"/>
        <c:minorTickMark val="none"/>
        <c:tickLblPos val="nextTo"/>
        <c:crossAx val="4485606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890617091928057E-2"/>
          <c:y val="0.23558123479730819"/>
          <c:w val="0.8922187658161439"/>
          <c:h val="0.63126415423030025"/>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66%</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E-4D2F-83D7-CAE17C05EDE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Sheet1!$B$2:$B$4</c:f>
              <c:numCache>
                <c:formatCode>General</c:formatCode>
                <c:ptCount val="3"/>
                <c:pt idx="0">
                  <c:v>66</c:v>
                </c:pt>
              </c:numCache>
            </c:numRef>
          </c:val>
          <c:extLst>
            <c:ext xmlns:c16="http://schemas.microsoft.com/office/drawing/2014/chart" uri="{C3380CC4-5D6E-409C-BE32-E72D297353CC}">
              <c16:uniqueId val="{00000001-932E-4D2F-83D7-CAE17C05EDED}"/>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smtClean="0">
                        <a:solidFill>
                          <a:schemeClr val="bg1"/>
                        </a:solidFill>
                      </a:rPr>
                      <a:t>54% </a:t>
                    </a:r>
                  </a:p>
                  <a:p>
                    <a:r>
                      <a:rPr lang="en-US" sz="1600" b="1" smtClean="0">
                        <a:solidFill>
                          <a:schemeClr val="bg1"/>
                        </a:solidFill>
                      </a:rPr>
                      <a:t>Nya</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E-4D2F-83D7-CAE17C05EDE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Sheet1!$C$2:$C$4</c:f>
              <c:numCache>
                <c:formatCode>General</c:formatCode>
                <c:ptCount val="3"/>
                <c:pt idx="1">
                  <c:v>54</c:v>
                </c:pt>
              </c:numCache>
            </c:numRef>
          </c:val>
          <c:extLst>
            <c:ext xmlns:c16="http://schemas.microsoft.com/office/drawing/2014/chart" uri="{C3380CC4-5D6E-409C-BE32-E72D297353CC}">
              <c16:uniqueId val="{00000003-932E-4D2F-83D7-CAE17C05EDED}"/>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dirty="0" smtClean="0">
                        <a:solidFill>
                          <a:schemeClr val="bg1"/>
                        </a:solidFill>
                      </a:rPr>
                      <a:t>69%</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E-4D2F-83D7-CAE17C05EDE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Sheet1!$D$2:$D$4</c:f>
              <c:numCache>
                <c:formatCode>General</c:formatCode>
                <c:ptCount val="3"/>
                <c:pt idx="2">
                  <c:v>69</c:v>
                </c:pt>
              </c:numCache>
            </c:numRef>
          </c:val>
          <c:extLst>
            <c:ext xmlns:c16="http://schemas.microsoft.com/office/drawing/2014/chart" uri="{C3380CC4-5D6E-409C-BE32-E72D297353CC}">
              <c16:uniqueId val="{00000005-932E-4D2F-83D7-CAE17C05EDED}"/>
            </c:ext>
          </c:extLst>
        </c:ser>
        <c:dLbls>
          <c:showLegendKey val="0"/>
          <c:showVal val="0"/>
          <c:showCatName val="0"/>
          <c:showSerName val="0"/>
          <c:showPercent val="0"/>
          <c:showBubbleSize val="0"/>
        </c:dLbls>
        <c:gapWidth val="44"/>
        <c:overlap val="100"/>
        <c:axId val="84636416"/>
        <c:axId val="84637952"/>
      </c:barChart>
      <c:catAx>
        <c:axId val="84636416"/>
        <c:scaling>
          <c:orientation val="minMax"/>
        </c:scaling>
        <c:delete val="1"/>
        <c:axPos val="b"/>
        <c:numFmt formatCode="General" sourceLinked="0"/>
        <c:majorTickMark val="out"/>
        <c:minorTickMark val="none"/>
        <c:tickLblPos val="nextTo"/>
        <c:crossAx val="84637952"/>
        <c:crosses val="autoZero"/>
        <c:auto val="1"/>
        <c:lblAlgn val="ctr"/>
        <c:lblOffset val="100"/>
        <c:noMultiLvlLbl val="0"/>
      </c:catAx>
      <c:valAx>
        <c:axId val="84637952"/>
        <c:scaling>
          <c:orientation val="minMax"/>
          <c:max val="100"/>
        </c:scaling>
        <c:delete val="1"/>
        <c:axPos val="l"/>
        <c:numFmt formatCode="General" sourceLinked="1"/>
        <c:majorTickMark val="out"/>
        <c:minorTickMark val="none"/>
        <c:tickLblPos val="nextTo"/>
        <c:crossAx val="8463641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626944228419063E-2"/>
          <c:y val="0.17636929230085546"/>
          <c:w val="0.87874611154316185"/>
          <c:h val="0.70950940091623804"/>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700" b="1" smtClean="0">
                        <a:solidFill>
                          <a:schemeClr val="bg1"/>
                        </a:solidFill>
                      </a:rPr>
                      <a:t>50%</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53-4BB5-85A6-551250AA2525}"/>
                </c:ext>
              </c:extLst>
            </c:dLbl>
            <c:spPr>
              <a:noFill/>
              <a:ln>
                <a:noFill/>
              </a:ln>
              <a:effectLst/>
            </c:spPr>
            <c:txPr>
              <a:bodyPr/>
              <a:lstStyle/>
              <a:p>
                <a:pPr>
                  <a:defRPr sz="17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Sheet1!$B$2:$B$4</c:f>
              <c:numCache>
                <c:formatCode>General</c:formatCode>
                <c:ptCount val="3"/>
                <c:pt idx="0">
                  <c:v>50</c:v>
                </c:pt>
              </c:numCache>
            </c:numRef>
          </c:val>
          <c:extLst>
            <c:ext xmlns:c16="http://schemas.microsoft.com/office/drawing/2014/chart" uri="{C3380CC4-5D6E-409C-BE32-E72D297353CC}">
              <c16:uniqueId val="{00000001-1B53-4BB5-85A6-551250AA2525}"/>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dirty="0" smtClean="0">
                        <a:solidFill>
                          <a:schemeClr val="bg1"/>
                        </a:solidFill>
                      </a:rPr>
                      <a:t>48%</a:t>
                    </a:r>
                  </a:p>
                  <a:p>
                    <a:r>
                      <a:rPr lang="en-US" sz="1600" b="1" dirty="0" smtClean="0">
                        <a:solidFill>
                          <a:schemeClr val="bg1"/>
                        </a:solidFill>
                      </a:rPr>
                      <a:t>Nya</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53-4BB5-85A6-551250AA2525}"/>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Sheet1!$C$2:$C$4</c:f>
              <c:numCache>
                <c:formatCode>General</c:formatCode>
                <c:ptCount val="3"/>
                <c:pt idx="1">
                  <c:v>48</c:v>
                </c:pt>
              </c:numCache>
            </c:numRef>
          </c:val>
          <c:extLst>
            <c:ext xmlns:c16="http://schemas.microsoft.com/office/drawing/2014/chart" uri="{C3380CC4-5D6E-409C-BE32-E72D297353CC}">
              <c16:uniqueId val="{00000003-1B53-4BB5-85A6-551250AA2525}"/>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smtClean="0">
                        <a:solidFill>
                          <a:schemeClr val="bg1"/>
                        </a:solidFill>
                      </a:rPr>
                      <a:t>49% </a:t>
                    </a:r>
                  </a:p>
                  <a:p>
                    <a:r>
                      <a:rPr lang="en-US" sz="1600" b="1" smtClean="0">
                        <a:solidFill>
                          <a:schemeClr val="bg1"/>
                        </a:solidFill>
                      </a:rPr>
                      <a:t>U.O</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53-4BB5-85A6-551250AA252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Sheet1!$D$2:$D$4</c:f>
              <c:numCache>
                <c:formatCode>General</c:formatCode>
                <c:ptCount val="3"/>
                <c:pt idx="2">
                  <c:v>49</c:v>
                </c:pt>
              </c:numCache>
            </c:numRef>
          </c:val>
          <c:extLst>
            <c:ext xmlns:c16="http://schemas.microsoft.com/office/drawing/2014/chart" uri="{C3380CC4-5D6E-409C-BE32-E72D297353CC}">
              <c16:uniqueId val="{00000005-1B53-4BB5-85A6-551250AA2525}"/>
            </c:ext>
          </c:extLst>
        </c:ser>
        <c:dLbls>
          <c:showLegendKey val="0"/>
          <c:showVal val="0"/>
          <c:showCatName val="0"/>
          <c:showSerName val="0"/>
          <c:showPercent val="0"/>
          <c:showBubbleSize val="0"/>
        </c:dLbls>
        <c:gapWidth val="44"/>
        <c:overlap val="100"/>
        <c:axId val="44900736"/>
        <c:axId val="44902272"/>
      </c:barChart>
      <c:catAx>
        <c:axId val="44900736"/>
        <c:scaling>
          <c:orientation val="minMax"/>
        </c:scaling>
        <c:delete val="1"/>
        <c:axPos val="b"/>
        <c:numFmt formatCode="General" sourceLinked="0"/>
        <c:majorTickMark val="out"/>
        <c:minorTickMark val="none"/>
        <c:tickLblPos val="nextTo"/>
        <c:crossAx val="44902272"/>
        <c:crosses val="autoZero"/>
        <c:auto val="1"/>
        <c:lblAlgn val="ctr"/>
        <c:lblOffset val="100"/>
        <c:noMultiLvlLbl val="0"/>
      </c:catAx>
      <c:valAx>
        <c:axId val="44902272"/>
        <c:scaling>
          <c:orientation val="minMax"/>
          <c:max val="100"/>
        </c:scaling>
        <c:delete val="1"/>
        <c:axPos val="l"/>
        <c:numFmt formatCode="General" sourceLinked="1"/>
        <c:majorTickMark val="out"/>
        <c:minorTickMark val="none"/>
        <c:tickLblPos val="nextTo"/>
        <c:crossAx val="4490073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890617091928057E-2"/>
          <c:y val="0.11961599583527413"/>
          <c:w val="0.8922187658161439"/>
          <c:h val="0.76076800832945168"/>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52%</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56-4996-9A26-AB527DBCEFF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Sheet1!$B$2:$B$4</c:f>
              <c:numCache>
                <c:formatCode>General</c:formatCode>
                <c:ptCount val="3"/>
                <c:pt idx="0">
                  <c:v>52</c:v>
                </c:pt>
              </c:numCache>
            </c:numRef>
          </c:val>
          <c:extLst>
            <c:ext xmlns:c16="http://schemas.microsoft.com/office/drawing/2014/chart" uri="{C3380CC4-5D6E-409C-BE32-E72D297353CC}">
              <c16:uniqueId val="{00000001-E856-4996-9A26-AB527DBCEFF5}"/>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500" b="1" dirty="0" smtClean="0">
                        <a:solidFill>
                          <a:schemeClr val="bg1"/>
                        </a:solidFill>
                      </a:rPr>
                      <a:t>38% </a:t>
                    </a:r>
                  </a:p>
                  <a:p>
                    <a:r>
                      <a:rPr lang="en-US" sz="1500" b="1" dirty="0" smtClean="0">
                        <a:solidFill>
                          <a:schemeClr val="bg1"/>
                        </a:solidFill>
                      </a:rPr>
                      <a:t>Nya</a:t>
                    </a:r>
                    <a:endParaRPr lang="en-US" sz="15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856-4996-9A26-AB527DBCEFF5}"/>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Sheet1!$C$2:$C$4</c:f>
              <c:numCache>
                <c:formatCode>General</c:formatCode>
                <c:ptCount val="3"/>
                <c:pt idx="1">
                  <c:v>38</c:v>
                </c:pt>
              </c:numCache>
            </c:numRef>
          </c:val>
          <c:extLst>
            <c:ext xmlns:c16="http://schemas.microsoft.com/office/drawing/2014/chart" uri="{C3380CC4-5D6E-409C-BE32-E72D297353CC}">
              <c16:uniqueId val="{00000003-E856-4996-9A26-AB527DBCEFF5}"/>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smtClean="0">
                        <a:solidFill>
                          <a:schemeClr val="bg1"/>
                        </a:solidFill>
                      </a:rPr>
                      <a:t>47%</a:t>
                    </a:r>
                  </a:p>
                  <a:p>
                    <a:r>
                      <a:rPr lang="en-US" sz="1700" b="1" smtClean="0">
                        <a:solidFill>
                          <a:schemeClr val="bg1"/>
                        </a:solidFill>
                      </a:rPr>
                      <a:t>U.O</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56-4996-9A26-AB527DBCEFF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Category 2</c:v>
                </c:pt>
              </c:strCache>
            </c:strRef>
          </c:cat>
          <c:val>
            <c:numRef>
              <c:f>Sheet1!$D$2:$D$4</c:f>
              <c:numCache>
                <c:formatCode>General</c:formatCode>
                <c:ptCount val="3"/>
                <c:pt idx="2">
                  <c:v>47</c:v>
                </c:pt>
              </c:numCache>
            </c:numRef>
          </c:val>
          <c:extLst>
            <c:ext xmlns:c16="http://schemas.microsoft.com/office/drawing/2014/chart" uri="{C3380CC4-5D6E-409C-BE32-E72D297353CC}">
              <c16:uniqueId val="{00000005-E856-4996-9A26-AB527DBCEFF5}"/>
            </c:ext>
          </c:extLst>
        </c:ser>
        <c:dLbls>
          <c:showLegendKey val="0"/>
          <c:showVal val="0"/>
          <c:showCatName val="0"/>
          <c:showSerName val="0"/>
          <c:showPercent val="0"/>
          <c:showBubbleSize val="0"/>
        </c:dLbls>
        <c:gapWidth val="47"/>
        <c:overlap val="100"/>
        <c:axId val="122421248"/>
        <c:axId val="122422784"/>
      </c:barChart>
      <c:catAx>
        <c:axId val="122421248"/>
        <c:scaling>
          <c:orientation val="minMax"/>
        </c:scaling>
        <c:delete val="1"/>
        <c:axPos val="b"/>
        <c:numFmt formatCode="General" sourceLinked="0"/>
        <c:majorTickMark val="out"/>
        <c:minorTickMark val="none"/>
        <c:tickLblPos val="nextTo"/>
        <c:crossAx val="122422784"/>
        <c:crosses val="autoZero"/>
        <c:auto val="1"/>
        <c:lblAlgn val="ctr"/>
        <c:lblOffset val="100"/>
        <c:noMultiLvlLbl val="0"/>
      </c:catAx>
      <c:valAx>
        <c:axId val="122422784"/>
        <c:scaling>
          <c:orientation val="minMax"/>
          <c:max val="100"/>
        </c:scaling>
        <c:delete val="1"/>
        <c:axPos val="l"/>
        <c:numFmt formatCode="General" sourceLinked="1"/>
        <c:majorTickMark val="out"/>
        <c:minorTickMark val="none"/>
        <c:tickLblPos val="nextTo"/>
        <c:crossAx val="12242124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191957507366904E-2"/>
          <c:y val="8.3338346029124669E-2"/>
          <c:w val="0.90761608498526614"/>
          <c:h val="0.77776441058900092"/>
        </c:manualLayout>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F3-4671-A8C0-3B479583832C}"/>
                </c:ext>
              </c:extLst>
            </c:dLbl>
            <c:spPr>
              <a:noFill/>
              <a:ln>
                <a:noFill/>
              </a:ln>
              <a:effectLst/>
            </c:spPr>
            <c:txPr>
              <a:bodyPr/>
              <a:lstStyle/>
              <a:p>
                <a:pPr>
                  <a:defRPr sz="1600" b="1">
                    <a:solidFill>
                      <a:schemeClr val="tx1"/>
                    </a:solidFill>
                  </a:defRPr>
                </a:pPr>
                <a:endParaRPr lang="sv-SE"/>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0.93</c:v>
                </c:pt>
              </c:numCache>
            </c:numRef>
          </c:val>
          <c:extLst>
            <c:ext xmlns:c16="http://schemas.microsoft.com/office/drawing/2014/chart" uri="{C3380CC4-5D6E-409C-BE32-E72D297353CC}">
              <c16:uniqueId val="{00000001-FEF3-4671-A8C0-3B479583832C}"/>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FEF3-4671-A8C0-3B479583832C}"/>
              </c:ext>
            </c:extLst>
          </c:dPt>
          <c:dLbls>
            <c:dLbl>
              <c:idx val="1"/>
              <c:layout>
                <c:manualLayout>
                  <c:x val="4.5222895461757813E-3"/>
                  <c:y val="3.1830250569242136E-17"/>
                </c:manualLayout>
              </c:layout>
              <c:tx>
                <c:rich>
                  <a:bodyPr/>
                  <a:lstStyle/>
                  <a:p>
                    <a:r>
                      <a:rPr lang="en-US" sz="1600" dirty="0">
                        <a:solidFill>
                          <a:schemeClr val="tx1"/>
                        </a:solidFill>
                      </a:rPr>
                      <a:t>91</a:t>
                    </a:r>
                    <a:r>
                      <a:rPr lang="en-US" sz="1600" dirty="0" smtClean="0">
                        <a:solidFill>
                          <a:schemeClr val="tx1"/>
                        </a:solidFill>
                      </a:rPr>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EF3-4671-A8C0-3B479583832C}"/>
                </c:ext>
              </c:extLst>
            </c:dLbl>
            <c:spPr>
              <a:solidFill>
                <a:srgbClr val="FFC000"/>
              </a:solidFill>
            </c:spPr>
            <c:txPr>
              <a:bodyPr/>
              <a:lstStyle/>
              <a:p>
                <a:pPr>
                  <a:defRPr sz="13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0.91</c:v>
                </c:pt>
              </c:numCache>
            </c:numRef>
          </c:val>
          <c:extLst>
            <c:ext xmlns:c16="http://schemas.microsoft.com/office/drawing/2014/chart" uri="{C3380CC4-5D6E-409C-BE32-E72D297353CC}">
              <c16:uniqueId val="{00000003-FEF3-4671-A8C0-3B479583832C}"/>
            </c:ext>
          </c:extLst>
        </c:ser>
        <c:dLbls>
          <c:showLegendKey val="0"/>
          <c:showVal val="0"/>
          <c:showCatName val="0"/>
          <c:showSerName val="0"/>
          <c:showPercent val="0"/>
          <c:showBubbleSize val="0"/>
        </c:dLbls>
        <c:gapWidth val="41"/>
        <c:overlap val="100"/>
        <c:axId val="121961088"/>
        <c:axId val="121972608"/>
      </c:barChart>
      <c:catAx>
        <c:axId val="121961088"/>
        <c:scaling>
          <c:orientation val="minMax"/>
        </c:scaling>
        <c:delete val="1"/>
        <c:axPos val="b"/>
        <c:numFmt formatCode="General" sourceLinked="0"/>
        <c:majorTickMark val="none"/>
        <c:minorTickMark val="none"/>
        <c:tickLblPos val="nextTo"/>
        <c:crossAx val="121972608"/>
        <c:crosses val="autoZero"/>
        <c:auto val="1"/>
        <c:lblAlgn val="ctr"/>
        <c:lblOffset val="100"/>
        <c:noMultiLvlLbl val="0"/>
      </c:catAx>
      <c:valAx>
        <c:axId val="121972608"/>
        <c:scaling>
          <c:orientation val="minMax"/>
          <c:max val="0.95000000000000007"/>
        </c:scaling>
        <c:delete val="1"/>
        <c:axPos val="l"/>
        <c:numFmt formatCode="0%" sourceLinked="1"/>
        <c:majorTickMark val="none"/>
        <c:minorTickMark val="none"/>
        <c:tickLblPos val="nextTo"/>
        <c:crossAx val="121961088"/>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501555382735255E-2"/>
          <c:y val="7.5586839557509486E-2"/>
          <c:w val="0.90299688923452948"/>
          <c:h val="0.848826320884981"/>
        </c:manualLayout>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0.84</c:v>
                </c:pt>
              </c:numCache>
            </c:numRef>
          </c:val>
          <c:extLst>
            <c:ext xmlns:c16="http://schemas.microsoft.com/office/drawing/2014/chart" uri="{C3380CC4-5D6E-409C-BE32-E72D297353CC}">
              <c16:uniqueId val="{00000000-3A60-40C5-ACDA-CE1067D7930D}"/>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3A60-40C5-ACDA-CE1067D7930D}"/>
              </c:ext>
            </c:extLst>
          </c:dPt>
          <c:dLbls>
            <c:dLbl>
              <c:idx val="1"/>
              <c:tx>
                <c:rich>
                  <a:bodyPr/>
                  <a:lstStyle/>
                  <a:p>
                    <a:r>
                      <a:rPr lang="en-US" sz="1500" b="1" dirty="0">
                        <a:solidFill>
                          <a:schemeClr val="tx1"/>
                        </a:solidFill>
                      </a:rPr>
                      <a:t>80</a:t>
                    </a:r>
                    <a:r>
                      <a:rPr lang="en-US" sz="1500" b="1" dirty="0" smtClean="0">
                        <a:solidFill>
                          <a:schemeClr val="tx1"/>
                        </a:solidFill>
                      </a:rPr>
                      <a:t>% </a:t>
                    </a:r>
                  </a:p>
                  <a:p>
                    <a:r>
                      <a:rPr lang="en-US" sz="1500" b="1" dirty="0" smtClean="0">
                        <a:solidFill>
                          <a:schemeClr val="tx1"/>
                        </a:solidFill>
                      </a:rPr>
                      <a:t>Nya</a:t>
                    </a:r>
                    <a:endParaRPr lang="en-US" sz="1500"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60-40C5-ACDA-CE1067D7930D}"/>
                </c:ext>
              </c:extLst>
            </c:dLbl>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0.8</c:v>
                </c:pt>
              </c:numCache>
            </c:numRef>
          </c:val>
          <c:extLst>
            <c:ext xmlns:c16="http://schemas.microsoft.com/office/drawing/2014/chart" uri="{C3380CC4-5D6E-409C-BE32-E72D297353CC}">
              <c16:uniqueId val="{00000002-3A60-40C5-ACDA-CE1067D7930D}"/>
            </c:ext>
          </c:extLst>
        </c:ser>
        <c:dLbls>
          <c:showLegendKey val="0"/>
          <c:showVal val="0"/>
          <c:showCatName val="0"/>
          <c:showSerName val="0"/>
          <c:showPercent val="0"/>
          <c:showBubbleSize val="0"/>
        </c:dLbls>
        <c:gapWidth val="41"/>
        <c:overlap val="100"/>
        <c:axId val="122014336"/>
        <c:axId val="122028416"/>
      </c:barChart>
      <c:catAx>
        <c:axId val="122014336"/>
        <c:scaling>
          <c:orientation val="minMax"/>
        </c:scaling>
        <c:delete val="1"/>
        <c:axPos val="b"/>
        <c:numFmt formatCode="General" sourceLinked="0"/>
        <c:majorTickMark val="none"/>
        <c:minorTickMark val="none"/>
        <c:tickLblPos val="nextTo"/>
        <c:crossAx val="122028416"/>
        <c:crosses val="autoZero"/>
        <c:auto val="1"/>
        <c:lblAlgn val="ctr"/>
        <c:lblOffset val="100"/>
        <c:noMultiLvlLbl val="0"/>
      </c:catAx>
      <c:valAx>
        <c:axId val="122028416"/>
        <c:scaling>
          <c:orientation val="minMax"/>
          <c:max val="1"/>
        </c:scaling>
        <c:delete val="1"/>
        <c:axPos val="l"/>
        <c:numFmt formatCode="0%" sourceLinked="1"/>
        <c:majorTickMark val="none"/>
        <c:minorTickMark val="none"/>
        <c:tickLblPos val="nextTo"/>
        <c:crossAx val="122014336"/>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191957507366904E-2"/>
          <c:y val="0.35273893450225224"/>
          <c:w val="0.90761608498526614"/>
          <c:h val="0.43309814097852312"/>
        </c:manualLayout>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0.26</c:v>
                </c:pt>
              </c:numCache>
            </c:numRef>
          </c:val>
          <c:extLst>
            <c:ext xmlns:c16="http://schemas.microsoft.com/office/drawing/2014/chart" uri="{C3380CC4-5D6E-409C-BE32-E72D297353CC}">
              <c16:uniqueId val="{00000000-B7C1-4E63-9B06-FB38912C29CC}"/>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B7C1-4E63-9B06-FB38912C29CC}"/>
              </c:ext>
            </c:extLst>
          </c:dPt>
          <c:dLbls>
            <c:dLbl>
              <c:idx val="1"/>
              <c:layout>
                <c:manualLayout>
                  <c:x val="0"/>
                  <c:y val="-9.7569391402441821E-2"/>
                </c:manualLayout>
              </c:layout>
              <c:tx>
                <c:rich>
                  <a:bodyPr/>
                  <a:lstStyle/>
                  <a:p>
                    <a:r>
                      <a:rPr lang="en-US" sz="1300" b="1" dirty="0">
                        <a:solidFill>
                          <a:schemeClr val="tx1"/>
                        </a:solidFill>
                      </a:rPr>
                      <a:t>14</a:t>
                    </a:r>
                    <a:r>
                      <a:rPr lang="en-US" sz="1300" b="1" dirty="0" smtClean="0">
                        <a:solidFill>
                          <a:schemeClr val="tx1"/>
                        </a:solidFill>
                      </a:rPr>
                      <a:t>%</a:t>
                    </a:r>
                  </a:p>
                  <a:p>
                    <a:r>
                      <a:rPr lang="en-US" sz="1300" b="1" dirty="0" smtClean="0">
                        <a:solidFill>
                          <a:schemeClr val="tx1"/>
                        </a:solidFill>
                      </a:rPr>
                      <a:t>Nya</a:t>
                    </a:r>
                    <a:endParaRPr lang="en-US" sz="14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C1-4E63-9B06-FB38912C29CC}"/>
                </c:ext>
              </c:extLst>
            </c:dLbl>
            <c:spPr>
              <a:noFill/>
              <a:ln>
                <a:noFill/>
              </a:ln>
              <a:effectLst/>
            </c:spPr>
            <c:txPr>
              <a:bodyPr/>
              <a:lstStyle/>
              <a:p>
                <a:pPr>
                  <a:defRPr sz="130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0.14000000000000001</c:v>
                </c:pt>
              </c:numCache>
            </c:numRef>
          </c:val>
          <c:extLst>
            <c:ext xmlns:c16="http://schemas.microsoft.com/office/drawing/2014/chart" uri="{C3380CC4-5D6E-409C-BE32-E72D297353CC}">
              <c16:uniqueId val="{00000002-B7C1-4E63-9B06-FB38912C29CC}"/>
            </c:ext>
          </c:extLst>
        </c:ser>
        <c:dLbls>
          <c:showLegendKey val="0"/>
          <c:showVal val="0"/>
          <c:showCatName val="0"/>
          <c:showSerName val="0"/>
          <c:showPercent val="0"/>
          <c:showBubbleSize val="0"/>
        </c:dLbls>
        <c:gapWidth val="41"/>
        <c:overlap val="100"/>
        <c:axId val="122049664"/>
        <c:axId val="122051200"/>
      </c:barChart>
      <c:catAx>
        <c:axId val="122049664"/>
        <c:scaling>
          <c:orientation val="minMax"/>
        </c:scaling>
        <c:delete val="1"/>
        <c:axPos val="b"/>
        <c:numFmt formatCode="General" sourceLinked="0"/>
        <c:majorTickMark val="none"/>
        <c:minorTickMark val="none"/>
        <c:tickLblPos val="nextTo"/>
        <c:crossAx val="122051200"/>
        <c:crosses val="autoZero"/>
        <c:auto val="1"/>
        <c:lblAlgn val="ctr"/>
        <c:lblOffset val="100"/>
        <c:noMultiLvlLbl val="0"/>
      </c:catAx>
      <c:valAx>
        <c:axId val="122051200"/>
        <c:scaling>
          <c:orientation val="minMax"/>
          <c:max val="0.26"/>
        </c:scaling>
        <c:delete val="1"/>
        <c:axPos val="l"/>
        <c:numFmt formatCode="0%" sourceLinked="1"/>
        <c:majorTickMark val="none"/>
        <c:minorTickMark val="none"/>
        <c:tickLblPos val="nextTo"/>
        <c:crossAx val="1220496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9525">
          <a:noFill/>
        </a:ln>
      </c:spPr>
    </c:floor>
    <c:sideWall>
      <c:thickness val="0"/>
      <c:spPr>
        <a:noFill/>
        <a:ln w="25400">
          <a:noFill/>
        </a:ln>
      </c:spPr>
    </c:sideWall>
    <c:backWall>
      <c:thickness val="0"/>
      <c:spPr>
        <a:noFill/>
        <a:ln w="25400">
          <a:noFill/>
        </a:ln>
      </c:spPr>
    </c:backWall>
    <c:plotArea>
      <c:layout/>
      <c:bar3DChart>
        <c:barDir val="col"/>
        <c:grouping val="stacked"/>
        <c:varyColors val="0"/>
        <c:ser>
          <c:idx val="0"/>
          <c:order val="0"/>
          <c:tx>
            <c:strRef>
              <c:f>Sheet1!$B$1</c:f>
              <c:strCache>
                <c:ptCount val="1"/>
                <c:pt idx="0">
                  <c:v>Column2</c:v>
                </c:pt>
              </c:strCache>
            </c:strRef>
          </c:tx>
          <c:spPr>
            <a:solidFill>
              <a:schemeClr val="accent1"/>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Nya</c:v>
                </c:pt>
                <c:pt idx="2">
                  <c:v>U.O</c:v>
                </c:pt>
              </c:strCache>
            </c:strRef>
          </c:cat>
          <c:val>
            <c:numRef>
              <c:f>Sheet1!$B$2:$B$4</c:f>
              <c:numCache>
                <c:formatCode>General</c:formatCode>
                <c:ptCount val="3"/>
                <c:pt idx="0" formatCode="0%">
                  <c:v>0.18</c:v>
                </c:pt>
              </c:numCache>
            </c:numRef>
          </c:val>
          <c:extLst>
            <c:ext xmlns:c16="http://schemas.microsoft.com/office/drawing/2014/chart" uri="{C3380CC4-5D6E-409C-BE32-E72D297353CC}">
              <c16:uniqueId val="{00000000-D00C-4E9A-9CD4-75F1984FB75D}"/>
            </c:ext>
          </c:extLst>
        </c:ser>
        <c:ser>
          <c:idx val="1"/>
          <c:order val="1"/>
          <c:tx>
            <c:strRef>
              <c:f>Sheet1!$C$1</c:f>
              <c:strCache>
                <c:ptCount val="1"/>
                <c:pt idx="0">
                  <c:v>Nya</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D00C-4E9A-9CD4-75F1984FB75D}"/>
              </c:ext>
            </c:extLst>
          </c:dPt>
          <c:dLbls>
            <c:dLbl>
              <c:idx val="1"/>
              <c:tx>
                <c:rich>
                  <a:bodyPr/>
                  <a:lstStyle/>
                  <a:p>
                    <a:r>
                      <a:rPr lang="en-US" sz="1800"/>
                      <a:t>30% Nya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00C-4E9A-9CD4-75F1984FB75D}"/>
                </c:ext>
              </c:extLst>
            </c:dLbl>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Nya</c:v>
                </c:pt>
                <c:pt idx="2">
                  <c:v>U.O</c:v>
                </c:pt>
              </c:strCache>
            </c:strRef>
          </c:cat>
          <c:val>
            <c:numRef>
              <c:f>Sheet1!$C$2:$C$4</c:f>
              <c:numCache>
                <c:formatCode>0%</c:formatCode>
                <c:ptCount val="3"/>
                <c:pt idx="1">
                  <c:v>0.3</c:v>
                </c:pt>
              </c:numCache>
            </c:numRef>
          </c:val>
          <c:extLst>
            <c:ext xmlns:c16="http://schemas.microsoft.com/office/drawing/2014/chart" uri="{C3380CC4-5D6E-409C-BE32-E72D297353CC}">
              <c16:uniqueId val="{00000002-D00C-4E9A-9CD4-75F1984FB75D}"/>
            </c:ext>
          </c:extLst>
        </c:ser>
        <c:ser>
          <c:idx val="2"/>
          <c:order val="2"/>
          <c:tx>
            <c:strRef>
              <c:f>Sheet1!$D$1</c:f>
              <c:strCache>
                <c:ptCount val="1"/>
                <c:pt idx="0">
                  <c:v>U.O</c:v>
                </c:pt>
              </c:strCache>
            </c:strRef>
          </c:tx>
          <c:spPr>
            <a:solidFill>
              <a:srgbClr val="C00000"/>
            </a:solidFill>
          </c:spPr>
          <c:invertIfNegative val="0"/>
          <c:dLbls>
            <c:dLbl>
              <c:idx val="2"/>
              <c:tx>
                <c:rich>
                  <a:bodyPr/>
                  <a:lstStyle/>
                  <a:p>
                    <a:r>
                      <a:rPr lang="en-US" sz="1800"/>
                      <a:t>24% U.O</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0C-4E9A-9CD4-75F1984FB75D}"/>
                </c:ext>
              </c:extLst>
            </c:dLbl>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Nya</c:v>
                </c:pt>
                <c:pt idx="2">
                  <c:v>U.O</c:v>
                </c:pt>
              </c:strCache>
            </c:strRef>
          </c:cat>
          <c:val>
            <c:numRef>
              <c:f>Sheet1!$D$2:$D$4</c:f>
              <c:numCache>
                <c:formatCode>General</c:formatCode>
                <c:ptCount val="3"/>
                <c:pt idx="2" formatCode="0%">
                  <c:v>0.24</c:v>
                </c:pt>
              </c:numCache>
            </c:numRef>
          </c:val>
          <c:extLst>
            <c:ext xmlns:c16="http://schemas.microsoft.com/office/drawing/2014/chart" uri="{C3380CC4-5D6E-409C-BE32-E72D297353CC}">
              <c16:uniqueId val="{00000004-D00C-4E9A-9CD4-75F1984FB75D}"/>
            </c:ext>
          </c:extLst>
        </c:ser>
        <c:dLbls>
          <c:showLegendKey val="0"/>
          <c:showVal val="0"/>
          <c:showCatName val="0"/>
          <c:showSerName val="0"/>
          <c:showPercent val="0"/>
          <c:showBubbleSize val="0"/>
        </c:dLbls>
        <c:gapWidth val="55"/>
        <c:gapDepth val="55"/>
        <c:shape val="box"/>
        <c:axId val="35676544"/>
        <c:axId val="35678080"/>
        <c:axId val="0"/>
      </c:bar3DChart>
      <c:catAx>
        <c:axId val="35676544"/>
        <c:scaling>
          <c:orientation val="minMax"/>
        </c:scaling>
        <c:delete val="1"/>
        <c:axPos val="b"/>
        <c:numFmt formatCode="General" sourceLinked="0"/>
        <c:majorTickMark val="none"/>
        <c:minorTickMark val="none"/>
        <c:tickLblPos val="nextTo"/>
        <c:crossAx val="35678080"/>
        <c:crosses val="autoZero"/>
        <c:auto val="1"/>
        <c:lblAlgn val="ctr"/>
        <c:lblOffset val="100"/>
        <c:noMultiLvlLbl val="0"/>
      </c:catAx>
      <c:valAx>
        <c:axId val="35678080"/>
        <c:scaling>
          <c:orientation val="minMax"/>
          <c:max val="0.5"/>
        </c:scaling>
        <c:delete val="1"/>
        <c:axPos val="l"/>
        <c:numFmt formatCode="0%" sourceLinked="1"/>
        <c:majorTickMark val="none"/>
        <c:minorTickMark val="none"/>
        <c:tickLblPos val="nextTo"/>
        <c:crossAx val="35676544"/>
        <c:crosses val="autoZero"/>
        <c:crossBetween val="between"/>
      </c:valAx>
      <c:spPr>
        <a:noFill/>
        <a:ln w="25400">
          <a:noFill/>
        </a:ln>
      </c:spPr>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191957507366904E-2"/>
          <c:y val="0.47998745229652262"/>
          <c:w val="0.90761608498526614"/>
          <c:h val="0.34001725309228137"/>
        </c:manualLayout>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1B-4C24-9FFD-085228F315E9}"/>
                </c:ext>
              </c:extLst>
            </c:dLbl>
            <c:spPr>
              <a:noFill/>
              <a:ln>
                <a:noFill/>
              </a:ln>
              <a:effectLst/>
            </c:spPr>
            <c:txPr>
              <a:bodyPr/>
              <a:lstStyle/>
              <a:p>
                <a:pPr>
                  <a:defRPr sz="1600" b="1">
                    <a:solidFill>
                      <a:schemeClr val="tx1"/>
                    </a:solidFill>
                  </a:defRPr>
                </a:pPr>
                <a:endParaRPr lang="sv-SE"/>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0.21</c:v>
                </c:pt>
              </c:numCache>
            </c:numRef>
          </c:val>
          <c:extLst>
            <c:ext xmlns:c16="http://schemas.microsoft.com/office/drawing/2014/chart" uri="{C3380CC4-5D6E-409C-BE32-E72D297353CC}">
              <c16:uniqueId val="{00000001-F41B-4C24-9FFD-085228F315E9}"/>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F41B-4C24-9FFD-085228F315E9}"/>
              </c:ext>
            </c:extLst>
          </c:dPt>
          <c:dLbls>
            <c:dLbl>
              <c:idx val="1"/>
              <c:layout>
                <c:manualLayout>
                  <c:x val="-9.0445790923515627E-3"/>
                  <c:y val="-1.1999686307413066E-2"/>
                </c:manualLayout>
              </c:layout>
              <c:tx>
                <c:rich>
                  <a:bodyPr/>
                  <a:lstStyle/>
                  <a:p>
                    <a:r>
                      <a:rPr lang="en-US" sz="1600" b="1" dirty="0">
                        <a:solidFill>
                          <a:schemeClr val="tx1"/>
                        </a:solidFill>
                      </a:rPr>
                      <a:t>15</a:t>
                    </a:r>
                    <a:r>
                      <a:rPr lang="en-US" sz="1600" b="1" dirty="0" smtClean="0">
                        <a:solidFill>
                          <a:schemeClr val="tx1"/>
                        </a:solidFill>
                      </a:rPr>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1B-4C24-9FFD-085228F315E9}"/>
                </c:ext>
              </c:extLst>
            </c:dLbl>
            <c:spPr>
              <a:noFill/>
              <a:ln>
                <a:noFill/>
              </a:ln>
              <a:effectLst/>
            </c:spPr>
            <c:txPr>
              <a:bodyPr/>
              <a:lstStyle/>
              <a:p>
                <a:pPr>
                  <a:defRPr sz="13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0.15</c:v>
                </c:pt>
              </c:numCache>
            </c:numRef>
          </c:val>
          <c:extLst>
            <c:ext xmlns:c16="http://schemas.microsoft.com/office/drawing/2014/chart" uri="{C3380CC4-5D6E-409C-BE32-E72D297353CC}">
              <c16:uniqueId val="{00000003-F41B-4C24-9FFD-085228F315E9}"/>
            </c:ext>
          </c:extLst>
        </c:ser>
        <c:dLbls>
          <c:showLegendKey val="0"/>
          <c:showVal val="0"/>
          <c:showCatName val="0"/>
          <c:showSerName val="0"/>
          <c:showPercent val="0"/>
          <c:showBubbleSize val="0"/>
        </c:dLbls>
        <c:gapWidth val="41"/>
        <c:overlap val="100"/>
        <c:axId val="122120448"/>
        <c:axId val="122123392"/>
      </c:barChart>
      <c:catAx>
        <c:axId val="122120448"/>
        <c:scaling>
          <c:orientation val="minMax"/>
        </c:scaling>
        <c:delete val="1"/>
        <c:axPos val="b"/>
        <c:numFmt formatCode="General" sourceLinked="0"/>
        <c:majorTickMark val="none"/>
        <c:minorTickMark val="none"/>
        <c:tickLblPos val="nextTo"/>
        <c:crossAx val="122123392"/>
        <c:crosses val="autoZero"/>
        <c:auto val="1"/>
        <c:lblAlgn val="ctr"/>
        <c:lblOffset val="100"/>
        <c:noMultiLvlLbl val="0"/>
      </c:catAx>
      <c:valAx>
        <c:axId val="122123392"/>
        <c:scaling>
          <c:orientation val="minMax"/>
          <c:max val="0.26"/>
        </c:scaling>
        <c:delete val="1"/>
        <c:axPos val="l"/>
        <c:numFmt formatCode="0%" sourceLinked="1"/>
        <c:majorTickMark val="none"/>
        <c:minorTickMark val="none"/>
        <c:tickLblPos val="nextTo"/>
        <c:crossAx val="122120448"/>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49971299485242382"/>
          <c:w val="0.90883176752818584"/>
          <c:h val="0.25734640595489389"/>
        </c:manualLayout>
      </c:layout>
      <c:barChart>
        <c:barDir val="col"/>
        <c:grouping val="stacked"/>
        <c:varyColors val="0"/>
        <c:ser>
          <c:idx val="0"/>
          <c:order val="0"/>
          <c:tx>
            <c:strRef>
              <c:f>Sheet1!$B$1</c:f>
              <c:strCache>
                <c:ptCount val="1"/>
                <c:pt idx="0">
                  <c:v>Series 1</c:v>
                </c:pt>
              </c:strCache>
            </c:strRef>
          </c:tx>
          <c:spPr>
            <a:solidFill>
              <a:srgbClr val="0070C0"/>
            </a:solidFill>
          </c:spPr>
          <c:invertIfNegative val="0"/>
          <c:dLbls>
            <c:dLbl>
              <c:idx val="0"/>
              <c:layout>
                <c:manualLayout>
                  <c:x val="-8.4878780406513095E-3"/>
                  <c:y val="-0.161671851275784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52-4050-BFDF-685535A0F0F1}"/>
                </c:ext>
              </c:extLst>
            </c:dLbl>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0.08</c:v>
                </c:pt>
              </c:numCache>
            </c:numRef>
          </c:val>
          <c:extLst>
            <c:ext xmlns:c16="http://schemas.microsoft.com/office/drawing/2014/chart" uri="{C3380CC4-5D6E-409C-BE32-E72D297353CC}">
              <c16:uniqueId val="{00000001-1752-4050-BFDF-685535A0F0F1}"/>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1752-4050-BFDF-685535A0F0F1}"/>
              </c:ext>
            </c:extLst>
          </c:dPt>
          <c:dLbls>
            <c:dLbl>
              <c:idx val="1"/>
              <c:layout>
                <c:manualLayout>
                  <c:x val="-1.2432222977934622E-2"/>
                  <c:y val="-0.19279570788430916"/>
                </c:manualLayout>
              </c:layout>
              <c:tx>
                <c:rich>
                  <a:bodyPr/>
                  <a:lstStyle/>
                  <a:p>
                    <a:r>
                      <a:rPr lang="en-US" sz="1600" b="1" dirty="0" smtClean="0">
                        <a:solidFill>
                          <a:schemeClr val="tx1"/>
                        </a:solidFill>
                      </a:rPr>
                      <a:t>2%</a:t>
                    </a:r>
                    <a:endParaRPr lang="en-US" sz="1600" b="1"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52-4050-BFDF-685535A0F0F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0.02</c:v>
                </c:pt>
              </c:numCache>
            </c:numRef>
          </c:val>
          <c:extLst>
            <c:ext xmlns:c16="http://schemas.microsoft.com/office/drawing/2014/chart" uri="{C3380CC4-5D6E-409C-BE32-E72D297353CC}">
              <c16:uniqueId val="{00000003-1752-4050-BFDF-685535A0F0F1}"/>
            </c:ext>
          </c:extLst>
        </c:ser>
        <c:dLbls>
          <c:showLegendKey val="0"/>
          <c:showVal val="0"/>
          <c:showCatName val="0"/>
          <c:showSerName val="0"/>
          <c:showPercent val="0"/>
          <c:showBubbleSize val="0"/>
        </c:dLbls>
        <c:gapWidth val="41"/>
        <c:overlap val="100"/>
        <c:axId val="122750848"/>
        <c:axId val="122752384"/>
      </c:barChart>
      <c:catAx>
        <c:axId val="122750848"/>
        <c:scaling>
          <c:orientation val="minMax"/>
        </c:scaling>
        <c:delete val="1"/>
        <c:axPos val="b"/>
        <c:numFmt formatCode="General" sourceLinked="0"/>
        <c:majorTickMark val="none"/>
        <c:minorTickMark val="none"/>
        <c:tickLblPos val="nextTo"/>
        <c:crossAx val="122752384"/>
        <c:crosses val="autoZero"/>
        <c:auto val="1"/>
        <c:lblAlgn val="ctr"/>
        <c:lblOffset val="100"/>
        <c:noMultiLvlLbl val="0"/>
      </c:catAx>
      <c:valAx>
        <c:axId val="122752384"/>
        <c:scaling>
          <c:orientation val="minMax"/>
          <c:max val="0.15000000000000002"/>
        </c:scaling>
        <c:delete val="1"/>
        <c:axPos val="l"/>
        <c:numFmt formatCode="0%" sourceLinked="1"/>
        <c:majorTickMark val="none"/>
        <c:minorTickMark val="none"/>
        <c:tickLblPos val="nextTo"/>
        <c:crossAx val="122750848"/>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434113927281353E-2"/>
          <c:y val="0.14482762195532839"/>
          <c:w val="0.89513177214543727"/>
          <c:h val="0.71034475608934322"/>
        </c:manualLayout>
      </c:layout>
      <c:barChart>
        <c:barDir val="col"/>
        <c:grouping val="stacked"/>
        <c:varyColors val="0"/>
        <c:ser>
          <c:idx val="0"/>
          <c:order val="0"/>
          <c:tx>
            <c:strRef>
              <c:f>Sheet1!$B$1</c:f>
              <c:strCache>
                <c:ptCount val="1"/>
                <c:pt idx="0">
                  <c:v>Series 1</c:v>
                </c:pt>
              </c:strCache>
            </c:strRef>
          </c:tx>
          <c:spPr>
            <a:solidFill>
              <a:srgbClr val="0070C0"/>
            </a:solidFill>
          </c:spPr>
          <c:invertIfNegative val="0"/>
          <c:dLbls>
            <c:dLbl>
              <c:idx val="0"/>
              <c:layout>
                <c:manualLayout>
                  <c:x val="-1.430021288925855E-2"/>
                  <c:y val="-0.131661474504844"/>
                </c:manualLayout>
              </c:layout>
              <c:tx>
                <c:rich>
                  <a:bodyPr/>
                  <a:lstStyle/>
                  <a:p>
                    <a:r>
                      <a:rPr lang="en-US" sz="1600" b="1" dirty="0"/>
                      <a:t>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D77-45D3-A31D-5217221DD42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0.02</c:v>
                </c:pt>
              </c:numCache>
            </c:numRef>
          </c:val>
          <c:extLst>
            <c:ext xmlns:c16="http://schemas.microsoft.com/office/drawing/2014/chart" uri="{C3380CC4-5D6E-409C-BE32-E72D297353CC}">
              <c16:uniqueId val="{00000001-1D77-45D3-A31D-5217221DD423}"/>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1D77-45D3-A31D-5217221DD423}"/>
              </c:ext>
            </c:extLst>
          </c:dPt>
          <c:dLbls>
            <c:dLbl>
              <c:idx val="1"/>
              <c:layout>
                <c:manualLayout>
                  <c:x val="0"/>
                  <c:y val="-0.131661474504844"/>
                </c:manualLayout>
              </c:layout>
              <c:tx>
                <c:rich>
                  <a:bodyPr/>
                  <a:lstStyle/>
                  <a:p>
                    <a:r>
                      <a:rPr lang="en-US" sz="1600" b="1" dirty="0"/>
                      <a:t>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D77-45D3-A31D-5217221DD42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0.02</c:v>
                </c:pt>
              </c:numCache>
            </c:numRef>
          </c:val>
          <c:extLst>
            <c:ext xmlns:c16="http://schemas.microsoft.com/office/drawing/2014/chart" uri="{C3380CC4-5D6E-409C-BE32-E72D297353CC}">
              <c16:uniqueId val="{00000003-1D77-45D3-A31D-5217221DD423}"/>
            </c:ext>
          </c:extLst>
        </c:ser>
        <c:dLbls>
          <c:showLegendKey val="0"/>
          <c:showVal val="0"/>
          <c:showCatName val="0"/>
          <c:showSerName val="0"/>
          <c:showPercent val="0"/>
          <c:showBubbleSize val="0"/>
        </c:dLbls>
        <c:gapWidth val="41"/>
        <c:overlap val="100"/>
        <c:axId val="131543424"/>
        <c:axId val="131544960"/>
      </c:barChart>
      <c:catAx>
        <c:axId val="131543424"/>
        <c:scaling>
          <c:orientation val="minMax"/>
        </c:scaling>
        <c:delete val="1"/>
        <c:axPos val="b"/>
        <c:numFmt formatCode="General" sourceLinked="0"/>
        <c:majorTickMark val="none"/>
        <c:minorTickMark val="none"/>
        <c:tickLblPos val="nextTo"/>
        <c:crossAx val="131544960"/>
        <c:crosses val="autoZero"/>
        <c:auto val="1"/>
        <c:lblAlgn val="ctr"/>
        <c:lblOffset val="100"/>
        <c:noMultiLvlLbl val="0"/>
      </c:catAx>
      <c:valAx>
        <c:axId val="131544960"/>
        <c:scaling>
          <c:orientation val="minMax"/>
          <c:max val="0.5"/>
        </c:scaling>
        <c:delete val="1"/>
        <c:axPos val="l"/>
        <c:numFmt formatCode="0%" sourceLinked="1"/>
        <c:majorTickMark val="none"/>
        <c:minorTickMark val="none"/>
        <c:tickLblPos val="nextTo"/>
        <c:crossAx val="131543424"/>
        <c:crosses val="autoZero"/>
        <c:crossBetween val="between"/>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391226371672988E-2"/>
          <c:y val="0.47503843990750377"/>
          <c:w val="0.90761608498526614"/>
          <c:h val="0.49103024295624598"/>
        </c:manualLayout>
      </c:layout>
      <c:barChart>
        <c:barDir val="col"/>
        <c:grouping val="stacked"/>
        <c:varyColors val="0"/>
        <c:ser>
          <c:idx val="0"/>
          <c:order val="0"/>
          <c:tx>
            <c:strRef>
              <c:f>Sheet1!$B$1</c:f>
              <c:strCache>
                <c:ptCount val="1"/>
                <c:pt idx="0">
                  <c:v>Series 1</c:v>
                </c:pt>
              </c:strCache>
            </c:strRef>
          </c:tx>
          <c:spPr>
            <a:solidFill>
              <a:srgbClr val="0070C0"/>
            </a:solidFill>
          </c:spPr>
          <c:invertIfNegative val="0"/>
          <c:dLbls>
            <c:dLbl>
              <c:idx val="0"/>
              <c:layout>
                <c:manualLayout>
                  <c:x val="-8.3985377286121647E-3"/>
                  <c:y val="-0.169656585681251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CB8-4539-BE4D-9180F04F98A8}"/>
                </c:ext>
              </c:extLst>
            </c:dLbl>
            <c:spPr>
              <a:noFill/>
              <a:ln>
                <a:noFill/>
              </a:ln>
              <a:effectLst/>
            </c:spPr>
            <c:txPr>
              <a:bodyPr/>
              <a:lstStyle/>
              <a:p>
                <a:pPr>
                  <a:defRPr sz="1600" b="1"/>
                </a:pPr>
                <a:endParaRPr lang="sv-SE"/>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0.02</c:v>
                </c:pt>
              </c:numCache>
            </c:numRef>
          </c:val>
          <c:extLst>
            <c:ext xmlns:c16="http://schemas.microsoft.com/office/drawing/2014/chart" uri="{C3380CC4-5D6E-409C-BE32-E72D297353CC}">
              <c16:uniqueId val="{00000001-4CB8-4539-BE4D-9180F04F98A8}"/>
            </c:ext>
          </c:extLst>
        </c:ser>
        <c:ser>
          <c:idx val="1"/>
          <c:order val="1"/>
          <c:tx>
            <c:strRef>
              <c:f>Sheet1!$C$1</c:f>
              <c:strCache>
                <c:ptCount val="1"/>
                <c:pt idx="0">
                  <c:v>Series 2</c:v>
                </c:pt>
              </c:strCache>
            </c:strRef>
          </c:tx>
          <c:spPr>
            <a:solidFill>
              <a:srgbClr val="92D050"/>
            </a:solidFill>
          </c:spPr>
          <c:invertIfNegative val="0"/>
          <c:dPt>
            <c:idx val="1"/>
            <c:invertIfNegative val="0"/>
            <c:bubble3D val="0"/>
            <c:spPr>
              <a:solidFill>
                <a:schemeClr val="bg1">
                  <a:lumMod val="85000"/>
                </a:schemeClr>
              </a:solidFill>
            </c:spPr>
            <c:extLst>
              <c:ext xmlns:c16="http://schemas.microsoft.com/office/drawing/2014/chart" uri="{C3380CC4-5D6E-409C-BE32-E72D297353CC}">
                <c16:uniqueId val="{00000003-4CB8-4539-BE4D-9180F04F98A8}"/>
              </c:ext>
            </c:extLst>
          </c:dPt>
          <c:dLbls>
            <c:dLbl>
              <c:idx val="1"/>
              <c:layout>
                <c:manualLayout>
                  <c:x val="-1.2597806592918247E-2"/>
                  <c:y val="-0.14329435684791422"/>
                </c:manualLayout>
              </c:layout>
              <c:tx>
                <c:rich>
                  <a:bodyPr/>
                  <a:lstStyle/>
                  <a:p>
                    <a:r>
                      <a:rPr lang="en-US" sz="1600" b="1" dirty="0" smtClean="0"/>
                      <a:t>0%</a:t>
                    </a:r>
                    <a:endParaRPr lang="en-US" sz="16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B8-4539-BE4D-9180F04F98A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1E-3</c:v>
                </c:pt>
              </c:numCache>
            </c:numRef>
          </c:val>
          <c:extLst>
            <c:ext xmlns:c16="http://schemas.microsoft.com/office/drawing/2014/chart" uri="{C3380CC4-5D6E-409C-BE32-E72D297353CC}">
              <c16:uniqueId val="{00000004-4CB8-4539-BE4D-9180F04F98A8}"/>
            </c:ext>
          </c:extLst>
        </c:ser>
        <c:dLbls>
          <c:showLegendKey val="0"/>
          <c:showVal val="0"/>
          <c:showCatName val="0"/>
          <c:showSerName val="0"/>
          <c:showPercent val="0"/>
          <c:showBubbleSize val="0"/>
        </c:dLbls>
        <c:gapWidth val="41"/>
        <c:overlap val="100"/>
        <c:axId val="131573248"/>
        <c:axId val="131588864"/>
      </c:barChart>
      <c:catAx>
        <c:axId val="131573248"/>
        <c:scaling>
          <c:orientation val="minMax"/>
        </c:scaling>
        <c:delete val="1"/>
        <c:axPos val="b"/>
        <c:numFmt formatCode="General" sourceLinked="0"/>
        <c:majorTickMark val="none"/>
        <c:minorTickMark val="none"/>
        <c:tickLblPos val="nextTo"/>
        <c:crossAx val="131588864"/>
        <c:crosses val="autoZero"/>
        <c:auto val="1"/>
        <c:lblAlgn val="ctr"/>
        <c:lblOffset val="100"/>
        <c:noMultiLvlLbl val="0"/>
      </c:catAx>
      <c:valAx>
        <c:axId val="131588864"/>
        <c:scaling>
          <c:orientation val="minMax"/>
          <c:max val="0.15000000000000002"/>
        </c:scaling>
        <c:delete val="1"/>
        <c:axPos val="l"/>
        <c:numFmt formatCode="0%" sourceLinked="1"/>
        <c:majorTickMark val="none"/>
        <c:minorTickMark val="none"/>
        <c:tickLblPos val="nextTo"/>
        <c:crossAx val="131573248"/>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95613185836494E-2"/>
          <c:y val="0.56086944669095928"/>
          <c:w val="0.90761608498526614"/>
          <c:h val="0.33537228898301896"/>
        </c:manualLayout>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dLbl>
              <c:idx val="0"/>
              <c:layout>
                <c:manualLayout>
                  <c:x val="4.5222895461757813E-3"/>
                  <c:y val="-0.214324009611477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78F-4E51-8A56-5E27632EAFA6}"/>
                </c:ext>
              </c:extLst>
            </c:dLbl>
            <c:spPr>
              <a:noFill/>
              <a:ln>
                <a:noFill/>
              </a:ln>
              <a:effectLst/>
            </c:spPr>
            <c:txPr>
              <a:bodyPr/>
              <a:lstStyle/>
              <a:p>
                <a:pPr>
                  <a:defRPr sz="16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7.0000000000000007E-2</c:v>
                </c:pt>
              </c:numCache>
            </c:numRef>
          </c:val>
          <c:extLst>
            <c:ext xmlns:c16="http://schemas.microsoft.com/office/drawing/2014/chart" uri="{C3380CC4-5D6E-409C-BE32-E72D297353CC}">
              <c16:uniqueId val="{00000001-D78F-4E51-8A56-5E27632EAFA6}"/>
            </c:ext>
          </c:extLst>
        </c:ser>
        <c:ser>
          <c:idx val="1"/>
          <c:order val="1"/>
          <c:tx>
            <c:strRef>
              <c:f>Sheet1!$C$1</c:f>
              <c:strCache>
                <c:ptCount val="1"/>
                <c:pt idx="0">
                  <c:v>Series 2</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D78F-4E51-8A56-5E27632EAFA6}"/>
              </c:ext>
            </c:extLst>
          </c:dPt>
          <c:dLbls>
            <c:dLbl>
              <c:idx val="1"/>
              <c:layout>
                <c:manualLayout>
                  <c:x val="-8.3986394674096035E-3"/>
                  <c:y val="-0.1978375473336717"/>
                </c:manualLayout>
              </c:layout>
              <c:tx>
                <c:rich>
                  <a:bodyPr/>
                  <a:lstStyle/>
                  <a:p>
                    <a:r>
                      <a:rPr lang="en-US" sz="1600" dirty="0"/>
                      <a:t>8</a:t>
                    </a:r>
                    <a:r>
                      <a:rPr lang="en-US" sz="1600" dirty="0" smtClean="0"/>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78F-4E51-8A56-5E27632EAFA6}"/>
                </c:ext>
              </c:extLst>
            </c:dLbl>
            <c:spPr>
              <a:noFill/>
              <a:ln>
                <a:noFill/>
              </a:ln>
              <a:effectLst/>
            </c:spPr>
            <c:txPr>
              <a:bodyPr/>
              <a:lstStyle/>
              <a:p>
                <a:pPr>
                  <a:defRPr sz="14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0.08</c:v>
                </c:pt>
              </c:numCache>
            </c:numRef>
          </c:val>
          <c:extLst>
            <c:ext xmlns:c16="http://schemas.microsoft.com/office/drawing/2014/chart" uri="{C3380CC4-5D6E-409C-BE32-E72D297353CC}">
              <c16:uniqueId val="{00000003-D78F-4E51-8A56-5E27632EAFA6}"/>
            </c:ext>
          </c:extLst>
        </c:ser>
        <c:dLbls>
          <c:showLegendKey val="0"/>
          <c:showVal val="0"/>
          <c:showCatName val="0"/>
          <c:showSerName val="0"/>
          <c:showPercent val="0"/>
          <c:showBubbleSize val="0"/>
        </c:dLbls>
        <c:gapWidth val="41"/>
        <c:overlap val="100"/>
        <c:axId val="131618304"/>
        <c:axId val="131619840"/>
      </c:barChart>
      <c:catAx>
        <c:axId val="131618304"/>
        <c:scaling>
          <c:orientation val="minMax"/>
        </c:scaling>
        <c:delete val="1"/>
        <c:axPos val="b"/>
        <c:numFmt formatCode="General" sourceLinked="0"/>
        <c:majorTickMark val="none"/>
        <c:minorTickMark val="none"/>
        <c:tickLblPos val="nextTo"/>
        <c:crossAx val="131619840"/>
        <c:crosses val="autoZero"/>
        <c:auto val="1"/>
        <c:lblAlgn val="ctr"/>
        <c:lblOffset val="100"/>
        <c:noMultiLvlLbl val="0"/>
      </c:catAx>
      <c:valAx>
        <c:axId val="131619840"/>
        <c:scaling>
          <c:orientation val="minMax"/>
          <c:max val="0.15000000000000002"/>
        </c:scaling>
        <c:delete val="1"/>
        <c:axPos val="l"/>
        <c:numFmt formatCode="0%" sourceLinked="1"/>
        <c:majorTickMark val="none"/>
        <c:minorTickMark val="none"/>
        <c:tickLblPos val="nextTo"/>
        <c:crossAx val="131618304"/>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745185007933589E-2"/>
          <c:y val="0.14923555502380079"/>
          <c:w val="0.90050962998413286"/>
          <c:h val="0.78293010178356248"/>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solidFill>
                          <a:schemeClr val="tx1"/>
                        </a:solidFill>
                      </a:rPr>
                      <a:t>39%</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3C-4CEB-B94B-50784E85044E}"/>
                </c:ext>
              </c:extLst>
            </c:dLbl>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c:v>39</c:v>
                </c:pt>
              </c:numCache>
            </c:numRef>
          </c:val>
          <c:extLst>
            <c:ext xmlns:c16="http://schemas.microsoft.com/office/drawing/2014/chart" uri="{C3380CC4-5D6E-409C-BE32-E72D297353CC}">
              <c16:uniqueId val="{00000001-353C-4CEB-B94B-50784E85044E}"/>
            </c:ext>
          </c:extLst>
        </c:ser>
        <c:ser>
          <c:idx val="1"/>
          <c:order val="1"/>
          <c:tx>
            <c:strRef>
              <c:f>Sheet1!$C$1</c:f>
              <c:strCache>
                <c:ptCount val="1"/>
                <c:pt idx="0">
                  <c:v>Series 2</c:v>
                </c:pt>
              </c:strCache>
            </c:strRef>
          </c:tx>
          <c:spPr>
            <a:solidFill>
              <a:srgbClr val="FFC000"/>
            </a:solidFill>
          </c:spPr>
          <c:invertIfNegative val="0"/>
          <c:dLbls>
            <c:dLbl>
              <c:idx val="1"/>
              <c:layout>
                <c:manualLayout>
                  <c:x val="-4.5222895461757813E-3"/>
                  <c:y val="-2.7133737277054686E-2"/>
                </c:manualLayout>
              </c:layout>
              <c:tx>
                <c:rich>
                  <a:bodyPr/>
                  <a:lstStyle/>
                  <a:p>
                    <a:r>
                      <a:rPr lang="en-US" sz="1600" b="1" dirty="0" smtClean="0"/>
                      <a:t>35%</a:t>
                    </a:r>
                    <a:r>
                      <a:rPr lang="en-US" sz="1500" b="1" dirty="0" smtClean="0"/>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3C-4CEB-B94B-50784E85044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General</c:formatCode>
                <c:ptCount val="2"/>
                <c:pt idx="1">
                  <c:v>35</c:v>
                </c:pt>
              </c:numCache>
            </c:numRef>
          </c:val>
          <c:extLst>
            <c:ext xmlns:c16="http://schemas.microsoft.com/office/drawing/2014/chart" uri="{C3380CC4-5D6E-409C-BE32-E72D297353CC}">
              <c16:uniqueId val="{00000003-353C-4CEB-B94B-50784E85044E}"/>
            </c:ext>
          </c:extLst>
        </c:ser>
        <c:dLbls>
          <c:showLegendKey val="0"/>
          <c:showVal val="0"/>
          <c:showCatName val="0"/>
          <c:showSerName val="0"/>
          <c:showPercent val="0"/>
          <c:showBubbleSize val="0"/>
        </c:dLbls>
        <c:gapWidth val="41"/>
        <c:overlap val="100"/>
        <c:axId val="131764224"/>
        <c:axId val="131765760"/>
      </c:barChart>
      <c:catAx>
        <c:axId val="131764224"/>
        <c:scaling>
          <c:orientation val="minMax"/>
        </c:scaling>
        <c:delete val="1"/>
        <c:axPos val="b"/>
        <c:numFmt formatCode="General" sourceLinked="0"/>
        <c:majorTickMark val="out"/>
        <c:minorTickMark val="none"/>
        <c:tickLblPos val="nextTo"/>
        <c:crossAx val="131765760"/>
        <c:crosses val="autoZero"/>
        <c:auto val="1"/>
        <c:lblAlgn val="ctr"/>
        <c:lblOffset val="100"/>
        <c:noMultiLvlLbl val="0"/>
      </c:catAx>
      <c:valAx>
        <c:axId val="131765760"/>
        <c:scaling>
          <c:orientation val="minMax"/>
          <c:max val="100"/>
        </c:scaling>
        <c:delete val="1"/>
        <c:axPos val="l"/>
        <c:numFmt formatCode="General" sourceLinked="1"/>
        <c:majorTickMark val="out"/>
        <c:minorTickMark val="none"/>
        <c:tickLblPos val="nextTo"/>
        <c:crossAx val="13176422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191957507366904E-2"/>
          <c:y val="0.13857587252210071"/>
          <c:w val="0.90761608498526614"/>
          <c:h val="0.72284825495579852"/>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t>74%</a:t>
                    </a:r>
                    <a:endParaRPr lang="en-US" sz="16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832-4EE9-9816-0FF4C2A482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c:v>74</c:v>
                </c:pt>
              </c:numCache>
            </c:numRef>
          </c:val>
          <c:extLst>
            <c:ext xmlns:c16="http://schemas.microsoft.com/office/drawing/2014/chart" uri="{C3380CC4-5D6E-409C-BE32-E72D297353CC}">
              <c16:uniqueId val="{00000001-C832-4EE9-9816-0FF4C2A482E4}"/>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dirty="0" smtClean="0"/>
                      <a:t>81%</a:t>
                    </a:r>
                    <a:endParaRPr lang="en-US" sz="16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832-4EE9-9816-0FF4C2A482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General</c:formatCode>
                <c:ptCount val="2"/>
                <c:pt idx="1">
                  <c:v>81</c:v>
                </c:pt>
              </c:numCache>
            </c:numRef>
          </c:val>
          <c:extLst>
            <c:ext xmlns:c16="http://schemas.microsoft.com/office/drawing/2014/chart" uri="{C3380CC4-5D6E-409C-BE32-E72D297353CC}">
              <c16:uniqueId val="{00000003-C832-4EE9-9816-0FF4C2A482E4}"/>
            </c:ext>
          </c:extLst>
        </c:ser>
        <c:dLbls>
          <c:showLegendKey val="0"/>
          <c:showVal val="0"/>
          <c:showCatName val="0"/>
          <c:showSerName val="0"/>
          <c:showPercent val="0"/>
          <c:showBubbleSize val="0"/>
        </c:dLbls>
        <c:gapWidth val="41"/>
        <c:overlap val="100"/>
        <c:axId val="131868928"/>
        <c:axId val="131878912"/>
      </c:barChart>
      <c:catAx>
        <c:axId val="131868928"/>
        <c:scaling>
          <c:orientation val="minMax"/>
        </c:scaling>
        <c:delete val="1"/>
        <c:axPos val="b"/>
        <c:numFmt formatCode="General" sourceLinked="0"/>
        <c:majorTickMark val="out"/>
        <c:minorTickMark val="none"/>
        <c:tickLblPos val="nextTo"/>
        <c:crossAx val="131878912"/>
        <c:crosses val="autoZero"/>
        <c:auto val="1"/>
        <c:lblAlgn val="ctr"/>
        <c:lblOffset val="100"/>
        <c:noMultiLvlLbl val="0"/>
      </c:catAx>
      <c:valAx>
        <c:axId val="131878912"/>
        <c:scaling>
          <c:orientation val="minMax"/>
          <c:max val="100"/>
        </c:scaling>
        <c:delete val="1"/>
        <c:axPos val="l"/>
        <c:numFmt formatCode="General" sourceLinked="1"/>
        <c:majorTickMark val="out"/>
        <c:minorTickMark val="none"/>
        <c:tickLblPos val="nextTo"/>
        <c:crossAx val="131868928"/>
        <c:crosses val="autoZero"/>
        <c:crossBetween val="between"/>
      </c:valAx>
      <c:spPr>
        <a:noFill/>
        <a:ln w="25400">
          <a:noFill/>
        </a:ln>
      </c:spPr>
    </c:plotArea>
    <c:plotVisOnly val="1"/>
    <c:dispBlanksAs val="gap"/>
    <c:showDLblsOverMax val="0"/>
  </c:chart>
  <c:txPr>
    <a:bodyPr/>
    <a:lstStyle/>
    <a:p>
      <a:pPr>
        <a:defRPr sz="1800"/>
      </a:pPr>
      <a:endParaRPr lang="sv-SE"/>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30349008840286E-2"/>
          <c:y val="5.0391226371672988E-2"/>
          <c:w val="0.88913930198231939"/>
          <c:h val="0.81523216997053238"/>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solidFill>
                          <a:schemeClr val="bg1"/>
                        </a:solidFill>
                      </a:rPr>
                      <a:t>65%</a:t>
                    </a:r>
                    <a:endParaRPr lang="en-US" sz="14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AF-403C-81CF-8B568E093FA4}"/>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0.65</c:v>
                </c:pt>
              </c:numCache>
            </c:numRef>
          </c:val>
          <c:extLst>
            <c:ext xmlns:c16="http://schemas.microsoft.com/office/drawing/2014/chart" uri="{C3380CC4-5D6E-409C-BE32-E72D297353CC}">
              <c16:uniqueId val="{00000001-1BAF-403C-81CF-8B568E093FA4}"/>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smtClean="0"/>
                      <a:t>46%</a:t>
                    </a:r>
                  </a:p>
                  <a:p>
                    <a:r>
                      <a:rPr lang="en-US" sz="1600" smtClean="0"/>
                      <a:t>Nya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AF-403C-81CF-8B568E093FA4}"/>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0.46</c:v>
                </c:pt>
              </c:numCache>
            </c:numRef>
          </c:val>
          <c:extLst>
            <c:ext xmlns:c16="http://schemas.microsoft.com/office/drawing/2014/chart" uri="{C3380CC4-5D6E-409C-BE32-E72D297353CC}">
              <c16:uniqueId val="{00000003-1BAF-403C-81CF-8B568E093FA4}"/>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smtClean="0"/>
                      <a:t>66%</a:t>
                    </a:r>
                  </a:p>
                  <a:p>
                    <a:r>
                      <a:rPr lang="en-US" sz="1600" smtClean="0"/>
                      <a:t>U.O</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AF-403C-81CF-8B568E093FA4}"/>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0.66</c:v>
                </c:pt>
              </c:numCache>
            </c:numRef>
          </c:val>
          <c:extLst>
            <c:ext xmlns:c16="http://schemas.microsoft.com/office/drawing/2014/chart" uri="{C3380CC4-5D6E-409C-BE32-E72D297353CC}">
              <c16:uniqueId val="{00000005-1BAF-403C-81CF-8B568E093FA4}"/>
            </c:ext>
          </c:extLst>
        </c:ser>
        <c:dLbls>
          <c:showLegendKey val="0"/>
          <c:showVal val="0"/>
          <c:showCatName val="0"/>
          <c:showSerName val="0"/>
          <c:showPercent val="0"/>
          <c:showBubbleSize val="0"/>
        </c:dLbls>
        <c:gapWidth val="55"/>
        <c:overlap val="100"/>
        <c:axId val="122566912"/>
        <c:axId val="122580992"/>
      </c:barChart>
      <c:catAx>
        <c:axId val="122566912"/>
        <c:scaling>
          <c:orientation val="minMax"/>
        </c:scaling>
        <c:delete val="1"/>
        <c:axPos val="b"/>
        <c:numFmt formatCode="General" sourceLinked="0"/>
        <c:majorTickMark val="none"/>
        <c:minorTickMark val="none"/>
        <c:tickLblPos val="nextTo"/>
        <c:crossAx val="122580992"/>
        <c:crosses val="autoZero"/>
        <c:auto val="1"/>
        <c:lblAlgn val="ctr"/>
        <c:lblOffset val="100"/>
        <c:noMultiLvlLbl val="0"/>
      </c:catAx>
      <c:valAx>
        <c:axId val="122580992"/>
        <c:scaling>
          <c:orientation val="minMax"/>
          <c:max val="0.70000000000000007"/>
        </c:scaling>
        <c:delete val="1"/>
        <c:axPos val="l"/>
        <c:numFmt formatCode="0%" sourceLinked="0"/>
        <c:majorTickMark val="none"/>
        <c:minorTickMark val="none"/>
        <c:tickLblPos val="nextTo"/>
        <c:crossAx val="122566912"/>
        <c:crosses val="autoZero"/>
        <c:crossBetween val="between"/>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054268823931846E-2"/>
          <c:y val="0"/>
          <c:w val="0.89789146235213635"/>
          <c:h val="0.82363070769914459"/>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dirty="0" smtClean="0"/>
                      <a:t>67%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6E-424B-9936-E718E4DC4BA8}"/>
                </c:ext>
              </c:extLst>
            </c:dLbl>
            <c:spPr>
              <a:noFill/>
              <a:ln>
                <a:noFill/>
              </a:ln>
              <a:effectLst/>
            </c:spPr>
            <c:txPr>
              <a:bodyPr/>
              <a:lstStyle/>
              <a:p>
                <a:pPr>
                  <a:defRPr sz="1600" b="1">
                    <a:solidFill>
                      <a:schemeClr val="bg1"/>
                    </a:solidFill>
                  </a:defRPr>
                </a:pPr>
                <a:endParaRPr lang="sv-SE"/>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0.67</c:v>
                </c:pt>
              </c:numCache>
            </c:numRef>
          </c:val>
          <c:extLst>
            <c:ext xmlns:c16="http://schemas.microsoft.com/office/drawing/2014/chart" uri="{C3380CC4-5D6E-409C-BE32-E72D297353CC}">
              <c16:uniqueId val="{00000001-0D6E-424B-9936-E718E4DC4BA8}"/>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smtClean="0"/>
                      <a:t>62%</a:t>
                    </a:r>
                  </a:p>
                  <a:p>
                    <a:r>
                      <a:rPr lang="en-US" sz="1600" smtClean="0"/>
                      <a:t>Nya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6E-424B-9936-E718E4DC4BA8}"/>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0.62</c:v>
                </c:pt>
              </c:numCache>
            </c:numRef>
          </c:val>
          <c:extLst>
            <c:ext xmlns:c16="http://schemas.microsoft.com/office/drawing/2014/chart" uri="{C3380CC4-5D6E-409C-BE32-E72D297353CC}">
              <c16:uniqueId val="{00000003-0D6E-424B-9936-E718E4DC4BA8}"/>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smtClean="0">
                        <a:solidFill>
                          <a:schemeClr val="bg1"/>
                        </a:solidFill>
                      </a:rPr>
                      <a:t>81% </a:t>
                    </a:r>
                  </a:p>
                  <a:p>
                    <a:r>
                      <a:rPr lang="en-US" sz="1600" b="1" smtClean="0">
                        <a:solidFill>
                          <a:schemeClr val="bg1"/>
                        </a:solidFill>
                      </a:rPr>
                      <a:t>U.O</a:t>
                    </a:r>
                    <a:endParaRPr lang="en-US" sz="13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6E-424B-9936-E718E4DC4BA8}"/>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0.81</c:v>
                </c:pt>
              </c:numCache>
            </c:numRef>
          </c:val>
          <c:extLst>
            <c:ext xmlns:c16="http://schemas.microsoft.com/office/drawing/2014/chart" uri="{C3380CC4-5D6E-409C-BE32-E72D297353CC}">
              <c16:uniqueId val="{00000005-0D6E-424B-9936-E718E4DC4BA8}"/>
            </c:ext>
          </c:extLst>
        </c:ser>
        <c:dLbls>
          <c:showLegendKey val="0"/>
          <c:showVal val="0"/>
          <c:showCatName val="0"/>
          <c:showSerName val="0"/>
          <c:showPercent val="0"/>
          <c:showBubbleSize val="0"/>
        </c:dLbls>
        <c:gapWidth val="55"/>
        <c:overlap val="100"/>
        <c:axId val="122599296"/>
        <c:axId val="122600832"/>
      </c:barChart>
      <c:catAx>
        <c:axId val="122599296"/>
        <c:scaling>
          <c:orientation val="minMax"/>
        </c:scaling>
        <c:delete val="1"/>
        <c:axPos val="b"/>
        <c:numFmt formatCode="General" sourceLinked="0"/>
        <c:majorTickMark val="none"/>
        <c:minorTickMark val="none"/>
        <c:tickLblPos val="nextTo"/>
        <c:crossAx val="122600832"/>
        <c:crosses val="autoZero"/>
        <c:auto val="1"/>
        <c:lblAlgn val="ctr"/>
        <c:lblOffset val="100"/>
        <c:noMultiLvlLbl val="0"/>
      </c:catAx>
      <c:valAx>
        <c:axId val="122600832"/>
        <c:scaling>
          <c:orientation val="minMax"/>
          <c:max val="0.8"/>
        </c:scaling>
        <c:delete val="1"/>
        <c:axPos val="l"/>
        <c:numFmt formatCode="0%" sourceLinked="0"/>
        <c:majorTickMark val="none"/>
        <c:minorTickMark val="none"/>
        <c:tickLblPos val="nextTo"/>
        <c:crossAx val="122599296"/>
        <c:crosses val="autoZero"/>
        <c:crossBetween val="between"/>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solidFill>
                          <a:schemeClr val="bg1"/>
                        </a:solidFill>
                      </a:rPr>
                      <a:t>60%</a:t>
                    </a:r>
                    <a:endParaRPr lang="en-US" sz="14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C7-4A67-B1AC-EC94053698F5}"/>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0.6</c:v>
                </c:pt>
              </c:numCache>
            </c:numRef>
          </c:val>
          <c:extLst>
            <c:ext xmlns:c16="http://schemas.microsoft.com/office/drawing/2014/chart" uri="{C3380CC4-5D6E-409C-BE32-E72D297353CC}">
              <c16:uniqueId val="{00000001-36C7-4A67-B1AC-EC94053698F5}"/>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smtClean="0">
                        <a:solidFill>
                          <a:schemeClr val="bg1"/>
                        </a:solidFill>
                      </a:rPr>
                      <a:t>54% </a:t>
                    </a:r>
                  </a:p>
                  <a:p>
                    <a:r>
                      <a:rPr lang="en-US" sz="1600" b="1" smtClean="0">
                        <a:solidFill>
                          <a:schemeClr val="bg1"/>
                        </a:solidFill>
                      </a:rPr>
                      <a:t>Nya</a:t>
                    </a:r>
                    <a:endParaRPr lang="en-US" sz="13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C7-4A67-B1AC-EC94053698F5}"/>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0.54</c:v>
                </c:pt>
              </c:numCache>
            </c:numRef>
          </c:val>
          <c:extLst>
            <c:ext xmlns:c16="http://schemas.microsoft.com/office/drawing/2014/chart" uri="{C3380CC4-5D6E-409C-BE32-E72D297353CC}">
              <c16:uniqueId val="{00000003-36C7-4A67-B1AC-EC94053698F5}"/>
            </c:ext>
          </c:extLst>
        </c:ser>
        <c:ser>
          <c:idx val="2"/>
          <c:order val="2"/>
          <c:tx>
            <c:strRef>
              <c:f>Sheet1!$D$1</c:f>
              <c:strCache>
                <c:ptCount val="1"/>
                <c:pt idx="0">
                  <c:v>Series 3</c:v>
                </c:pt>
              </c:strCache>
            </c:strRef>
          </c:tx>
          <c:spPr>
            <a:solidFill>
              <a:srgbClr val="C00000"/>
            </a:solidFill>
          </c:spPr>
          <c:invertIfNegative val="0"/>
          <c:dLbls>
            <c:dLbl>
              <c:idx val="2"/>
              <c:layout>
                <c:manualLayout>
                  <c:x val="4.5222895461757813E-3"/>
                  <c:y val="1.6033572027350496E-2"/>
                </c:manualLayout>
              </c:layout>
              <c:tx>
                <c:rich>
                  <a:bodyPr/>
                  <a:lstStyle/>
                  <a:p>
                    <a:r>
                      <a:rPr lang="en-US" sz="1600" b="1" dirty="0" smtClean="0">
                        <a:solidFill>
                          <a:schemeClr val="bg1"/>
                        </a:solidFill>
                      </a:rPr>
                      <a:t>64% </a:t>
                    </a:r>
                  </a:p>
                  <a:p>
                    <a:r>
                      <a:rPr lang="en-US" sz="1600" b="1" dirty="0" smtClean="0">
                        <a:solidFill>
                          <a:schemeClr val="bg1"/>
                        </a:solidFill>
                      </a:rPr>
                      <a:t>U.O</a:t>
                    </a:r>
                    <a:endParaRPr lang="en-US" sz="13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C7-4A67-B1AC-EC94053698F5}"/>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0.64</c:v>
                </c:pt>
              </c:numCache>
            </c:numRef>
          </c:val>
          <c:extLst>
            <c:ext xmlns:c16="http://schemas.microsoft.com/office/drawing/2014/chart" uri="{C3380CC4-5D6E-409C-BE32-E72D297353CC}">
              <c16:uniqueId val="{00000005-36C7-4A67-B1AC-EC94053698F5}"/>
            </c:ext>
          </c:extLst>
        </c:ser>
        <c:dLbls>
          <c:showLegendKey val="0"/>
          <c:showVal val="0"/>
          <c:showCatName val="0"/>
          <c:showSerName val="0"/>
          <c:showPercent val="0"/>
          <c:showBubbleSize val="0"/>
        </c:dLbls>
        <c:gapWidth val="55"/>
        <c:overlap val="100"/>
        <c:axId val="131941888"/>
        <c:axId val="131943424"/>
      </c:barChart>
      <c:catAx>
        <c:axId val="131941888"/>
        <c:scaling>
          <c:orientation val="minMax"/>
        </c:scaling>
        <c:delete val="1"/>
        <c:axPos val="b"/>
        <c:numFmt formatCode="General" sourceLinked="0"/>
        <c:majorTickMark val="none"/>
        <c:minorTickMark val="none"/>
        <c:tickLblPos val="nextTo"/>
        <c:crossAx val="131943424"/>
        <c:crosses val="autoZero"/>
        <c:auto val="1"/>
        <c:lblAlgn val="ctr"/>
        <c:lblOffset val="100"/>
        <c:noMultiLvlLbl val="0"/>
      </c:catAx>
      <c:valAx>
        <c:axId val="131943424"/>
        <c:scaling>
          <c:orientation val="minMax"/>
          <c:max val="0.8"/>
        </c:scaling>
        <c:delete val="1"/>
        <c:axPos val="l"/>
        <c:numFmt formatCode="0%" sourceLinked="0"/>
        <c:majorTickMark val="none"/>
        <c:minorTickMark val="none"/>
        <c:tickLblPos val="nextTo"/>
        <c:crossAx val="13194188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0.19</c:v>
                </c:pt>
              </c:numCache>
            </c:numRef>
          </c:val>
          <c:extLst>
            <c:ext xmlns:c16="http://schemas.microsoft.com/office/drawing/2014/chart" uri="{C3380CC4-5D6E-409C-BE32-E72D297353CC}">
              <c16:uniqueId val="{00000000-57C5-4143-9BF1-E49FDB92337F}"/>
            </c:ext>
          </c:extLst>
        </c:ser>
        <c:ser>
          <c:idx val="1"/>
          <c:order val="1"/>
          <c:tx>
            <c:strRef>
              <c:f>Sheet1!$C$1</c:f>
              <c:strCache>
                <c:ptCount val="1"/>
                <c:pt idx="0">
                  <c:v>Series 2</c:v>
                </c:pt>
              </c:strCache>
            </c:strRef>
          </c:tx>
          <c:spPr>
            <a:solidFill>
              <a:srgbClr val="92D050"/>
            </a:solidFill>
          </c:spPr>
          <c:invertIfNegative val="0"/>
          <c:dPt>
            <c:idx val="1"/>
            <c:invertIfNegative val="0"/>
            <c:bubble3D val="0"/>
            <c:spPr>
              <a:solidFill>
                <a:srgbClr val="C00000"/>
              </a:solidFill>
            </c:spPr>
            <c:extLst>
              <c:ext xmlns:c16="http://schemas.microsoft.com/office/drawing/2014/chart" uri="{C3380CC4-5D6E-409C-BE32-E72D297353CC}">
                <c16:uniqueId val="{00000002-57C5-4143-9BF1-E49FDB92337F}"/>
              </c:ext>
            </c:extLst>
          </c:dPt>
          <c:dLbls>
            <c:dLbl>
              <c:idx val="1"/>
              <c:layout>
                <c:manualLayout>
                  <c:x val="-1.5561996379487247E-2"/>
                  <c:y val="0"/>
                </c:manualLayout>
              </c:layout>
              <c:tx>
                <c:rich>
                  <a:bodyPr/>
                  <a:lstStyle/>
                  <a:p>
                    <a:r>
                      <a:rPr lang="en-US" sz="1400" b="1" dirty="0" smtClean="0">
                        <a:solidFill>
                          <a:schemeClr val="bg1"/>
                        </a:solidFill>
                      </a:rPr>
                      <a:t>45%</a:t>
                    </a:r>
                  </a:p>
                  <a:p>
                    <a:r>
                      <a:rPr lang="en-US" sz="1400" b="1" dirty="0" smtClean="0">
                        <a:solidFill>
                          <a:schemeClr val="bg1"/>
                        </a:solidFill>
                      </a:rPr>
                      <a:t>U.O</a:t>
                    </a:r>
                    <a:endParaRPr lang="en-US" sz="16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7C5-4143-9BF1-E49FDB92337F}"/>
                </c:ext>
              </c:extLst>
            </c:dLbl>
            <c:spPr>
              <a:noFill/>
              <a:ln>
                <a:noFill/>
              </a:ln>
              <a:effectLst/>
            </c:spPr>
            <c:txPr>
              <a:bodyPr/>
              <a:lstStyle/>
              <a:p>
                <a:pPr>
                  <a:defRPr sz="14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0.45</c:v>
                </c:pt>
              </c:numCache>
            </c:numRef>
          </c:val>
          <c:extLst>
            <c:ext xmlns:c16="http://schemas.microsoft.com/office/drawing/2014/chart" uri="{C3380CC4-5D6E-409C-BE32-E72D297353CC}">
              <c16:uniqueId val="{00000003-57C5-4143-9BF1-E49FDB92337F}"/>
            </c:ext>
          </c:extLst>
        </c:ser>
        <c:dLbls>
          <c:showLegendKey val="0"/>
          <c:showVal val="0"/>
          <c:showCatName val="0"/>
          <c:showSerName val="0"/>
          <c:showPercent val="0"/>
          <c:showBubbleSize val="0"/>
        </c:dLbls>
        <c:gapWidth val="34"/>
        <c:overlap val="100"/>
        <c:axId val="44473344"/>
        <c:axId val="44479232"/>
      </c:barChart>
      <c:catAx>
        <c:axId val="44473344"/>
        <c:scaling>
          <c:orientation val="minMax"/>
        </c:scaling>
        <c:delete val="1"/>
        <c:axPos val="b"/>
        <c:numFmt formatCode="General" sourceLinked="0"/>
        <c:majorTickMark val="none"/>
        <c:minorTickMark val="none"/>
        <c:tickLblPos val="nextTo"/>
        <c:crossAx val="44479232"/>
        <c:crosses val="autoZero"/>
        <c:auto val="1"/>
        <c:lblAlgn val="ctr"/>
        <c:lblOffset val="100"/>
        <c:noMultiLvlLbl val="0"/>
      </c:catAx>
      <c:valAx>
        <c:axId val="44479232"/>
        <c:scaling>
          <c:orientation val="minMax"/>
          <c:max val="0.5"/>
          <c:min val="0"/>
        </c:scaling>
        <c:delete val="1"/>
        <c:axPos val="l"/>
        <c:numFmt formatCode="0%" sourceLinked="1"/>
        <c:majorTickMark val="none"/>
        <c:minorTickMark val="none"/>
        <c:tickLblPos val="nextTo"/>
        <c:crossAx val="44473344"/>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434113927281353E-2"/>
          <c:y val="8.8184646150427731E-2"/>
          <c:w val="0.89513177214543727"/>
          <c:h val="0.82363070769914459"/>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solidFill>
                          <a:schemeClr val="bg1"/>
                        </a:solidFill>
                      </a:rPr>
                      <a:t>50%</a:t>
                    </a:r>
                    <a:endParaRPr lang="en-US" sz="14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F5-49F9-84C3-45E8FCE6EFDE}"/>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0.5</c:v>
                </c:pt>
              </c:numCache>
            </c:numRef>
          </c:val>
          <c:extLst>
            <c:ext xmlns:c16="http://schemas.microsoft.com/office/drawing/2014/chart" uri="{C3380CC4-5D6E-409C-BE32-E72D297353CC}">
              <c16:uniqueId val="{00000001-EDF5-49F9-84C3-45E8FCE6EFDE}"/>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400" b="1" dirty="0" smtClean="0">
                        <a:solidFill>
                          <a:schemeClr val="bg1"/>
                        </a:solidFill>
                      </a:rPr>
                      <a:t>31% </a:t>
                    </a:r>
                  </a:p>
                  <a:p>
                    <a:r>
                      <a:rPr lang="en-US" sz="1400" b="1" dirty="0" smtClean="0">
                        <a:solidFill>
                          <a:schemeClr val="bg1"/>
                        </a:solidFill>
                      </a:rPr>
                      <a:t>Nya</a:t>
                    </a:r>
                    <a:endParaRPr lang="en-US" sz="13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F5-49F9-84C3-45E8FCE6EFDE}"/>
                </c:ext>
              </c:extLst>
            </c:dLbl>
            <c:spPr>
              <a:noFill/>
            </c:spPr>
            <c:txPr>
              <a:bodyPr/>
              <a:lstStyle/>
              <a:p>
                <a:pPr>
                  <a:defRPr sz="14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0.31</c:v>
                </c:pt>
              </c:numCache>
            </c:numRef>
          </c:val>
          <c:extLst>
            <c:ext xmlns:c16="http://schemas.microsoft.com/office/drawing/2014/chart" uri="{C3380CC4-5D6E-409C-BE32-E72D297353CC}">
              <c16:uniqueId val="{00000003-EDF5-49F9-84C3-45E8FCE6EFDE}"/>
            </c:ext>
          </c:extLst>
        </c:ser>
        <c:ser>
          <c:idx val="2"/>
          <c:order val="2"/>
          <c:tx>
            <c:strRef>
              <c:f>Sheet1!$D$1</c:f>
              <c:strCache>
                <c:ptCount val="1"/>
                <c:pt idx="0">
                  <c:v>Series 3</c:v>
                </c:pt>
              </c:strCache>
            </c:strRef>
          </c:tx>
          <c:spPr>
            <a:solidFill>
              <a:srgbClr val="C00000"/>
            </a:solidFill>
          </c:spPr>
          <c:invertIfNegative val="0"/>
          <c:dLbls>
            <c:dLbl>
              <c:idx val="2"/>
              <c:layout>
                <c:manualLayout>
                  <c:x val="0"/>
                  <c:y val="4.0083930068376239E-2"/>
                </c:manualLayout>
              </c:layout>
              <c:tx>
                <c:rich>
                  <a:bodyPr/>
                  <a:lstStyle/>
                  <a:p>
                    <a:pPr>
                      <a:defRPr sz="1600"/>
                    </a:pPr>
                    <a:r>
                      <a:rPr lang="en-US" sz="1600" b="1" dirty="0" smtClean="0">
                        <a:solidFill>
                          <a:schemeClr val="bg1"/>
                        </a:solidFill>
                      </a:rPr>
                      <a:t>56% </a:t>
                    </a:r>
                  </a:p>
                  <a:p>
                    <a:pPr>
                      <a:defRPr sz="1600"/>
                    </a:pPr>
                    <a:r>
                      <a:rPr lang="en-US" sz="1600" b="1" dirty="0" smtClean="0">
                        <a:solidFill>
                          <a:schemeClr val="bg1"/>
                        </a:solidFill>
                      </a:rPr>
                      <a:t>U.O</a:t>
                    </a:r>
                    <a:endParaRPr lang="en-US" sz="1600" b="1" dirty="0">
                      <a:solidFill>
                        <a:schemeClr val="bg1"/>
                      </a:solidFill>
                    </a:endParaRP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F5-49F9-84C3-45E8FCE6EFD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0.56000000000000005</c:v>
                </c:pt>
              </c:numCache>
            </c:numRef>
          </c:val>
          <c:extLst>
            <c:ext xmlns:c16="http://schemas.microsoft.com/office/drawing/2014/chart" uri="{C3380CC4-5D6E-409C-BE32-E72D297353CC}">
              <c16:uniqueId val="{00000005-EDF5-49F9-84C3-45E8FCE6EFDE}"/>
            </c:ext>
          </c:extLst>
        </c:ser>
        <c:dLbls>
          <c:showLegendKey val="0"/>
          <c:showVal val="0"/>
          <c:showCatName val="0"/>
          <c:showSerName val="0"/>
          <c:showPercent val="0"/>
          <c:showBubbleSize val="0"/>
        </c:dLbls>
        <c:gapWidth val="55"/>
        <c:overlap val="100"/>
        <c:axId val="132261376"/>
        <c:axId val="132262912"/>
      </c:barChart>
      <c:catAx>
        <c:axId val="132261376"/>
        <c:scaling>
          <c:orientation val="minMax"/>
        </c:scaling>
        <c:delete val="1"/>
        <c:axPos val="b"/>
        <c:numFmt formatCode="General" sourceLinked="0"/>
        <c:majorTickMark val="none"/>
        <c:minorTickMark val="none"/>
        <c:tickLblPos val="nextTo"/>
        <c:crossAx val="132262912"/>
        <c:crosses val="autoZero"/>
        <c:auto val="1"/>
        <c:lblAlgn val="ctr"/>
        <c:lblOffset val="100"/>
        <c:noMultiLvlLbl val="0"/>
      </c:catAx>
      <c:valAx>
        <c:axId val="132262912"/>
        <c:scaling>
          <c:orientation val="minMax"/>
          <c:max val="0.8"/>
        </c:scaling>
        <c:delete val="1"/>
        <c:axPos val="l"/>
        <c:numFmt formatCode="0%" sourceLinked="0"/>
        <c:majorTickMark val="none"/>
        <c:minorTickMark val="none"/>
        <c:tickLblPos val="nextTo"/>
        <c:crossAx val="132261376"/>
        <c:crosses val="autoZero"/>
        <c:crossBetween val="between"/>
      </c:valAx>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02073630170965E-2"/>
          <c:y val="3.5273858460171094E-2"/>
          <c:w val="0.9009958527396581"/>
          <c:h val="0.87066251897937263"/>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dirty="0" smtClean="0">
                        <a:solidFill>
                          <a:schemeClr val="bg1"/>
                        </a:solidFill>
                      </a:rPr>
                      <a:t>45%</a:t>
                    </a:r>
                    <a:endParaRPr lang="en-US" sz="13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2B-4944-AA51-FB12A4D40CED}"/>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0.45</c:v>
                </c:pt>
              </c:numCache>
            </c:numRef>
          </c:val>
          <c:extLst>
            <c:ext xmlns:c16="http://schemas.microsoft.com/office/drawing/2014/chart" uri="{C3380CC4-5D6E-409C-BE32-E72D297353CC}">
              <c16:uniqueId val="{00000001-542B-4944-AA51-FB12A4D40CED}"/>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smtClean="0">
                        <a:solidFill>
                          <a:schemeClr val="bg1"/>
                        </a:solidFill>
                      </a:rPr>
                      <a:t>51% </a:t>
                    </a:r>
                  </a:p>
                  <a:p>
                    <a:r>
                      <a:rPr lang="en-US" sz="1600" b="1" smtClean="0">
                        <a:solidFill>
                          <a:schemeClr val="bg1"/>
                        </a:solidFill>
                      </a:rPr>
                      <a:t>Nya</a:t>
                    </a:r>
                    <a:endParaRPr lang="en-US" sz="13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42B-4944-AA51-FB12A4D40CED}"/>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0.51</c:v>
                </c:pt>
              </c:numCache>
            </c:numRef>
          </c:val>
          <c:extLst>
            <c:ext xmlns:c16="http://schemas.microsoft.com/office/drawing/2014/chart" uri="{C3380CC4-5D6E-409C-BE32-E72D297353CC}">
              <c16:uniqueId val="{00000003-542B-4944-AA51-FB12A4D40CED}"/>
            </c:ext>
          </c:extLst>
        </c:ser>
        <c:ser>
          <c:idx val="2"/>
          <c:order val="2"/>
          <c:tx>
            <c:strRef>
              <c:f>Sheet1!$D$1</c:f>
              <c:strCache>
                <c:ptCount val="1"/>
                <c:pt idx="0">
                  <c:v>Series 3</c:v>
                </c:pt>
              </c:strCache>
            </c:strRef>
          </c:tx>
          <c:spPr>
            <a:solidFill>
              <a:srgbClr val="C00000"/>
            </a:solidFill>
          </c:spPr>
          <c:invertIfNegative val="0"/>
          <c:dLbls>
            <c:dLbl>
              <c:idx val="2"/>
              <c:layout>
                <c:manualLayout>
                  <c:x val="-4.5001885118337243E-3"/>
                  <c:y val="1.1757952820057031E-2"/>
                </c:manualLayout>
              </c:layout>
              <c:tx>
                <c:rich>
                  <a:bodyPr/>
                  <a:lstStyle/>
                  <a:p>
                    <a:r>
                      <a:rPr lang="en-US" sz="1600" b="1" dirty="0" smtClean="0">
                        <a:solidFill>
                          <a:schemeClr val="bg1"/>
                        </a:solidFill>
                      </a:rPr>
                      <a:t>56%</a:t>
                    </a:r>
                  </a:p>
                  <a:p>
                    <a:r>
                      <a:rPr lang="en-US" sz="1600" b="1" dirty="0" smtClean="0">
                        <a:solidFill>
                          <a:schemeClr val="bg1"/>
                        </a:solidFill>
                      </a:rPr>
                      <a:t>U.O</a:t>
                    </a:r>
                    <a:endParaRPr lang="en-US" sz="13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42B-4944-AA51-FB12A4D40CED}"/>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0.56000000000000005</c:v>
                </c:pt>
              </c:numCache>
            </c:numRef>
          </c:val>
          <c:extLst>
            <c:ext xmlns:c16="http://schemas.microsoft.com/office/drawing/2014/chart" uri="{C3380CC4-5D6E-409C-BE32-E72D297353CC}">
              <c16:uniqueId val="{00000005-542B-4944-AA51-FB12A4D40CED}"/>
            </c:ext>
          </c:extLst>
        </c:ser>
        <c:dLbls>
          <c:showLegendKey val="0"/>
          <c:showVal val="0"/>
          <c:showCatName val="0"/>
          <c:showSerName val="0"/>
          <c:showPercent val="0"/>
          <c:showBubbleSize val="0"/>
        </c:dLbls>
        <c:gapWidth val="55"/>
        <c:overlap val="100"/>
        <c:axId val="132412544"/>
        <c:axId val="132414080"/>
      </c:barChart>
      <c:catAx>
        <c:axId val="132412544"/>
        <c:scaling>
          <c:orientation val="minMax"/>
        </c:scaling>
        <c:delete val="1"/>
        <c:axPos val="b"/>
        <c:numFmt formatCode="General" sourceLinked="0"/>
        <c:majorTickMark val="none"/>
        <c:minorTickMark val="none"/>
        <c:tickLblPos val="nextTo"/>
        <c:crossAx val="132414080"/>
        <c:crosses val="autoZero"/>
        <c:auto val="1"/>
        <c:lblAlgn val="ctr"/>
        <c:lblOffset val="100"/>
        <c:noMultiLvlLbl val="0"/>
      </c:catAx>
      <c:valAx>
        <c:axId val="132414080"/>
        <c:scaling>
          <c:orientation val="minMax"/>
          <c:max val="0.8"/>
        </c:scaling>
        <c:delete val="1"/>
        <c:axPos val="l"/>
        <c:numFmt formatCode="0%" sourceLinked="0"/>
        <c:majorTickMark val="none"/>
        <c:minorTickMark val="none"/>
        <c:tickLblPos val="nextTo"/>
        <c:crossAx val="132412544"/>
        <c:crosses val="autoZero"/>
        <c:crossBetween val="between"/>
      </c:valAx>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smtClean="0">
                        <a:solidFill>
                          <a:schemeClr val="bg1"/>
                        </a:solidFill>
                      </a:rPr>
                      <a:t>33%</a:t>
                    </a:r>
                    <a:endParaRPr lang="en-US" sz="14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D5-4672-B3DC-895A6B7324E6}"/>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0.33</c:v>
                </c:pt>
              </c:numCache>
            </c:numRef>
          </c:val>
          <c:extLst>
            <c:ext xmlns:c16="http://schemas.microsoft.com/office/drawing/2014/chart" uri="{C3380CC4-5D6E-409C-BE32-E72D297353CC}">
              <c16:uniqueId val="{00000001-BFD5-4672-B3DC-895A6B7324E6}"/>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500" b="1" smtClean="0">
                        <a:solidFill>
                          <a:schemeClr val="bg1"/>
                        </a:solidFill>
                      </a:rPr>
                      <a:t>22% </a:t>
                    </a:r>
                  </a:p>
                  <a:p>
                    <a:r>
                      <a:rPr lang="en-US" sz="1500" b="1" smtClean="0">
                        <a:solidFill>
                          <a:schemeClr val="bg1"/>
                        </a:solidFill>
                      </a:rPr>
                      <a:t>Nya</a:t>
                    </a:r>
                    <a:endParaRPr lang="en-US" sz="13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D5-4672-B3DC-895A6B7324E6}"/>
                </c:ext>
              </c:extLst>
            </c:dLbl>
            <c:spPr>
              <a:noFill/>
              <a:ln>
                <a:noFill/>
              </a:ln>
              <a:effectLst/>
            </c:spPr>
            <c:txPr>
              <a:bodyPr/>
              <a:lstStyle/>
              <a:p>
                <a:pPr>
                  <a:defRPr sz="15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0.22</c:v>
                </c:pt>
              </c:numCache>
            </c:numRef>
          </c:val>
          <c:extLst>
            <c:ext xmlns:c16="http://schemas.microsoft.com/office/drawing/2014/chart" uri="{C3380CC4-5D6E-409C-BE32-E72D297353CC}">
              <c16:uniqueId val="{00000003-BFD5-4672-B3DC-895A6B7324E6}"/>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smtClean="0">
                        <a:solidFill>
                          <a:schemeClr val="bg1"/>
                        </a:solidFill>
                      </a:rPr>
                      <a:t>30% </a:t>
                    </a:r>
                  </a:p>
                  <a:p>
                    <a:r>
                      <a:rPr lang="en-US" sz="1600" b="1" smtClean="0">
                        <a:solidFill>
                          <a:schemeClr val="bg1"/>
                        </a:solidFill>
                      </a:rPr>
                      <a:t>U.O</a:t>
                    </a:r>
                    <a:endParaRPr lang="en-US" sz="13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D5-4672-B3DC-895A6B7324E6}"/>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0.3</c:v>
                </c:pt>
              </c:numCache>
            </c:numRef>
          </c:val>
          <c:extLst>
            <c:ext xmlns:c16="http://schemas.microsoft.com/office/drawing/2014/chart" uri="{C3380CC4-5D6E-409C-BE32-E72D297353CC}">
              <c16:uniqueId val="{00000005-BFD5-4672-B3DC-895A6B7324E6}"/>
            </c:ext>
          </c:extLst>
        </c:ser>
        <c:dLbls>
          <c:showLegendKey val="0"/>
          <c:showVal val="0"/>
          <c:showCatName val="0"/>
          <c:showSerName val="0"/>
          <c:showPercent val="0"/>
          <c:showBubbleSize val="0"/>
        </c:dLbls>
        <c:gapWidth val="55"/>
        <c:overlap val="100"/>
        <c:axId val="132436736"/>
        <c:axId val="132438272"/>
      </c:barChart>
      <c:catAx>
        <c:axId val="132436736"/>
        <c:scaling>
          <c:orientation val="minMax"/>
        </c:scaling>
        <c:delete val="1"/>
        <c:axPos val="b"/>
        <c:numFmt formatCode="General" sourceLinked="0"/>
        <c:majorTickMark val="none"/>
        <c:minorTickMark val="none"/>
        <c:tickLblPos val="nextTo"/>
        <c:crossAx val="132438272"/>
        <c:crosses val="autoZero"/>
        <c:auto val="1"/>
        <c:lblAlgn val="ctr"/>
        <c:lblOffset val="100"/>
        <c:noMultiLvlLbl val="0"/>
      </c:catAx>
      <c:valAx>
        <c:axId val="132438272"/>
        <c:scaling>
          <c:orientation val="minMax"/>
          <c:max val="0.8"/>
        </c:scaling>
        <c:delete val="1"/>
        <c:axPos val="l"/>
        <c:numFmt formatCode="0%" sourceLinked="0"/>
        <c:majorTickMark val="none"/>
        <c:minorTickMark val="none"/>
        <c:tickLblPos val="nextTo"/>
        <c:crossAx val="132436736"/>
        <c:crosses val="autoZero"/>
        <c:crossBetween val="between"/>
      </c:valAx>
    </c:plotArea>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dirty="0" smtClean="0">
                        <a:solidFill>
                          <a:schemeClr val="bg1"/>
                        </a:solidFill>
                      </a:rPr>
                      <a:t>34%</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843-44A9-9C6D-5F0766357A6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34</c:v>
                </c:pt>
              </c:numCache>
            </c:numRef>
          </c:val>
          <c:extLst>
            <c:ext xmlns:c16="http://schemas.microsoft.com/office/drawing/2014/chart" uri="{C3380CC4-5D6E-409C-BE32-E72D297353CC}">
              <c16:uniqueId val="{00000001-8843-44A9-9C6D-5F0766357A69}"/>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smtClean="0">
                        <a:solidFill>
                          <a:schemeClr val="bg1"/>
                        </a:solidFill>
                      </a:rPr>
                      <a:t>26%</a:t>
                    </a:r>
                  </a:p>
                  <a:p>
                    <a:r>
                      <a:rPr lang="en-US" sz="1600" b="1" smtClean="0">
                        <a:solidFill>
                          <a:schemeClr val="bg1"/>
                        </a:solidFill>
                      </a:rPr>
                      <a:t>Nya</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843-44A9-9C6D-5F0766357A6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26</c:v>
                </c:pt>
              </c:numCache>
            </c:numRef>
          </c:val>
          <c:extLst>
            <c:ext xmlns:c16="http://schemas.microsoft.com/office/drawing/2014/chart" uri="{C3380CC4-5D6E-409C-BE32-E72D297353CC}">
              <c16:uniqueId val="{00000003-8843-44A9-9C6D-5F0766357A69}"/>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dirty="0" smtClean="0">
                        <a:solidFill>
                          <a:schemeClr val="bg1"/>
                        </a:solidFill>
                      </a:rPr>
                      <a:t>38%</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843-44A9-9C6D-5F0766357A6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38</c:v>
                </c:pt>
              </c:numCache>
            </c:numRef>
          </c:val>
          <c:extLst>
            <c:ext xmlns:c16="http://schemas.microsoft.com/office/drawing/2014/chart" uri="{C3380CC4-5D6E-409C-BE32-E72D297353CC}">
              <c16:uniqueId val="{00000005-8843-44A9-9C6D-5F0766357A69}"/>
            </c:ext>
          </c:extLst>
        </c:ser>
        <c:dLbls>
          <c:showLegendKey val="0"/>
          <c:showVal val="0"/>
          <c:showCatName val="0"/>
          <c:showSerName val="0"/>
          <c:showPercent val="0"/>
          <c:showBubbleSize val="0"/>
        </c:dLbls>
        <c:gapWidth val="26"/>
        <c:overlap val="100"/>
        <c:axId val="132047232"/>
        <c:axId val="132048768"/>
      </c:barChart>
      <c:catAx>
        <c:axId val="132047232"/>
        <c:scaling>
          <c:orientation val="minMax"/>
        </c:scaling>
        <c:delete val="1"/>
        <c:axPos val="b"/>
        <c:numFmt formatCode="General" sourceLinked="0"/>
        <c:majorTickMark val="out"/>
        <c:minorTickMark val="none"/>
        <c:tickLblPos val="nextTo"/>
        <c:crossAx val="132048768"/>
        <c:crosses val="autoZero"/>
        <c:auto val="1"/>
        <c:lblAlgn val="ctr"/>
        <c:lblOffset val="100"/>
        <c:noMultiLvlLbl val="0"/>
      </c:catAx>
      <c:valAx>
        <c:axId val="132048768"/>
        <c:scaling>
          <c:orientation val="minMax"/>
          <c:max val="100"/>
        </c:scaling>
        <c:delete val="1"/>
        <c:axPos val="l"/>
        <c:numFmt formatCode="General" sourceLinked="1"/>
        <c:majorTickMark val="out"/>
        <c:minorTickMark val="none"/>
        <c:tickLblPos val="nextTo"/>
        <c:crossAx val="13204723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51%</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2FA-4E57-B2FC-653CF1AE0AC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51</c:v>
                </c:pt>
              </c:numCache>
            </c:numRef>
          </c:val>
          <c:extLst>
            <c:ext xmlns:c16="http://schemas.microsoft.com/office/drawing/2014/chart" uri="{C3380CC4-5D6E-409C-BE32-E72D297353CC}">
              <c16:uniqueId val="{00000001-E2FA-4E57-B2FC-653CF1AE0AC8}"/>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b="1" dirty="0" smtClean="0">
                        <a:solidFill>
                          <a:schemeClr val="bg1"/>
                        </a:solidFill>
                      </a:rPr>
                      <a:t>54%</a:t>
                    </a:r>
                  </a:p>
                  <a:p>
                    <a:r>
                      <a:rPr lang="en-US" b="1" dirty="0" smtClean="0">
                        <a:solidFill>
                          <a:schemeClr val="bg1"/>
                        </a:solidFill>
                      </a:rPr>
                      <a:t>Nya</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2FA-4E57-B2FC-653CF1AE0AC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54</c:v>
                </c:pt>
              </c:numCache>
            </c:numRef>
          </c:val>
          <c:extLst>
            <c:ext xmlns:c16="http://schemas.microsoft.com/office/drawing/2014/chart" uri="{C3380CC4-5D6E-409C-BE32-E72D297353CC}">
              <c16:uniqueId val="{00000003-E2FA-4E57-B2FC-653CF1AE0AC8}"/>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b="1" smtClean="0">
                        <a:solidFill>
                          <a:schemeClr val="bg1"/>
                        </a:solidFill>
                      </a:rPr>
                      <a:t>62% </a:t>
                    </a:r>
                  </a:p>
                  <a:p>
                    <a:r>
                      <a:rPr lang="en-US" b="1" smtClean="0">
                        <a:solidFill>
                          <a:schemeClr val="bg1"/>
                        </a:solidFill>
                      </a:rPr>
                      <a:t>U.O</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2FA-4E57-B2FC-653CF1AE0AC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62</c:v>
                </c:pt>
              </c:numCache>
            </c:numRef>
          </c:val>
          <c:extLst>
            <c:ext xmlns:c16="http://schemas.microsoft.com/office/drawing/2014/chart" uri="{C3380CC4-5D6E-409C-BE32-E72D297353CC}">
              <c16:uniqueId val="{00000005-E2FA-4E57-B2FC-653CF1AE0AC8}"/>
            </c:ext>
          </c:extLst>
        </c:ser>
        <c:dLbls>
          <c:showLegendKey val="0"/>
          <c:showVal val="0"/>
          <c:showCatName val="0"/>
          <c:showSerName val="0"/>
          <c:showPercent val="0"/>
          <c:showBubbleSize val="0"/>
        </c:dLbls>
        <c:gapWidth val="25"/>
        <c:overlap val="100"/>
        <c:axId val="132106880"/>
        <c:axId val="132122112"/>
      </c:barChart>
      <c:catAx>
        <c:axId val="132106880"/>
        <c:scaling>
          <c:orientation val="minMax"/>
        </c:scaling>
        <c:delete val="1"/>
        <c:axPos val="b"/>
        <c:numFmt formatCode="General" sourceLinked="0"/>
        <c:majorTickMark val="out"/>
        <c:minorTickMark val="none"/>
        <c:tickLblPos val="nextTo"/>
        <c:crossAx val="132122112"/>
        <c:crosses val="autoZero"/>
        <c:auto val="1"/>
        <c:lblAlgn val="ctr"/>
        <c:lblOffset val="100"/>
        <c:noMultiLvlLbl val="0"/>
      </c:catAx>
      <c:valAx>
        <c:axId val="132122112"/>
        <c:scaling>
          <c:orientation val="minMax"/>
          <c:max val="100"/>
        </c:scaling>
        <c:delete val="1"/>
        <c:axPos val="l"/>
        <c:numFmt formatCode="General" sourceLinked="1"/>
        <c:majorTickMark val="out"/>
        <c:minorTickMark val="none"/>
        <c:tickLblPos val="nextTo"/>
        <c:crossAx val="13210688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789764100285156E-2"/>
          <c:y val="6.4668740510313669E-2"/>
          <c:w val="0.88242047179942973"/>
          <c:h val="0.87066251897937263"/>
        </c:manualLayout>
      </c:layout>
      <c:barChart>
        <c:barDir val="col"/>
        <c:grouping val="stacked"/>
        <c:varyColors val="0"/>
        <c:ser>
          <c:idx val="0"/>
          <c:order val="0"/>
          <c:tx>
            <c:strRef>
              <c:f>Sheet1!$B$1</c:f>
              <c:strCache>
                <c:ptCount val="1"/>
                <c:pt idx="0">
                  <c:v>Series 1</c:v>
                </c:pt>
              </c:strCache>
            </c:strRef>
          </c:tx>
          <c:invertIfNegative val="0"/>
          <c:dLbls>
            <c:dLbl>
              <c:idx val="0"/>
              <c:layout>
                <c:manualLayout>
                  <c:x val="1.0689048018233664E-2"/>
                  <c:y val="1.0777998910022481E-16"/>
                </c:manualLayout>
              </c:layout>
              <c:tx>
                <c:rich>
                  <a:bodyPr/>
                  <a:lstStyle/>
                  <a:p>
                    <a:r>
                      <a:rPr lang="en-US" b="1" dirty="0" smtClean="0">
                        <a:solidFill>
                          <a:schemeClr val="bg1"/>
                        </a:solidFill>
                      </a:rPr>
                      <a:t>14%</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CC9-4892-BB99-D73BA43D61A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14</c:v>
                </c:pt>
              </c:numCache>
            </c:numRef>
          </c:val>
          <c:extLst>
            <c:ext xmlns:c16="http://schemas.microsoft.com/office/drawing/2014/chart" uri="{C3380CC4-5D6E-409C-BE32-E72D297353CC}">
              <c16:uniqueId val="{00000001-7CC9-4892-BB99-D73BA43D61AB}"/>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700" b="1" smtClean="0">
                        <a:solidFill>
                          <a:schemeClr val="bg1"/>
                        </a:solidFill>
                      </a:rPr>
                      <a:t>31%</a:t>
                    </a:r>
                  </a:p>
                  <a:p>
                    <a:r>
                      <a:rPr lang="en-US" sz="1700" b="1" smtClean="0">
                        <a:solidFill>
                          <a:schemeClr val="bg1"/>
                        </a:solidFill>
                      </a:rPr>
                      <a:t>Nya</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CC9-4892-BB99-D73BA43D61A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31</c:v>
                </c:pt>
              </c:numCache>
            </c:numRef>
          </c:val>
          <c:extLst>
            <c:ext xmlns:c16="http://schemas.microsoft.com/office/drawing/2014/chart" uri="{C3380CC4-5D6E-409C-BE32-E72D297353CC}">
              <c16:uniqueId val="{00000003-7CC9-4892-BB99-D73BA43D61AB}"/>
            </c:ext>
          </c:extLst>
        </c:ser>
        <c:ser>
          <c:idx val="2"/>
          <c:order val="2"/>
          <c:tx>
            <c:strRef>
              <c:f>Sheet1!$D$1</c:f>
              <c:strCache>
                <c:ptCount val="1"/>
                <c:pt idx="0">
                  <c:v>Series 3</c:v>
                </c:pt>
              </c:strCache>
            </c:strRef>
          </c:tx>
          <c:spPr>
            <a:solidFill>
              <a:srgbClr val="C00000"/>
            </a:solidFill>
          </c:spPr>
          <c:invertIfNegative val="0"/>
          <c:dLbls>
            <c:dLbl>
              <c:idx val="2"/>
              <c:layout>
                <c:manualLayout>
                  <c:x val="9.7981808272931633E-17"/>
                  <c:y val="-1.1757952820057031E-2"/>
                </c:manualLayout>
              </c:layout>
              <c:tx>
                <c:rich>
                  <a:bodyPr/>
                  <a:lstStyle/>
                  <a:p>
                    <a:r>
                      <a:rPr lang="en-US" sz="1600" b="1" dirty="0" smtClean="0">
                        <a:solidFill>
                          <a:schemeClr val="bg1"/>
                        </a:solidFill>
                      </a:rPr>
                      <a:t>19%</a:t>
                    </a:r>
                  </a:p>
                  <a:p>
                    <a:r>
                      <a:rPr lang="en-US" sz="1600" b="1" dirty="0" smtClean="0">
                        <a:solidFill>
                          <a:schemeClr val="bg1"/>
                        </a:solidFill>
                      </a:rPr>
                      <a:t>U.O</a:t>
                    </a:r>
                    <a:endParaRPr lang="en-US" sz="16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C9-4892-BB99-D73BA43D61A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19</c:v>
                </c:pt>
              </c:numCache>
            </c:numRef>
          </c:val>
          <c:extLst>
            <c:ext xmlns:c16="http://schemas.microsoft.com/office/drawing/2014/chart" uri="{C3380CC4-5D6E-409C-BE32-E72D297353CC}">
              <c16:uniqueId val="{00000005-7CC9-4892-BB99-D73BA43D61AB}"/>
            </c:ext>
          </c:extLst>
        </c:ser>
        <c:dLbls>
          <c:showLegendKey val="0"/>
          <c:showVal val="0"/>
          <c:showCatName val="0"/>
          <c:showSerName val="0"/>
          <c:showPercent val="0"/>
          <c:showBubbleSize val="0"/>
        </c:dLbls>
        <c:gapWidth val="24"/>
        <c:overlap val="100"/>
        <c:axId val="132177920"/>
        <c:axId val="132179456"/>
      </c:barChart>
      <c:catAx>
        <c:axId val="132177920"/>
        <c:scaling>
          <c:orientation val="minMax"/>
        </c:scaling>
        <c:delete val="1"/>
        <c:axPos val="b"/>
        <c:numFmt formatCode="General" sourceLinked="0"/>
        <c:majorTickMark val="out"/>
        <c:minorTickMark val="none"/>
        <c:tickLblPos val="nextTo"/>
        <c:crossAx val="132179456"/>
        <c:crosses val="autoZero"/>
        <c:auto val="1"/>
        <c:lblAlgn val="ctr"/>
        <c:lblOffset val="100"/>
        <c:noMultiLvlLbl val="0"/>
      </c:catAx>
      <c:valAx>
        <c:axId val="132179456"/>
        <c:scaling>
          <c:orientation val="minMax"/>
          <c:max val="100"/>
        </c:scaling>
        <c:delete val="1"/>
        <c:axPos val="l"/>
        <c:numFmt formatCode="General" sourceLinked="1"/>
        <c:majorTickMark val="out"/>
        <c:minorTickMark val="none"/>
        <c:tickLblPos val="nextTo"/>
        <c:crossAx val="13217792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25%</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FE-403A-B5F7-260BA8B6A3F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25</c:v>
                </c:pt>
              </c:numCache>
            </c:numRef>
          </c:val>
          <c:extLst>
            <c:ext xmlns:c16="http://schemas.microsoft.com/office/drawing/2014/chart" uri="{C3380CC4-5D6E-409C-BE32-E72D297353CC}">
              <c16:uniqueId val="{00000001-E8FE-403A-B5F7-260BA8B6A3FB}"/>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b="1" smtClean="0">
                        <a:solidFill>
                          <a:schemeClr val="bg1"/>
                        </a:solidFill>
                      </a:rPr>
                      <a:t>54%</a:t>
                    </a:r>
                  </a:p>
                  <a:p>
                    <a:r>
                      <a:rPr lang="en-US" b="1" smtClean="0">
                        <a:solidFill>
                          <a:schemeClr val="bg1"/>
                        </a:solidFill>
                      </a:rPr>
                      <a:t>Nya</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8FE-403A-B5F7-260BA8B6A3F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54</c:v>
                </c:pt>
              </c:numCache>
            </c:numRef>
          </c:val>
          <c:extLst>
            <c:ext xmlns:c16="http://schemas.microsoft.com/office/drawing/2014/chart" uri="{C3380CC4-5D6E-409C-BE32-E72D297353CC}">
              <c16:uniqueId val="{00000003-E8FE-403A-B5F7-260BA8B6A3FB}"/>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smtClean="0">
                        <a:solidFill>
                          <a:schemeClr val="bg1"/>
                        </a:solidFill>
                      </a:rPr>
                      <a:t>30% </a:t>
                    </a:r>
                  </a:p>
                  <a:p>
                    <a:r>
                      <a:rPr lang="en-US" sz="1700" b="1" smtClean="0">
                        <a:solidFill>
                          <a:schemeClr val="bg1"/>
                        </a:solidFill>
                      </a:rPr>
                      <a:t>U.O</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FE-403A-B5F7-260BA8B6A3F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30</c:v>
                </c:pt>
              </c:numCache>
            </c:numRef>
          </c:val>
          <c:extLst>
            <c:ext xmlns:c16="http://schemas.microsoft.com/office/drawing/2014/chart" uri="{C3380CC4-5D6E-409C-BE32-E72D297353CC}">
              <c16:uniqueId val="{00000005-E8FE-403A-B5F7-260BA8B6A3FB}"/>
            </c:ext>
          </c:extLst>
        </c:ser>
        <c:dLbls>
          <c:showLegendKey val="0"/>
          <c:showVal val="0"/>
          <c:showCatName val="0"/>
          <c:showSerName val="0"/>
          <c:showPercent val="0"/>
          <c:showBubbleSize val="0"/>
        </c:dLbls>
        <c:gapWidth val="25"/>
        <c:overlap val="100"/>
        <c:axId val="132238720"/>
        <c:axId val="132723840"/>
      </c:barChart>
      <c:catAx>
        <c:axId val="132238720"/>
        <c:scaling>
          <c:orientation val="minMax"/>
        </c:scaling>
        <c:delete val="1"/>
        <c:axPos val="b"/>
        <c:numFmt formatCode="General" sourceLinked="0"/>
        <c:majorTickMark val="out"/>
        <c:minorTickMark val="none"/>
        <c:tickLblPos val="nextTo"/>
        <c:crossAx val="132723840"/>
        <c:crosses val="autoZero"/>
        <c:auto val="1"/>
        <c:lblAlgn val="ctr"/>
        <c:lblOffset val="100"/>
        <c:noMultiLvlLbl val="0"/>
      </c:catAx>
      <c:valAx>
        <c:axId val="132723840"/>
        <c:scaling>
          <c:orientation val="minMax"/>
          <c:max val="100"/>
        </c:scaling>
        <c:delete val="1"/>
        <c:axPos val="l"/>
        <c:numFmt formatCode="General" sourceLinked="1"/>
        <c:majorTickMark val="out"/>
        <c:minorTickMark val="none"/>
        <c:tickLblPos val="nextTo"/>
        <c:crossAx val="13223872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700" b="1" dirty="0" smtClean="0">
                        <a:solidFill>
                          <a:schemeClr val="bg1"/>
                        </a:solidFill>
                      </a:rPr>
                      <a:t>64%</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54-4350-AA72-0B0A8E43476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64</c:v>
                </c:pt>
              </c:numCache>
            </c:numRef>
          </c:val>
          <c:extLst>
            <c:ext xmlns:c16="http://schemas.microsoft.com/office/drawing/2014/chart" uri="{C3380CC4-5D6E-409C-BE32-E72D297353CC}">
              <c16:uniqueId val="{00000001-B254-4350-AA72-0B0A8E434762}"/>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700" b="1" smtClean="0">
                        <a:solidFill>
                          <a:schemeClr val="bg1"/>
                        </a:solidFill>
                      </a:rPr>
                      <a:t>52%</a:t>
                    </a:r>
                  </a:p>
                  <a:p>
                    <a:r>
                      <a:rPr lang="en-US" sz="1700" b="1" smtClean="0">
                        <a:solidFill>
                          <a:schemeClr val="bg1"/>
                        </a:solidFill>
                      </a:rPr>
                      <a:t>Nya</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254-4350-AA72-0B0A8E43476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52</c:v>
                </c:pt>
              </c:numCache>
            </c:numRef>
          </c:val>
          <c:extLst>
            <c:ext xmlns:c16="http://schemas.microsoft.com/office/drawing/2014/chart" uri="{C3380CC4-5D6E-409C-BE32-E72D297353CC}">
              <c16:uniqueId val="{00000003-B254-4350-AA72-0B0A8E434762}"/>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smtClean="0">
                        <a:solidFill>
                          <a:schemeClr val="bg1"/>
                        </a:solidFill>
                      </a:rPr>
                      <a:t>58% U.O</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254-4350-AA72-0B0A8E43476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58</c:v>
                </c:pt>
              </c:numCache>
            </c:numRef>
          </c:val>
          <c:extLst>
            <c:ext xmlns:c16="http://schemas.microsoft.com/office/drawing/2014/chart" uri="{C3380CC4-5D6E-409C-BE32-E72D297353CC}">
              <c16:uniqueId val="{00000005-B254-4350-AA72-0B0A8E434762}"/>
            </c:ext>
          </c:extLst>
        </c:ser>
        <c:dLbls>
          <c:showLegendKey val="0"/>
          <c:showVal val="0"/>
          <c:showCatName val="0"/>
          <c:showSerName val="0"/>
          <c:showPercent val="0"/>
          <c:showBubbleSize val="0"/>
        </c:dLbls>
        <c:gapWidth val="25"/>
        <c:overlap val="100"/>
        <c:axId val="132491904"/>
        <c:axId val="132510080"/>
      </c:barChart>
      <c:catAx>
        <c:axId val="132491904"/>
        <c:scaling>
          <c:orientation val="minMax"/>
        </c:scaling>
        <c:delete val="1"/>
        <c:axPos val="b"/>
        <c:numFmt formatCode="General" sourceLinked="0"/>
        <c:majorTickMark val="out"/>
        <c:minorTickMark val="none"/>
        <c:tickLblPos val="nextTo"/>
        <c:crossAx val="132510080"/>
        <c:crosses val="autoZero"/>
        <c:auto val="1"/>
        <c:lblAlgn val="ctr"/>
        <c:lblOffset val="100"/>
        <c:noMultiLvlLbl val="0"/>
      </c:catAx>
      <c:valAx>
        <c:axId val="132510080"/>
        <c:scaling>
          <c:orientation val="minMax"/>
          <c:max val="100"/>
        </c:scaling>
        <c:delete val="1"/>
        <c:axPos val="l"/>
        <c:numFmt formatCode="General" sourceLinked="1"/>
        <c:majorTickMark val="out"/>
        <c:minorTickMark val="none"/>
        <c:tickLblPos val="nextTo"/>
        <c:crossAx val="13249190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48%</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B-4CBA-AF97-0510487E5A91}"/>
                </c:ext>
              </c:extLst>
            </c:dLbl>
            <c:spPr>
              <a:noFill/>
              <a:ln>
                <a:noFill/>
              </a:ln>
              <a:effectLst/>
            </c:spPr>
            <c:txPr>
              <a:bodyPr/>
              <a:lstStyle/>
              <a:p>
                <a:pPr>
                  <a:defRPr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48</c:v>
                </c:pt>
              </c:numCache>
            </c:numRef>
          </c:val>
          <c:extLst>
            <c:ext xmlns:c16="http://schemas.microsoft.com/office/drawing/2014/chart" uri="{C3380CC4-5D6E-409C-BE32-E72D297353CC}">
              <c16:uniqueId val="{00000001-F5AB-4CBA-AF97-0510487E5A91}"/>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dirty="0" smtClean="0">
                        <a:solidFill>
                          <a:schemeClr val="bg1"/>
                        </a:solidFill>
                      </a:rPr>
                      <a:t>34% </a:t>
                    </a:r>
                  </a:p>
                  <a:p>
                    <a:r>
                      <a:rPr lang="en-US" sz="1600" b="1" dirty="0" smtClean="0">
                        <a:solidFill>
                          <a:schemeClr val="bg1"/>
                        </a:solidFill>
                      </a:rPr>
                      <a:t>Nya</a:t>
                    </a:r>
                    <a:endParaRPr lang="en-US" sz="16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AB-4CBA-AF97-0510487E5A9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34</c:v>
                </c:pt>
              </c:numCache>
            </c:numRef>
          </c:val>
          <c:extLst>
            <c:ext xmlns:c16="http://schemas.microsoft.com/office/drawing/2014/chart" uri="{C3380CC4-5D6E-409C-BE32-E72D297353CC}">
              <c16:uniqueId val="{00000003-F5AB-4CBA-AF97-0510487E5A91}"/>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dirty="0" smtClean="0">
                        <a:solidFill>
                          <a:schemeClr val="bg1"/>
                        </a:solidFill>
                      </a:rPr>
                      <a:t>43%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5AB-4CBA-AF97-0510487E5A9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43</c:v>
                </c:pt>
              </c:numCache>
            </c:numRef>
          </c:val>
          <c:extLst>
            <c:ext xmlns:c16="http://schemas.microsoft.com/office/drawing/2014/chart" uri="{C3380CC4-5D6E-409C-BE32-E72D297353CC}">
              <c16:uniqueId val="{00000005-F5AB-4CBA-AF97-0510487E5A91}"/>
            </c:ext>
          </c:extLst>
        </c:ser>
        <c:dLbls>
          <c:showLegendKey val="0"/>
          <c:showVal val="0"/>
          <c:showCatName val="0"/>
          <c:showSerName val="0"/>
          <c:showPercent val="0"/>
          <c:showBubbleSize val="0"/>
        </c:dLbls>
        <c:gapWidth val="27"/>
        <c:overlap val="100"/>
        <c:axId val="132544768"/>
        <c:axId val="132554752"/>
      </c:barChart>
      <c:catAx>
        <c:axId val="132544768"/>
        <c:scaling>
          <c:orientation val="minMax"/>
        </c:scaling>
        <c:delete val="1"/>
        <c:axPos val="b"/>
        <c:numFmt formatCode="General" sourceLinked="0"/>
        <c:majorTickMark val="out"/>
        <c:minorTickMark val="none"/>
        <c:tickLblPos val="nextTo"/>
        <c:crossAx val="132554752"/>
        <c:crosses val="autoZero"/>
        <c:auto val="1"/>
        <c:lblAlgn val="ctr"/>
        <c:lblOffset val="100"/>
        <c:noMultiLvlLbl val="0"/>
      </c:catAx>
      <c:valAx>
        <c:axId val="132554752"/>
        <c:scaling>
          <c:orientation val="minMax"/>
          <c:max val="100"/>
        </c:scaling>
        <c:delete val="1"/>
        <c:axPos val="l"/>
        <c:numFmt formatCode="General" sourceLinked="1"/>
        <c:majorTickMark val="out"/>
        <c:minorTickMark val="none"/>
        <c:tickLblPos val="nextTo"/>
        <c:crossAx val="13254476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20%</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112-4DF7-A206-F7AD55C629A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20</c:v>
                </c:pt>
              </c:numCache>
            </c:numRef>
          </c:val>
          <c:extLst>
            <c:ext xmlns:c16="http://schemas.microsoft.com/office/drawing/2014/chart" uri="{C3380CC4-5D6E-409C-BE32-E72D297353CC}">
              <c16:uniqueId val="{00000001-C112-4DF7-A206-F7AD55C629A9}"/>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b="1" smtClean="0">
                        <a:solidFill>
                          <a:schemeClr val="bg1"/>
                        </a:solidFill>
                      </a:rPr>
                      <a:t>37%</a:t>
                    </a:r>
                  </a:p>
                  <a:p>
                    <a:r>
                      <a:rPr lang="en-US" b="1" smtClean="0">
                        <a:solidFill>
                          <a:schemeClr val="bg1"/>
                        </a:solidFill>
                      </a:rPr>
                      <a:t>Nya</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112-4DF7-A206-F7AD55C629A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37</c:v>
                </c:pt>
              </c:numCache>
            </c:numRef>
          </c:val>
          <c:extLst>
            <c:ext xmlns:c16="http://schemas.microsoft.com/office/drawing/2014/chart" uri="{C3380CC4-5D6E-409C-BE32-E72D297353CC}">
              <c16:uniqueId val="{00000003-C112-4DF7-A206-F7AD55C629A9}"/>
            </c:ext>
          </c:extLst>
        </c:ser>
        <c:ser>
          <c:idx val="2"/>
          <c:order val="2"/>
          <c:tx>
            <c:strRef>
              <c:f>Sheet1!$D$1</c:f>
              <c:strCache>
                <c:ptCount val="1"/>
                <c:pt idx="0">
                  <c:v>Series 3</c:v>
                </c:pt>
              </c:strCache>
            </c:strRef>
          </c:tx>
          <c:spPr>
            <a:solidFill>
              <a:srgbClr val="C00000"/>
            </a:solidFill>
          </c:spPr>
          <c:invertIfNegative val="0"/>
          <c:dLbls>
            <c:dLbl>
              <c:idx val="2"/>
              <c:layout>
                <c:manualLayout>
                  <c:x val="-4.2082866213518361E-7"/>
                  <c:y val="-0.22237867290107863"/>
                </c:manualLayout>
              </c:layout>
              <c:tx>
                <c:rich>
                  <a:bodyPr/>
                  <a:lstStyle/>
                  <a:p>
                    <a:r>
                      <a:rPr lang="en-US" sz="1700" b="1" dirty="0" smtClean="0"/>
                      <a:t>20% </a:t>
                    </a:r>
                  </a:p>
                  <a:p>
                    <a:r>
                      <a:rPr lang="en-US" sz="1700" b="1" dirty="0" smtClean="0"/>
                      <a:t>U.O</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112-4DF7-A206-F7AD55C629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20</c:v>
                </c:pt>
              </c:numCache>
            </c:numRef>
          </c:val>
          <c:extLst>
            <c:ext xmlns:c16="http://schemas.microsoft.com/office/drawing/2014/chart" uri="{C3380CC4-5D6E-409C-BE32-E72D297353CC}">
              <c16:uniqueId val="{00000005-C112-4DF7-A206-F7AD55C629A9}"/>
            </c:ext>
          </c:extLst>
        </c:ser>
        <c:dLbls>
          <c:showLegendKey val="0"/>
          <c:showVal val="0"/>
          <c:showCatName val="0"/>
          <c:showSerName val="0"/>
          <c:showPercent val="0"/>
          <c:showBubbleSize val="0"/>
        </c:dLbls>
        <c:gapWidth val="26"/>
        <c:overlap val="100"/>
        <c:axId val="132684032"/>
        <c:axId val="132698112"/>
      </c:barChart>
      <c:catAx>
        <c:axId val="132684032"/>
        <c:scaling>
          <c:orientation val="minMax"/>
        </c:scaling>
        <c:delete val="1"/>
        <c:axPos val="b"/>
        <c:numFmt formatCode="General" sourceLinked="0"/>
        <c:majorTickMark val="out"/>
        <c:minorTickMark val="none"/>
        <c:tickLblPos val="nextTo"/>
        <c:crossAx val="132698112"/>
        <c:crosses val="autoZero"/>
        <c:auto val="1"/>
        <c:lblAlgn val="ctr"/>
        <c:lblOffset val="100"/>
        <c:noMultiLvlLbl val="0"/>
      </c:catAx>
      <c:valAx>
        <c:axId val="132698112"/>
        <c:scaling>
          <c:orientation val="minMax"/>
          <c:max val="100"/>
        </c:scaling>
        <c:delete val="1"/>
        <c:axPos val="l"/>
        <c:numFmt formatCode="General" sourceLinked="1"/>
        <c:majorTickMark val="out"/>
        <c:minorTickMark val="none"/>
        <c:tickLblPos val="nextTo"/>
        <c:crossAx val="13268403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0.15</c:v>
                </c:pt>
              </c:numCache>
            </c:numRef>
          </c:val>
          <c:extLst>
            <c:ext xmlns:c16="http://schemas.microsoft.com/office/drawing/2014/chart" uri="{C3380CC4-5D6E-409C-BE32-E72D297353CC}">
              <c16:uniqueId val="{00000000-2A31-49BB-9899-FF11FBAD76FC}"/>
            </c:ext>
          </c:extLst>
        </c:ser>
        <c:ser>
          <c:idx val="1"/>
          <c:order val="1"/>
          <c:tx>
            <c:strRef>
              <c:f>Sheet1!$C$1</c:f>
              <c:strCache>
                <c:ptCount val="1"/>
                <c:pt idx="0">
                  <c:v>Series 2</c:v>
                </c:pt>
              </c:strCache>
            </c:strRef>
          </c:tx>
          <c:spPr>
            <a:solidFill>
              <a:srgbClr val="92D050"/>
            </a:solidFill>
          </c:spPr>
          <c:invertIfNegative val="0"/>
          <c:dPt>
            <c:idx val="1"/>
            <c:invertIfNegative val="0"/>
            <c:bubble3D val="0"/>
            <c:spPr>
              <a:solidFill>
                <a:srgbClr val="C00000"/>
              </a:solidFill>
            </c:spPr>
            <c:extLst>
              <c:ext xmlns:c16="http://schemas.microsoft.com/office/drawing/2014/chart" uri="{C3380CC4-5D6E-409C-BE32-E72D297353CC}">
                <c16:uniqueId val="{00000002-2A31-49BB-9899-FF11FBAD76FC}"/>
              </c:ext>
            </c:extLst>
          </c:dPt>
          <c:dLbls>
            <c:dLbl>
              <c:idx val="1"/>
              <c:layout>
                <c:manualLayout>
                  <c:x val="1.0078245274334506E-2"/>
                  <c:y val="-0.28415052648471156"/>
                </c:manualLayout>
              </c:layout>
              <c:tx>
                <c:rich>
                  <a:bodyPr/>
                  <a:lstStyle/>
                  <a:p>
                    <a:pPr>
                      <a:defRPr sz="1400">
                        <a:solidFill>
                          <a:schemeClr val="tx1"/>
                        </a:solidFill>
                      </a:defRPr>
                    </a:pPr>
                    <a:r>
                      <a:rPr lang="en-US" sz="1400" b="1">
                        <a:solidFill>
                          <a:schemeClr val="tx1"/>
                        </a:solidFill>
                      </a:rPr>
                      <a:t>19</a:t>
                    </a:r>
                    <a:r>
                      <a:rPr lang="en-US" sz="1400" b="1" smtClean="0">
                        <a:solidFill>
                          <a:schemeClr val="tx1"/>
                        </a:solidFill>
                      </a:rPr>
                      <a:t>%</a:t>
                    </a:r>
                  </a:p>
                  <a:p>
                    <a:pPr>
                      <a:defRPr sz="1400">
                        <a:solidFill>
                          <a:schemeClr val="tx1"/>
                        </a:solidFill>
                      </a:defRPr>
                    </a:pPr>
                    <a:r>
                      <a:rPr lang="en-US" sz="1400" b="1" smtClean="0">
                        <a:solidFill>
                          <a:schemeClr val="tx1"/>
                        </a:solidFill>
                      </a:rPr>
                      <a:t>U.O</a:t>
                    </a:r>
                    <a:endParaRPr lang="en-US" sz="1600" b="1">
                      <a:solidFill>
                        <a:schemeClr val="tx1"/>
                      </a:solidFill>
                    </a:endParaRP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31-49BB-9899-FF11FBAD76FC}"/>
                </c:ext>
              </c:extLst>
            </c:dLbl>
            <c:spPr>
              <a:noFill/>
              <a:ln>
                <a:noFill/>
              </a:ln>
              <a:effectLst/>
            </c:spPr>
            <c:txPr>
              <a:bodyPr/>
              <a:lstStyle/>
              <a:p>
                <a:pPr>
                  <a:defRPr sz="14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0.19</c:v>
                </c:pt>
              </c:numCache>
            </c:numRef>
          </c:val>
          <c:extLst>
            <c:ext xmlns:c16="http://schemas.microsoft.com/office/drawing/2014/chart" uri="{C3380CC4-5D6E-409C-BE32-E72D297353CC}">
              <c16:uniqueId val="{00000003-2A31-49BB-9899-FF11FBAD76FC}"/>
            </c:ext>
          </c:extLst>
        </c:ser>
        <c:dLbls>
          <c:showLegendKey val="0"/>
          <c:showVal val="0"/>
          <c:showCatName val="0"/>
          <c:showSerName val="0"/>
          <c:showPercent val="0"/>
          <c:showBubbleSize val="0"/>
        </c:dLbls>
        <c:gapWidth val="36"/>
        <c:overlap val="100"/>
        <c:axId val="44382464"/>
        <c:axId val="44396544"/>
      </c:barChart>
      <c:catAx>
        <c:axId val="44382464"/>
        <c:scaling>
          <c:orientation val="minMax"/>
        </c:scaling>
        <c:delete val="1"/>
        <c:axPos val="b"/>
        <c:numFmt formatCode="General" sourceLinked="0"/>
        <c:majorTickMark val="none"/>
        <c:minorTickMark val="none"/>
        <c:tickLblPos val="nextTo"/>
        <c:crossAx val="44396544"/>
        <c:crosses val="autoZero"/>
        <c:auto val="1"/>
        <c:lblAlgn val="ctr"/>
        <c:lblOffset val="100"/>
        <c:noMultiLvlLbl val="0"/>
      </c:catAx>
      <c:valAx>
        <c:axId val="44396544"/>
        <c:scaling>
          <c:orientation val="minMax"/>
          <c:max val="0.5"/>
        </c:scaling>
        <c:delete val="1"/>
        <c:axPos val="l"/>
        <c:numFmt formatCode="0%" sourceLinked="1"/>
        <c:majorTickMark val="none"/>
        <c:minorTickMark val="none"/>
        <c:tickLblPos val="nextTo"/>
        <c:crossAx val="44382464"/>
        <c:crosses val="autoZero"/>
        <c:crossBetween val="between"/>
      </c:valAx>
      <c:spPr>
        <a:noFill/>
        <a:ln w="25400">
          <a:noFill/>
        </a:ln>
      </c:spPr>
    </c:plotArea>
    <c:plotVisOnly val="1"/>
    <c:dispBlanksAs val="gap"/>
    <c:showDLblsOverMax val="0"/>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layout>
                <c:manualLayout>
                  <c:x val="5.3445240091168321E-3"/>
                  <c:y val="-0.16033572027350496"/>
                </c:manualLayout>
              </c:layout>
              <c:tx>
                <c:rich>
                  <a:bodyPr/>
                  <a:lstStyle/>
                  <a:p>
                    <a:r>
                      <a:rPr lang="en-US" sz="1700" b="1" dirty="0" smtClean="0"/>
                      <a:t>13%</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6FA-4AC5-9B50-142654C8AB7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13</c:v>
                </c:pt>
              </c:numCache>
            </c:numRef>
          </c:val>
          <c:extLst>
            <c:ext xmlns:c16="http://schemas.microsoft.com/office/drawing/2014/chart" uri="{C3380CC4-5D6E-409C-BE32-E72D297353CC}">
              <c16:uniqueId val="{00000001-C6FA-4AC5-9B50-142654C8AB7C}"/>
            </c:ext>
          </c:extLst>
        </c:ser>
        <c:ser>
          <c:idx val="1"/>
          <c:order val="1"/>
          <c:tx>
            <c:strRef>
              <c:f>Sheet1!$C$1</c:f>
              <c:strCache>
                <c:ptCount val="1"/>
                <c:pt idx="0">
                  <c:v>Series 2</c:v>
                </c:pt>
              </c:strCache>
            </c:strRef>
          </c:tx>
          <c:spPr>
            <a:solidFill>
              <a:srgbClr val="FFC000"/>
            </a:solidFill>
          </c:spPr>
          <c:invertIfNegative val="0"/>
          <c:dLbls>
            <c:dLbl>
              <c:idx val="1"/>
              <c:layout>
                <c:manualLayout>
                  <c:x val="-5.3445240091168321E-3"/>
                  <c:y val="-0.25653715243760794"/>
                </c:manualLayout>
              </c:layout>
              <c:tx>
                <c:rich>
                  <a:bodyPr/>
                  <a:lstStyle/>
                  <a:p>
                    <a:r>
                      <a:rPr lang="en-US" sz="1700" b="1" dirty="0" smtClean="0"/>
                      <a:t>21%</a:t>
                    </a:r>
                  </a:p>
                  <a:p>
                    <a:r>
                      <a:rPr lang="en-US" sz="1700" b="1" dirty="0" smtClean="0"/>
                      <a:t>Nya</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6FA-4AC5-9B50-142654C8AB7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21</c:v>
                </c:pt>
              </c:numCache>
            </c:numRef>
          </c:val>
          <c:extLst>
            <c:ext xmlns:c16="http://schemas.microsoft.com/office/drawing/2014/chart" uri="{C3380CC4-5D6E-409C-BE32-E72D297353CC}">
              <c16:uniqueId val="{00000003-C6FA-4AC5-9B50-142654C8AB7C}"/>
            </c:ext>
          </c:extLst>
        </c:ser>
        <c:ser>
          <c:idx val="2"/>
          <c:order val="2"/>
          <c:tx>
            <c:strRef>
              <c:f>Sheet1!$D$1</c:f>
              <c:strCache>
                <c:ptCount val="1"/>
                <c:pt idx="0">
                  <c:v>Series 3</c:v>
                </c:pt>
              </c:strCache>
            </c:strRef>
          </c:tx>
          <c:spPr>
            <a:solidFill>
              <a:srgbClr val="C00000"/>
            </a:solidFill>
          </c:spPr>
          <c:invertIfNegative val="0"/>
          <c:dLbls>
            <c:dLbl>
              <c:idx val="2"/>
              <c:layout>
                <c:manualLayout>
                  <c:x val="-9.7981808272931633E-17"/>
                  <c:y val="-7.2151074123077238E-2"/>
                </c:manualLayout>
              </c:layout>
              <c:tx>
                <c:rich>
                  <a:bodyPr/>
                  <a:lstStyle/>
                  <a:p>
                    <a:r>
                      <a:rPr lang="en-US" sz="1700" b="1" dirty="0" smtClean="0"/>
                      <a:t>2% U.O</a:t>
                    </a:r>
                    <a:endParaRPr lang="en-US"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FA-4AC5-9B50-142654C8AB7C}"/>
                </c:ext>
              </c:extLst>
            </c:dLbl>
            <c:spPr>
              <a:noFill/>
              <a:ln>
                <a:noFill/>
              </a:ln>
              <a:effectLst/>
            </c:spPr>
            <c:txPr>
              <a:bodyPr/>
              <a:lstStyle/>
              <a:p>
                <a:pPr>
                  <a:defRPr sz="17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c:v>
                </c:pt>
              </c:numCache>
            </c:numRef>
          </c:val>
          <c:extLst>
            <c:ext xmlns:c16="http://schemas.microsoft.com/office/drawing/2014/chart" uri="{C3380CC4-5D6E-409C-BE32-E72D297353CC}">
              <c16:uniqueId val="{00000005-C6FA-4AC5-9B50-142654C8AB7C}"/>
            </c:ext>
          </c:extLst>
        </c:ser>
        <c:dLbls>
          <c:showLegendKey val="0"/>
          <c:showVal val="0"/>
          <c:showCatName val="0"/>
          <c:showSerName val="0"/>
          <c:showPercent val="0"/>
          <c:showBubbleSize val="0"/>
        </c:dLbls>
        <c:gapWidth val="24"/>
        <c:overlap val="100"/>
        <c:axId val="133121920"/>
        <c:axId val="133123456"/>
      </c:barChart>
      <c:catAx>
        <c:axId val="133121920"/>
        <c:scaling>
          <c:orientation val="minMax"/>
        </c:scaling>
        <c:delete val="1"/>
        <c:axPos val="b"/>
        <c:numFmt formatCode="General" sourceLinked="0"/>
        <c:majorTickMark val="out"/>
        <c:minorTickMark val="none"/>
        <c:tickLblPos val="nextTo"/>
        <c:crossAx val="133123456"/>
        <c:crosses val="autoZero"/>
        <c:auto val="1"/>
        <c:lblAlgn val="ctr"/>
        <c:lblOffset val="100"/>
        <c:noMultiLvlLbl val="0"/>
      </c:catAx>
      <c:valAx>
        <c:axId val="133123456"/>
        <c:scaling>
          <c:orientation val="minMax"/>
          <c:max val="100"/>
        </c:scaling>
        <c:delete val="1"/>
        <c:axPos val="l"/>
        <c:numFmt formatCode="General" sourceLinked="1"/>
        <c:majorTickMark val="out"/>
        <c:minorTickMark val="none"/>
        <c:tickLblPos val="nextTo"/>
        <c:crossAx val="13312192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406765822526436E-2"/>
          <c:y val="8.6462572908311303E-2"/>
          <c:w val="0.88118646835494718"/>
          <c:h val="0.80349415248111067"/>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700" b="1" smtClean="0">
                        <a:solidFill>
                          <a:schemeClr val="bg1"/>
                        </a:solidFill>
                      </a:rPr>
                      <a:t>55%</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22-46E6-9DCB-50CF4288791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55</c:v>
                </c:pt>
              </c:numCache>
            </c:numRef>
          </c:val>
          <c:extLst>
            <c:ext xmlns:c16="http://schemas.microsoft.com/office/drawing/2014/chart" uri="{C3380CC4-5D6E-409C-BE32-E72D297353CC}">
              <c16:uniqueId val="{00000001-2C22-46E6-9DCB-50CF42887916}"/>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700" b="1" dirty="0" smtClean="0">
                        <a:solidFill>
                          <a:schemeClr val="bg1"/>
                        </a:solidFill>
                      </a:rPr>
                      <a:t>52% Nya</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22-46E6-9DCB-50CF4288791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52</c:v>
                </c:pt>
              </c:numCache>
            </c:numRef>
          </c:val>
          <c:extLst>
            <c:ext xmlns:c16="http://schemas.microsoft.com/office/drawing/2014/chart" uri="{C3380CC4-5D6E-409C-BE32-E72D297353CC}">
              <c16:uniqueId val="{00000003-2C22-46E6-9DCB-50CF42887916}"/>
            </c:ext>
          </c:extLst>
        </c:ser>
        <c:ser>
          <c:idx val="2"/>
          <c:order val="2"/>
          <c:tx>
            <c:strRef>
              <c:f>Sheet1!$D$1</c:f>
              <c:strCache>
                <c:ptCount val="1"/>
                <c:pt idx="0">
                  <c:v>Series 3</c:v>
                </c:pt>
              </c:strCache>
            </c:strRef>
          </c:tx>
          <c:spPr>
            <a:solidFill>
              <a:srgbClr val="C00000"/>
            </a:solidFill>
          </c:spPr>
          <c:invertIfNegative val="0"/>
          <c:dLbls>
            <c:dLbl>
              <c:idx val="2"/>
              <c:layout>
                <c:manualLayout>
                  <c:x val="5.4006150747752295E-3"/>
                  <c:y val="3.1440935603022288E-2"/>
                </c:manualLayout>
              </c:layout>
              <c:tx>
                <c:rich>
                  <a:bodyPr/>
                  <a:lstStyle/>
                  <a:p>
                    <a:r>
                      <a:rPr lang="en-US" sz="1700" b="1" dirty="0" smtClean="0">
                        <a:solidFill>
                          <a:schemeClr val="bg1"/>
                        </a:solidFill>
                      </a:rPr>
                      <a:t>50%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22-46E6-9DCB-50CF4288791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50</c:v>
                </c:pt>
              </c:numCache>
            </c:numRef>
          </c:val>
          <c:extLst>
            <c:ext xmlns:c16="http://schemas.microsoft.com/office/drawing/2014/chart" uri="{C3380CC4-5D6E-409C-BE32-E72D297353CC}">
              <c16:uniqueId val="{00000005-2C22-46E6-9DCB-50CF42887916}"/>
            </c:ext>
          </c:extLst>
        </c:ser>
        <c:dLbls>
          <c:showLegendKey val="0"/>
          <c:showVal val="0"/>
          <c:showCatName val="0"/>
          <c:showSerName val="0"/>
          <c:showPercent val="0"/>
          <c:showBubbleSize val="0"/>
        </c:dLbls>
        <c:gapWidth val="25"/>
        <c:overlap val="100"/>
        <c:axId val="133166592"/>
        <c:axId val="133168128"/>
      </c:barChart>
      <c:catAx>
        <c:axId val="133166592"/>
        <c:scaling>
          <c:orientation val="minMax"/>
        </c:scaling>
        <c:delete val="1"/>
        <c:axPos val="b"/>
        <c:numFmt formatCode="General" sourceLinked="0"/>
        <c:majorTickMark val="out"/>
        <c:minorTickMark val="none"/>
        <c:tickLblPos val="nextTo"/>
        <c:crossAx val="133168128"/>
        <c:crosses val="autoZero"/>
        <c:auto val="1"/>
        <c:lblAlgn val="ctr"/>
        <c:lblOffset val="100"/>
        <c:noMultiLvlLbl val="0"/>
      </c:catAx>
      <c:valAx>
        <c:axId val="133168128"/>
        <c:scaling>
          <c:orientation val="minMax"/>
          <c:max val="100"/>
        </c:scaling>
        <c:delete val="1"/>
        <c:axPos val="l"/>
        <c:numFmt formatCode="General" sourceLinked="1"/>
        <c:majorTickMark val="out"/>
        <c:minorTickMark val="none"/>
        <c:tickLblPos val="nextTo"/>
        <c:crossAx val="13316659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32%</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A5-4D41-B1C2-E3F854506F1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32</c:v>
                </c:pt>
              </c:numCache>
            </c:numRef>
          </c:val>
          <c:extLst>
            <c:ext xmlns:c16="http://schemas.microsoft.com/office/drawing/2014/chart" uri="{C3380CC4-5D6E-409C-BE32-E72D297353CC}">
              <c16:uniqueId val="{00000001-5EA5-4D41-B1C2-E3F854506F15}"/>
            </c:ext>
          </c:extLst>
        </c:ser>
        <c:ser>
          <c:idx val="1"/>
          <c:order val="1"/>
          <c:tx>
            <c:strRef>
              <c:f>Sheet1!$C$1</c:f>
              <c:strCache>
                <c:ptCount val="1"/>
                <c:pt idx="0">
                  <c:v>Series 2</c:v>
                </c:pt>
              </c:strCache>
            </c:strRef>
          </c:tx>
          <c:spPr>
            <a:solidFill>
              <a:srgbClr val="FFC000"/>
            </a:solidFill>
          </c:spPr>
          <c:invertIfNegative val="0"/>
          <c:dLbls>
            <c:dLbl>
              <c:idx val="1"/>
              <c:tx>
                <c:rich>
                  <a:bodyPr/>
                  <a:lstStyle/>
                  <a:p>
                    <a:pPr>
                      <a:defRPr sz="1600"/>
                    </a:pPr>
                    <a:r>
                      <a:rPr lang="en-US" sz="1600" b="1" smtClean="0">
                        <a:solidFill>
                          <a:schemeClr val="bg1"/>
                        </a:solidFill>
                      </a:rPr>
                      <a:t>26%</a:t>
                    </a:r>
                  </a:p>
                  <a:p>
                    <a:pPr>
                      <a:defRPr sz="1600"/>
                    </a:pPr>
                    <a:r>
                      <a:rPr lang="en-US" sz="1600" b="1" smtClean="0">
                        <a:solidFill>
                          <a:schemeClr val="bg1"/>
                        </a:solidFill>
                      </a:rPr>
                      <a:t>Nya</a:t>
                    </a:r>
                    <a:endParaRPr lang="en-US" sz="1600" b="1">
                      <a:solidFill>
                        <a:schemeClr val="bg1"/>
                      </a:solidFill>
                    </a:endParaRP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A5-4D41-B1C2-E3F854506F1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26</c:v>
                </c:pt>
              </c:numCache>
            </c:numRef>
          </c:val>
          <c:extLst>
            <c:ext xmlns:c16="http://schemas.microsoft.com/office/drawing/2014/chart" uri="{C3380CC4-5D6E-409C-BE32-E72D297353CC}">
              <c16:uniqueId val="{00000003-5EA5-4D41-B1C2-E3F854506F15}"/>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smtClean="0">
                        <a:solidFill>
                          <a:schemeClr val="bg1"/>
                        </a:solidFill>
                      </a:rPr>
                      <a:t>24%</a:t>
                    </a:r>
                  </a:p>
                  <a:p>
                    <a:r>
                      <a:rPr lang="en-US" sz="1600" b="1" smtClean="0">
                        <a:solidFill>
                          <a:schemeClr val="bg1"/>
                        </a:solidFill>
                      </a:rPr>
                      <a:t>U.O</a:t>
                    </a:r>
                    <a:endParaRPr lang="en-US" sz="17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A5-4D41-B1C2-E3F854506F15}"/>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24</c:v>
                </c:pt>
              </c:numCache>
            </c:numRef>
          </c:val>
          <c:extLst>
            <c:ext xmlns:c16="http://schemas.microsoft.com/office/drawing/2014/chart" uri="{C3380CC4-5D6E-409C-BE32-E72D297353CC}">
              <c16:uniqueId val="{00000005-5EA5-4D41-B1C2-E3F854506F15}"/>
            </c:ext>
          </c:extLst>
        </c:ser>
        <c:dLbls>
          <c:showLegendKey val="0"/>
          <c:showVal val="0"/>
          <c:showCatName val="0"/>
          <c:showSerName val="0"/>
          <c:showPercent val="0"/>
          <c:showBubbleSize val="0"/>
        </c:dLbls>
        <c:gapWidth val="25"/>
        <c:overlap val="100"/>
        <c:axId val="145962496"/>
        <c:axId val="145964032"/>
      </c:barChart>
      <c:catAx>
        <c:axId val="145962496"/>
        <c:scaling>
          <c:orientation val="minMax"/>
        </c:scaling>
        <c:delete val="1"/>
        <c:axPos val="b"/>
        <c:numFmt formatCode="General" sourceLinked="0"/>
        <c:majorTickMark val="out"/>
        <c:minorTickMark val="none"/>
        <c:tickLblPos val="nextTo"/>
        <c:crossAx val="145964032"/>
        <c:crosses val="autoZero"/>
        <c:auto val="1"/>
        <c:lblAlgn val="ctr"/>
        <c:lblOffset val="100"/>
        <c:noMultiLvlLbl val="0"/>
      </c:catAx>
      <c:valAx>
        <c:axId val="145964032"/>
        <c:scaling>
          <c:orientation val="minMax"/>
          <c:max val="100"/>
        </c:scaling>
        <c:delete val="1"/>
        <c:axPos val="l"/>
        <c:numFmt formatCode="General" sourceLinked="1"/>
        <c:majorTickMark val="out"/>
        <c:minorTickMark val="none"/>
        <c:tickLblPos val="nextTo"/>
        <c:crossAx val="14596249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745185007933589E-2"/>
          <c:y val="0.1371761162339987"/>
          <c:w val="0.90050962998413286"/>
          <c:h val="0.80893326667407317"/>
        </c:manualLayout>
      </c:layout>
      <c:barChart>
        <c:barDir val="col"/>
        <c:grouping val="stacked"/>
        <c:varyColors val="0"/>
        <c:ser>
          <c:idx val="0"/>
          <c:order val="0"/>
          <c:tx>
            <c:strRef>
              <c:f>Sheet1!$B$1</c:f>
              <c:strCache>
                <c:ptCount val="1"/>
                <c:pt idx="0">
                  <c:v>Column2</c:v>
                </c:pt>
              </c:strCache>
            </c:strRef>
          </c:tx>
          <c:spPr>
            <a:solidFill>
              <a:srgbClr val="0070C0"/>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0.17</c:v>
                </c:pt>
              </c:numCache>
            </c:numRef>
          </c:val>
          <c:extLst>
            <c:ext xmlns:c16="http://schemas.microsoft.com/office/drawing/2014/chart" uri="{C3380CC4-5D6E-409C-BE32-E72D297353CC}">
              <c16:uniqueId val="{00000000-3192-43FD-A446-72C089DA742E}"/>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3192-43FD-A446-72C089DA742E}"/>
              </c:ext>
            </c:extLst>
          </c:dPt>
          <c:dLbls>
            <c:dLbl>
              <c:idx val="1"/>
              <c:tx>
                <c:rich>
                  <a:bodyPr/>
                  <a:lstStyle/>
                  <a:p>
                    <a:r>
                      <a:rPr lang="en-US" sz="1800" b="1">
                        <a:solidFill>
                          <a:schemeClr val="bg1"/>
                        </a:solidFill>
                      </a:rPr>
                      <a:t>13%</a:t>
                    </a:r>
                  </a:p>
                  <a:p>
                    <a:r>
                      <a:rPr lang="en-US" sz="1800" b="1">
                        <a:solidFill>
                          <a:schemeClr val="bg1"/>
                        </a:solidFill>
                      </a:rPr>
                      <a:t>Nya</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92-43FD-A446-72C089DA742E}"/>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0.13</c:v>
                </c:pt>
              </c:numCache>
            </c:numRef>
          </c:val>
          <c:extLst>
            <c:ext xmlns:c16="http://schemas.microsoft.com/office/drawing/2014/chart" uri="{C3380CC4-5D6E-409C-BE32-E72D297353CC}">
              <c16:uniqueId val="{00000002-3192-43FD-A446-72C089DA742E}"/>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4-3192-43FD-A446-72C089DA742E}"/>
              </c:ext>
            </c:extLst>
          </c:dPt>
          <c:dLbls>
            <c:dLbl>
              <c:idx val="2"/>
              <c:tx>
                <c:rich>
                  <a:bodyPr/>
                  <a:lstStyle/>
                  <a:p>
                    <a:r>
                      <a:rPr lang="en-US" sz="1800" b="1">
                        <a:solidFill>
                          <a:schemeClr val="bg1"/>
                        </a:solidFill>
                      </a:rPr>
                      <a:t>18%</a:t>
                    </a:r>
                  </a:p>
                  <a:p>
                    <a:r>
                      <a:rPr lang="en-US" sz="1800" b="1">
                        <a:solidFill>
                          <a:schemeClr val="bg1"/>
                        </a:solidFill>
                      </a:rPr>
                      <a:t>U.O</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192-43FD-A446-72C089DA742E}"/>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0.18</c:v>
                </c:pt>
              </c:numCache>
            </c:numRef>
          </c:val>
          <c:extLst>
            <c:ext xmlns:c16="http://schemas.microsoft.com/office/drawing/2014/chart" uri="{C3380CC4-5D6E-409C-BE32-E72D297353CC}">
              <c16:uniqueId val="{00000005-3192-43FD-A446-72C089DA742E}"/>
            </c:ext>
          </c:extLst>
        </c:ser>
        <c:dLbls>
          <c:showLegendKey val="0"/>
          <c:showVal val="0"/>
          <c:showCatName val="0"/>
          <c:showSerName val="0"/>
          <c:showPercent val="0"/>
          <c:showBubbleSize val="0"/>
        </c:dLbls>
        <c:gapWidth val="33"/>
        <c:overlap val="100"/>
        <c:axId val="146027648"/>
        <c:axId val="146029184"/>
      </c:barChart>
      <c:catAx>
        <c:axId val="146027648"/>
        <c:scaling>
          <c:orientation val="minMax"/>
        </c:scaling>
        <c:delete val="1"/>
        <c:axPos val="b"/>
        <c:numFmt formatCode="General" sourceLinked="0"/>
        <c:majorTickMark val="none"/>
        <c:minorTickMark val="none"/>
        <c:tickLblPos val="nextTo"/>
        <c:crossAx val="146029184"/>
        <c:crosses val="autoZero"/>
        <c:auto val="1"/>
        <c:lblAlgn val="ctr"/>
        <c:lblOffset val="100"/>
        <c:noMultiLvlLbl val="0"/>
      </c:catAx>
      <c:valAx>
        <c:axId val="146029184"/>
        <c:scaling>
          <c:orientation val="minMax"/>
          <c:max val="0.45"/>
        </c:scaling>
        <c:delete val="1"/>
        <c:axPos val="l"/>
        <c:numFmt formatCode="0%" sourceLinked="1"/>
        <c:majorTickMark val="none"/>
        <c:minorTickMark val="none"/>
        <c:tickLblPos val="nextTo"/>
        <c:crossAx val="146027648"/>
        <c:crosses val="autoZero"/>
        <c:crossBetween val="between"/>
      </c:valAx>
      <c:spPr>
        <a:noFill/>
        <a:ln w="25400">
          <a:noFill/>
        </a:ln>
      </c:spPr>
    </c:plotArea>
    <c:plotVisOnly val="1"/>
    <c:dispBlanksAs val="gap"/>
    <c:showDLblsOverMax val="0"/>
  </c:chart>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Column2</c:v>
                </c:pt>
              </c:strCache>
            </c:strRef>
          </c:tx>
          <c:spPr>
            <a:solidFill>
              <a:srgbClr val="0070C0"/>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0.28000000000000003</c:v>
                </c:pt>
              </c:numCache>
            </c:numRef>
          </c:val>
          <c:extLst>
            <c:ext xmlns:c16="http://schemas.microsoft.com/office/drawing/2014/chart" uri="{C3380CC4-5D6E-409C-BE32-E72D297353CC}">
              <c16:uniqueId val="{00000000-6A1B-4728-8F3F-5897A850F536}"/>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6A1B-4728-8F3F-5897A850F536}"/>
              </c:ext>
            </c:extLst>
          </c:dPt>
          <c:dLbls>
            <c:dLbl>
              <c:idx val="1"/>
              <c:tx>
                <c:rich>
                  <a:bodyPr/>
                  <a:lstStyle/>
                  <a:p>
                    <a:r>
                      <a:rPr lang="en-US" sz="1800" b="1">
                        <a:solidFill>
                          <a:schemeClr val="bg1"/>
                        </a:solidFill>
                      </a:rPr>
                      <a:t>38%</a:t>
                    </a:r>
                  </a:p>
                  <a:p>
                    <a:r>
                      <a:rPr lang="en-US" sz="1800" b="1">
                        <a:solidFill>
                          <a:schemeClr val="bg1"/>
                        </a:solidFill>
                      </a:rPr>
                      <a:t>Nya</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1B-4728-8F3F-5897A850F536}"/>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0.38</c:v>
                </c:pt>
              </c:numCache>
            </c:numRef>
          </c:val>
          <c:extLst>
            <c:ext xmlns:c16="http://schemas.microsoft.com/office/drawing/2014/chart" uri="{C3380CC4-5D6E-409C-BE32-E72D297353CC}">
              <c16:uniqueId val="{00000002-6A1B-4728-8F3F-5897A850F536}"/>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4-6A1B-4728-8F3F-5897A850F536}"/>
              </c:ext>
            </c:extLst>
          </c:dPt>
          <c:dLbls>
            <c:dLbl>
              <c:idx val="2"/>
              <c:tx>
                <c:rich>
                  <a:bodyPr/>
                  <a:lstStyle/>
                  <a:p>
                    <a:r>
                      <a:rPr lang="en-US" sz="1800" b="1">
                        <a:solidFill>
                          <a:schemeClr val="bg1"/>
                        </a:solidFill>
                      </a:rPr>
                      <a:t>43%</a:t>
                    </a:r>
                  </a:p>
                  <a:p>
                    <a:r>
                      <a:rPr lang="en-US" sz="1800" b="1">
                        <a:solidFill>
                          <a:schemeClr val="bg1"/>
                        </a:solidFill>
                      </a:rPr>
                      <a:t>U.O</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A1B-4728-8F3F-5897A850F536}"/>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0.43</c:v>
                </c:pt>
              </c:numCache>
            </c:numRef>
          </c:val>
          <c:extLst>
            <c:ext xmlns:c16="http://schemas.microsoft.com/office/drawing/2014/chart" uri="{C3380CC4-5D6E-409C-BE32-E72D297353CC}">
              <c16:uniqueId val="{00000005-6A1B-4728-8F3F-5897A850F536}"/>
            </c:ext>
          </c:extLst>
        </c:ser>
        <c:dLbls>
          <c:showLegendKey val="0"/>
          <c:showVal val="0"/>
          <c:showCatName val="0"/>
          <c:showSerName val="0"/>
          <c:showPercent val="0"/>
          <c:showBubbleSize val="0"/>
        </c:dLbls>
        <c:gapWidth val="31"/>
        <c:overlap val="100"/>
        <c:axId val="146117760"/>
        <c:axId val="146119296"/>
      </c:barChart>
      <c:catAx>
        <c:axId val="146117760"/>
        <c:scaling>
          <c:orientation val="minMax"/>
        </c:scaling>
        <c:delete val="1"/>
        <c:axPos val="b"/>
        <c:numFmt formatCode="General" sourceLinked="0"/>
        <c:majorTickMark val="none"/>
        <c:minorTickMark val="none"/>
        <c:tickLblPos val="nextTo"/>
        <c:crossAx val="146119296"/>
        <c:crosses val="autoZero"/>
        <c:auto val="1"/>
        <c:lblAlgn val="ctr"/>
        <c:lblOffset val="100"/>
        <c:noMultiLvlLbl val="0"/>
      </c:catAx>
      <c:valAx>
        <c:axId val="146119296"/>
        <c:scaling>
          <c:orientation val="minMax"/>
          <c:max val="0.45"/>
        </c:scaling>
        <c:delete val="1"/>
        <c:axPos val="l"/>
        <c:numFmt formatCode="0%" sourceLinked="1"/>
        <c:majorTickMark val="none"/>
        <c:minorTickMark val="none"/>
        <c:tickLblPos val="nextTo"/>
        <c:crossAx val="146117760"/>
        <c:crosses val="autoZero"/>
        <c:crossBetween val="between"/>
      </c:valAx>
      <c:spPr>
        <a:noFill/>
        <a:ln w="25400">
          <a:noFill/>
        </a:ln>
      </c:spPr>
    </c:plotArea>
    <c:plotVisOnly val="1"/>
    <c:dispBlanksAs val="gap"/>
    <c:showDLblsOverMax val="0"/>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3598890210067381E-2"/>
          <c:w val="0.90976454812514373"/>
          <c:h val="0.95640112440242131"/>
        </c:manualLayout>
      </c:layout>
      <c:barChart>
        <c:barDir val="col"/>
        <c:grouping val="stacked"/>
        <c:varyColors val="0"/>
        <c:ser>
          <c:idx val="0"/>
          <c:order val="0"/>
          <c:tx>
            <c:strRef>
              <c:f>Sheet1!$B$1</c:f>
              <c:strCache>
                <c:ptCount val="1"/>
                <c:pt idx="0">
                  <c:v>Column2</c:v>
                </c:pt>
              </c:strCache>
            </c:strRef>
          </c:tx>
          <c:spPr>
            <a:solidFill>
              <a:srgbClr val="0070C0"/>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0.19</c:v>
                </c:pt>
              </c:numCache>
            </c:numRef>
          </c:val>
          <c:extLst>
            <c:ext xmlns:c16="http://schemas.microsoft.com/office/drawing/2014/chart" uri="{C3380CC4-5D6E-409C-BE32-E72D297353CC}">
              <c16:uniqueId val="{00000000-61A1-4DCC-A2DF-1787CCC9D79C}"/>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61A1-4DCC-A2DF-1787CCC9D79C}"/>
              </c:ext>
            </c:extLst>
          </c:dPt>
          <c:dLbls>
            <c:dLbl>
              <c:idx val="1"/>
              <c:tx>
                <c:rich>
                  <a:bodyPr/>
                  <a:lstStyle/>
                  <a:p>
                    <a:pPr>
                      <a:defRPr sz="1700"/>
                    </a:pPr>
                    <a:r>
                      <a:rPr lang="en-US" sz="1700" b="1">
                        <a:solidFill>
                          <a:schemeClr val="bg1"/>
                        </a:solidFill>
                      </a:rPr>
                      <a:t>13%</a:t>
                    </a:r>
                  </a:p>
                  <a:p>
                    <a:pPr>
                      <a:defRPr sz="1700"/>
                    </a:pPr>
                    <a:r>
                      <a:rPr lang="en-US" sz="1700" b="1">
                        <a:solidFill>
                          <a:schemeClr val="bg1"/>
                        </a:solidFill>
                      </a:rPr>
                      <a:t>Nya</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A1-4DCC-A2DF-1787CCC9D79C}"/>
                </c:ext>
              </c:extLst>
            </c:dLbl>
            <c:spPr>
              <a:noFill/>
              <a:ln>
                <a:noFill/>
              </a:ln>
              <a:effectLst/>
            </c:spPr>
            <c:txPr>
              <a:bodyPr/>
              <a:lstStyle/>
              <a:p>
                <a:pPr>
                  <a:defRPr sz="13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0.13</c:v>
                </c:pt>
              </c:numCache>
            </c:numRef>
          </c:val>
          <c:extLst>
            <c:ext xmlns:c16="http://schemas.microsoft.com/office/drawing/2014/chart" uri="{C3380CC4-5D6E-409C-BE32-E72D297353CC}">
              <c16:uniqueId val="{00000002-61A1-4DCC-A2DF-1787CCC9D79C}"/>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4-61A1-4DCC-A2DF-1787CCC9D79C}"/>
              </c:ext>
            </c:extLst>
          </c:dPt>
          <c:dLbls>
            <c:dLbl>
              <c:idx val="2"/>
              <c:tx>
                <c:rich>
                  <a:bodyPr/>
                  <a:lstStyle/>
                  <a:p>
                    <a:r>
                      <a:rPr lang="en-US" sz="1800" b="1">
                        <a:solidFill>
                          <a:schemeClr val="bg1"/>
                        </a:solidFill>
                      </a:rPr>
                      <a:t>28%</a:t>
                    </a:r>
                  </a:p>
                  <a:p>
                    <a:r>
                      <a:rPr lang="en-US" sz="1800" b="1">
                        <a:solidFill>
                          <a:schemeClr val="bg1"/>
                        </a:solidFill>
                      </a:rPr>
                      <a:t>U.O</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A1-4DCC-A2DF-1787CCC9D79C}"/>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0.28000000000000003</c:v>
                </c:pt>
              </c:numCache>
            </c:numRef>
          </c:val>
          <c:extLst>
            <c:ext xmlns:c16="http://schemas.microsoft.com/office/drawing/2014/chart" uri="{C3380CC4-5D6E-409C-BE32-E72D297353CC}">
              <c16:uniqueId val="{00000005-61A1-4DCC-A2DF-1787CCC9D79C}"/>
            </c:ext>
          </c:extLst>
        </c:ser>
        <c:dLbls>
          <c:showLegendKey val="0"/>
          <c:showVal val="0"/>
          <c:showCatName val="0"/>
          <c:showSerName val="0"/>
          <c:showPercent val="0"/>
          <c:showBubbleSize val="0"/>
        </c:dLbls>
        <c:gapWidth val="30"/>
        <c:overlap val="100"/>
        <c:axId val="146425344"/>
        <c:axId val="146426880"/>
      </c:barChart>
      <c:catAx>
        <c:axId val="146425344"/>
        <c:scaling>
          <c:orientation val="minMax"/>
        </c:scaling>
        <c:delete val="1"/>
        <c:axPos val="b"/>
        <c:numFmt formatCode="General" sourceLinked="0"/>
        <c:majorTickMark val="none"/>
        <c:minorTickMark val="none"/>
        <c:tickLblPos val="nextTo"/>
        <c:crossAx val="146426880"/>
        <c:crosses val="autoZero"/>
        <c:auto val="1"/>
        <c:lblAlgn val="ctr"/>
        <c:lblOffset val="100"/>
        <c:noMultiLvlLbl val="0"/>
      </c:catAx>
      <c:valAx>
        <c:axId val="146426880"/>
        <c:scaling>
          <c:orientation val="minMax"/>
          <c:max val="0.45"/>
        </c:scaling>
        <c:delete val="1"/>
        <c:axPos val="l"/>
        <c:numFmt formatCode="0%" sourceLinked="1"/>
        <c:majorTickMark val="none"/>
        <c:minorTickMark val="none"/>
        <c:tickLblPos val="nextTo"/>
        <c:crossAx val="146425344"/>
        <c:crosses val="autoZero"/>
        <c:crossBetween val="between"/>
      </c:valAx>
      <c:spPr>
        <a:noFill/>
        <a:ln w="25400">
          <a:noFill/>
        </a:ln>
      </c:spPr>
    </c:plotArea>
    <c:plotVisOnly val="1"/>
    <c:dispBlanksAs val="gap"/>
    <c:showDLblsOverMax val="0"/>
  </c:chart>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394256439858572E-2"/>
          <c:y val="6.0158859005634779E-2"/>
          <c:w val="0.90965440059704405"/>
          <c:h val="0.87968228198873044"/>
        </c:manualLayout>
      </c:layout>
      <c:barChart>
        <c:barDir val="col"/>
        <c:grouping val="stacked"/>
        <c:varyColors val="0"/>
        <c:ser>
          <c:idx val="0"/>
          <c:order val="0"/>
          <c:tx>
            <c:strRef>
              <c:f>Sheet1!$B$1</c:f>
              <c:strCache>
                <c:ptCount val="1"/>
                <c:pt idx="0">
                  <c:v>Column2</c:v>
                </c:pt>
              </c:strCache>
            </c:strRef>
          </c:tx>
          <c:spPr>
            <a:solidFill>
              <a:srgbClr val="0070C0"/>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0.24</c:v>
                </c:pt>
              </c:numCache>
            </c:numRef>
          </c:val>
          <c:extLst>
            <c:ext xmlns:c16="http://schemas.microsoft.com/office/drawing/2014/chart" uri="{C3380CC4-5D6E-409C-BE32-E72D297353CC}">
              <c16:uniqueId val="{00000000-2BCB-4731-A3E4-9E98E348ABF4}"/>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2BCB-4731-A3E4-9E98E348ABF4}"/>
              </c:ext>
            </c:extLst>
          </c:dPt>
          <c:dLbls>
            <c:dLbl>
              <c:idx val="1"/>
              <c:tx>
                <c:rich>
                  <a:bodyPr/>
                  <a:lstStyle/>
                  <a:p>
                    <a:r>
                      <a:rPr lang="en-US" sz="1800" b="1">
                        <a:solidFill>
                          <a:schemeClr val="bg1"/>
                        </a:solidFill>
                      </a:rPr>
                      <a:t>20%</a:t>
                    </a:r>
                  </a:p>
                  <a:p>
                    <a:r>
                      <a:rPr lang="en-US" sz="1800" b="1">
                        <a:solidFill>
                          <a:schemeClr val="bg1"/>
                        </a:solidFill>
                      </a:rPr>
                      <a:t>Nya</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CB-4731-A3E4-9E98E348ABF4}"/>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0.2</c:v>
                </c:pt>
              </c:numCache>
            </c:numRef>
          </c:val>
          <c:extLst>
            <c:ext xmlns:c16="http://schemas.microsoft.com/office/drawing/2014/chart" uri="{C3380CC4-5D6E-409C-BE32-E72D297353CC}">
              <c16:uniqueId val="{00000002-2BCB-4731-A3E4-9E98E348ABF4}"/>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4-2BCB-4731-A3E4-9E98E348ABF4}"/>
              </c:ext>
            </c:extLst>
          </c:dPt>
          <c:dLbls>
            <c:dLbl>
              <c:idx val="2"/>
              <c:tx>
                <c:rich>
                  <a:bodyPr/>
                  <a:lstStyle/>
                  <a:p>
                    <a:r>
                      <a:rPr lang="en-US" sz="1800" b="1">
                        <a:solidFill>
                          <a:schemeClr val="bg1"/>
                        </a:solidFill>
                      </a:rPr>
                      <a:t>30%</a:t>
                    </a:r>
                  </a:p>
                  <a:p>
                    <a:r>
                      <a:rPr lang="en-US" sz="1800" b="1">
                        <a:solidFill>
                          <a:schemeClr val="bg1"/>
                        </a:solidFill>
                      </a:rPr>
                      <a:t>U.O</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CB-4731-A3E4-9E98E348ABF4}"/>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0.3</c:v>
                </c:pt>
              </c:numCache>
            </c:numRef>
          </c:val>
          <c:extLst>
            <c:ext xmlns:c16="http://schemas.microsoft.com/office/drawing/2014/chart" uri="{C3380CC4-5D6E-409C-BE32-E72D297353CC}">
              <c16:uniqueId val="{00000005-2BCB-4731-A3E4-9E98E348ABF4}"/>
            </c:ext>
          </c:extLst>
        </c:ser>
        <c:dLbls>
          <c:showLegendKey val="0"/>
          <c:showVal val="0"/>
          <c:showCatName val="0"/>
          <c:showSerName val="0"/>
          <c:showPercent val="0"/>
          <c:showBubbleSize val="0"/>
        </c:dLbls>
        <c:gapWidth val="35"/>
        <c:overlap val="100"/>
        <c:axId val="146183680"/>
        <c:axId val="146185216"/>
      </c:barChart>
      <c:catAx>
        <c:axId val="146183680"/>
        <c:scaling>
          <c:orientation val="minMax"/>
        </c:scaling>
        <c:delete val="1"/>
        <c:axPos val="b"/>
        <c:numFmt formatCode="General" sourceLinked="0"/>
        <c:majorTickMark val="none"/>
        <c:minorTickMark val="none"/>
        <c:tickLblPos val="nextTo"/>
        <c:crossAx val="146185216"/>
        <c:crosses val="autoZero"/>
        <c:auto val="1"/>
        <c:lblAlgn val="ctr"/>
        <c:lblOffset val="100"/>
        <c:noMultiLvlLbl val="0"/>
      </c:catAx>
      <c:valAx>
        <c:axId val="146185216"/>
        <c:scaling>
          <c:orientation val="minMax"/>
          <c:max val="0.45"/>
        </c:scaling>
        <c:delete val="1"/>
        <c:axPos val="l"/>
        <c:numFmt formatCode="0%" sourceLinked="1"/>
        <c:majorTickMark val="none"/>
        <c:minorTickMark val="none"/>
        <c:tickLblPos val="nextTo"/>
        <c:crossAx val="146183680"/>
        <c:crosses val="autoZero"/>
        <c:crossBetween val="between"/>
      </c:valAx>
      <c:spPr>
        <a:noFill/>
        <a:ln w="25400">
          <a:noFill/>
        </a:ln>
      </c:spPr>
    </c:plotArea>
    <c:plotVisOnly val="1"/>
    <c:dispBlanksAs val="gap"/>
    <c:showDLblsOverMax val="0"/>
  </c:chart>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800" smtClean="0"/>
                      <a:t>28%</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B8-4C5E-93A6-FE12DFD6E8B8}"/>
                </c:ext>
              </c:extLst>
            </c:dLbl>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28</c:v>
                </c:pt>
              </c:numCache>
            </c:numRef>
          </c:val>
          <c:extLst>
            <c:ext xmlns:c16="http://schemas.microsoft.com/office/drawing/2014/chart" uri="{C3380CC4-5D6E-409C-BE32-E72D297353CC}">
              <c16:uniqueId val="{00000001-5BB8-4C5E-93A6-FE12DFD6E8B8}"/>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800" smtClean="0"/>
                      <a:t>15%</a:t>
                    </a:r>
                  </a:p>
                  <a:p>
                    <a:r>
                      <a:rPr lang="en-US" sz="1800" smtClean="0"/>
                      <a:t>Nya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B8-4C5E-93A6-FE12DFD6E8B8}"/>
                </c:ext>
              </c:extLst>
            </c:dLbl>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15</c:v>
                </c:pt>
              </c:numCache>
            </c:numRef>
          </c:val>
          <c:extLst>
            <c:ext xmlns:c16="http://schemas.microsoft.com/office/drawing/2014/chart" uri="{C3380CC4-5D6E-409C-BE32-E72D297353CC}">
              <c16:uniqueId val="{00000003-5BB8-4C5E-93A6-FE12DFD6E8B8}"/>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800" b="1" smtClean="0">
                        <a:solidFill>
                          <a:schemeClr val="bg1"/>
                        </a:solidFill>
                      </a:rPr>
                      <a:t>33%</a:t>
                    </a:r>
                    <a:r>
                      <a:rPr lang="en-US" sz="1800" b="1" baseline="0" smtClean="0">
                        <a:solidFill>
                          <a:schemeClr val="bg1"/>
                        </a:solidFill>
                      </a:rPr>
                      <a:t> </a:t>
                    </a:r>
                  </a:p>
                  <a:p>
                    <a:r>
                      <a:rPr lang="en-US" sz="1800" b="1" baseline="0" smtClean="0">
                        <a:solidFill>
                          <a:schemeClr val="bg1"/>
                        </a:solidFill>
                      </a:rPr>
                      <a:t>U.O</a:t>
                    </a:r>
                    <a:endParaRPr lang="en-US" sz="14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B8-4C5E-93A6-FE12DFD6E8B8}"/>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33</c:v>
                </c:pt>
              </c:numCache>
            </c:numRef>
          </c:val>
          <c:extLst>
            <c:ext xmlns:c16="http://schemas.microsoft.com/office/drawing/2014/chart" uri="{C3380CC4-5D6E-409C-BE32-E72D297353CC}">
              <c16:uniqueId val="{00000005-5BB8-4C5E-93A6-FE12DFD6E8B8}"/>
            </c:ext>
          </c:extLst>
        </c:ser>
        <c:dLbls>
          <c:showLegendKey val="0"/>
          <c:showVal val="0"/>
          <c:showCatName val="0"/>
          <c:showSerName val="0"/>
          <c:showPercent val="0"/>
          <c:showBubbleSize val="0"/>
        </c:dLbls>
        <c:gapWidth val="43"/>
        <c:overlap val="100"/>
        <c:axId val="146297600"/>
        <c:axId val="146299136"/>
      </c:barChart>
      <c:catAx>
        <c:axId val="146297600"/>
        <c:scaling>
          <c:orientation val="minMax"/>
        </c:scaling>
        <c:delete val="1"/>
        <c:axPos val="b"/>
        <c:numFmt formatCode="General" sourceLinked="0"/>
        <c:majorTickMark val="out"/>
        <c:minorTickMark val="none"/>
        <c:tickLblPos val="nextTo"/>
        <c:crossAx val="146299136"/>
        <c:crosses val="autoZero"/>
        <c:auto val="1"/>
        <c:lblAlgn val="ctr"/>
        <c:lblOffset val="100"/>
        <c:noMultiLvlLbl val="0"/>
      </c:catAx>
      <c:valAx>
        <c:axId val="146299136"/>
        <c:scaling>
          <c:orientation val="minMax"/>
        </c:scaling>
        <c:delete val="1"/>
        <c:axPos val="l"/>
        <c:numFmt formatCode="General" sourceLinked="1"/>
        <c:majorTickMark val="out"/>
        <c:minorTickMark val="none"/>
        <c:tickLblPos val="nextTo"/>
        <c:crossAx val="146297600"/>
        <c:crosses val="autoZero"/>
        <c:crossBetween val="between"/>
      </c:valAx>
    </c:plotArea>
    <c:plotVisOnly val="1"/>
    <c:dispBlanksAs val="gap"/>
    <c:showDLblsOverMax val="0"/>
  </c:chart>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800" b="1" smtClean="0">
                        <a:solidFill>
                          <a:schemeClr val="bg1"/>
                        </a:solidFill>
                      </a:rPr>
                      <a:t>40%</a:t>
                    </a:r>
                    <a:endParaRPr lang="en-US" sz="14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64-4374-AF9A-DC938EE6FCAD}"/>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0.4</c:v>
                </c:pt>
              </c:numCache>
            </c:numRef>
          </c:val>
          <c:extLst>
            <c:ext xmlns:c16="http://schemas.microsoft.com/office/drawing/2014/chart" uri="{C3380CC4-5D6E-409C-BE32-E72D297353CC}">
              <c16:uniqueId val="{00000001-6664-4374-AF9A-DC938EE6FCAD}"/>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800" b="1" dirty="0" smtClean="0">
                        <a:solidFill>
                          <a:schemeClr val="bg1"/>
                        </a:solidFill>
                      </a:rPr>
                      <a:t>40% </a:t>
                    </a:r>
                  </a:p>
                  <a:p>
                    <a:r>
                      <a:rPr lang="en-US" sz="1800" b="1" dirty="0" smtClean="0">
                        <a:solidFill>
                          <a:schemeClr val="bg1"/>
                        </a:solidFill>
                      </a:rPr>
                      <a:t>Nya</a:t>
                    </a:r>
                    <a:endParaRPr lang="en-US" sz="14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64-4374-AF9A-DC938EE6FCAD}"/>
                </c:ext>
              </c:extLst>
            </c:dLbl>
            <c:spPr>
              <a:noFill/>
              <a:ln>
                <a:noFill/>
              </a:ln>
              <a:effectLst/>
            </c:spPr>
            <c:txPr>
              <a:bodyPr/>
              <a:lstStyle/>
              <a:p>
                <a:pPr>
                  <a:defRPr sz="18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0.4</c:v>
                </c:pt>
              </c:numCache>
            </c:numRef>
          </c:val>
          <c:extLst>
            <c:ext xmlns:c16="http://schemas.microsoft.com/office/drawing/2014/chart" uri="{C3380CC4-5D6E-409C-BE32-E72D297353CC}">
              <c16:uniqueId val="{00000003-6664-4374-AF9A-DC938EE6FCAD}"/>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800" b="1" smtClean="0">
                        <a:solidFill>
                          <a:schemeClr val="bg1"/>
                        </a:solidFill>
                      </a:rPr>
                      <a:t>38%</a:t>
                    </a:r>
                  </a:p>
                  <a:p>
                    <a:r>
                      <a:rPr lang="en-US" sz="1800" b="1" smtClean="0">
                        <a:solidFill>
                          <a:schemeClr val="bg1"/>
                        </a:solidFill>
                      </a:rPr>
                      <a:t>U.O</a:t>
                    </a:r>
                    <a:endParaRPr lang="en-US" sz="14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64-4374-AF9A-DC938EE6FCAD}"/>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0.38</c:v>
                </c:pt>
              </c:numCache>
            </c:numRef>
          </c:val>
          <c:extLst>
            <c:ext xmlns:c16="http://schemas.microsoft.com/office/drawing/2014/chart" uri="{C3380CC4-5D6E-409C-BE32-E72D297353CC}">
              <c16:uniqueId val="{00000005-6664-4374-AF9A-DC938EE6FCAD}"/>
            </c:ext>
          </c:extLst>
        </c:ser>
        <c:dLbls>
          <c:showLegendKey val="0"/>
          <c:showVal val="0"/>
          <c:showCatName val="0"/>
          <c:showSerName val="0"/>
          <c:showPercent val="0"/>
          <c:showBubbleSize val="0"/>
        </c:dLbls>
        <c:gapWidth val="37"/>
        <c:overlap val="100"/>
        <c:axId val="146362752"/>
        <c:axId val="146364288"/>
      </c:barChart>
      <c:catAx>
        <c:axId val="146362752"/>
        <c:scaling>
          <c:orientation val="minMax"/>
        </c:scaling>
        <c:delete val="1"/>
        <c:axPos val="b"/>
        <c:numFmt formatCode="General" sourceLinked="0"/>
        <c:majorTickMark val="out"/>
        <c:minorTickMark val="none"/>
        <c:tickLblPos val="nextTo"/>
        <c:crossAx val="146364288"/>
        <c:crosses val="autoZero"/>
        <c:auto val="1"/>
        <c:lblAlgn val="ctr"/>
        <c:lblOffset val="100"/>
        <c:noMultiLvlLbl val="0"/>
      </c:catAx>
      <c:valAx>
        <c:axId val="146364288"/>
        <c:scaling>
          <c:orientation val="minMax"/>
          <c:max val="0.4"/>
        </c:scaling>
        <c:delete val="1"/>
        <c:axPos val="l"/>
        <c:numFmt formatCode="0%" sourceLinked="0"/>
        <c:majorTickMark val="out"/>
        <c:minorTickMark val="none"/>
        <c:tickLblPos val="nextTo"/>
        <c:crossAx val="146362752"/>
        <c:crosses val="autoZero"/>
        <c:crossBetween val="between"/>
      </c:valAx>
    </c:plotArea>
    <c:plotVisOnly val="1"/>
    <c:dispBlanksAs val="gap"/>
    <c:showDLblsOverMax val="0"/>
  </c:chart>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060653391453234E-2"/>
          <c:y val="6.4668740510313669E-2"/>
          <c:w val="0.88587869321709356"/>
          <c:h val="0.93533125948968632"/>
        </c:manualLayout>
      </c:layout>
      <c:barChart>
        <c:barDir val="col"/>
        <c:grouping val="stacked"/>
        <c:varyColors val="0"/>
        <c:ser>
          <c:idx val="0"/>
          <c:order val="0"/>
          <c:tx>
            <c:strRef>
              <c:f>Sheet1!$B$1</c:f>
              <c:strCache>
                <c:ptCount val="1"/>
                <c:pt idx="0">
                  <c:v>Series 1</c:v>
                </c:pt>
              </c:strCache>
            </c:strRef>
          </c:tx>
          <c:invertIfNegative val="0"/>
          <c:dLbls>
            <c:dLbl>
              <c:idx val="0"/>
              <c:layout>
                <c:manualLayout>
                  <c:x val="5.187332126495749E-3"/>
                  <c:y val="-1.1757952820057031E-2"/>
                </c:manualLayout>
              </c:layout>
              <c:tx>
                <c:rich>
                  <a:bodyPr/>
                  <a:lstStyle/>
                  <a:p>
                    <a:r>
                      <a:rPr lang="en-US" sz="1700" b="1" dirty="0" smtClean="0">
                        <a:solidFill>
                          <a:schemeClr val="bg1"/>
                        </a:solidFill>
                      </a:rPr>
                      <a:t>12%</a:t>
                    </a:r>
                    <a:r>
                      <a:rPr lang="en-US" dirty="0" smtClean="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646-4FA2-BDFB-866E07B715C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12</c:v>
                </c:pt>
              </c:numCache>
            </c:numRef>
          </c:val>
          <c:extLst>
            <c:ext xmlns:c16="http://schemas.microsoft.com/office/drawing/2014/chart" uri="{C3380CC4-5D6E-409C-BE32-E72D297353CC}">
              <c16:uniqueId val="{00000001-0646-4FA2-BDFB-866E07B715C6}"/>
            </c:ext>
          </c:extLst>
        </c:ser>
        <c:ser>
          <c:idx val="1"/>
          <c:order val="1"/>
          <c:tx>
            <c:strRef>
              <c:f>Sheet1!$C$1</c:f>
              <c:strCache>
                <c:ptCount val="1"/>
                <c:pt idx="0">
                  <c:v>Series 2</c:v>
                </c:pt>
              </c:strCache>
            </c:strRef>
          </c:tx>
          <c:spPr>
            <a:solidFill>
              <a:srgbClr val="FFC000"/>
            </a:solidFill>
          </c:spPr>
          <c:invertIfNegative val="0"/>
          <c:dLbls>
            <c:dLbl>
              <c:idx val="1"/>
              <c:layout>
                <c:manualLayout>
                  <c:x val="4.754999519127565E-17"/>
                  <c:y val="-0.20576417435099803"/>
                </c:manualLayout>
              </c:layout>
              <c:tx>
                <c:rich>
                  <a:bodyPr/>
                  <a:lstStyle/>
                  <a:p>
                    <a:r>
                      <a:rPr lang="en-US" b="1" dirty="0" smtClean="0"/>
                      <a:t>9% </a:t>
                    </a:r>
                  </a:p>
                  <a:p>
                    <a:r>
                      <a:rPr lang="en-US" b="1" dirty="0" smtClean="0"/>
                      <a:t>Nya</a:t>
                    </a:r>
                    <a:endParaRPr lang="en-US"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646-4FA2-BDFB-866E07B715C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9</c:v>
                </c:pt>
              </c:numCache>
            </c:numRef>
          </c:val>
          <c:extLst>
            <c:ext xmlns:c16="http://schemas.microsoft.com/office/drawing/2014/chart" uri="{C3380CC4-5D6E-409C-BE32-E72D297353CC}">
              <c16:uniqueId val="{00000003-0646-4FA2-BDFB-866E07B715C6}"/>
            </c:ext>
          </c:extLst>
        </c:ser>
        <c:ser>
          <c:idx val="2"/>
          <c:order val="2"/>
          <c:tx>
            <c:strRef>
              <c:f>Sheet1!$D$1</c:f>
              <c:strCache>
                <c:ptCount val="1"/>
                <c:pt idx="0">
                  <c:v>Series 3</c:v>
                </c:pt>
              </c:strCache>
            </c:strRef>
          </c:tx>
          <c:spPr>
            <a:solidFill>
              <a:srgbClr val="C00000"/>
            </a:solidFill>
          </c:spPr>
          <c:invertIfNegative val="0"/>
          <c:dLbls>
            <c:dLbl>
              <c:idx val="2"/>
              <c:layout>
                <c:manualLayout>
                  <c:x val="5.187332126495749E-3"/>
                  <c:y val="5.8789764100285156E-3"/>
                </c:manualLayout>
              </c:layout>
              <c:tx>
                <c:rich>
                  <a:bodyPr/>
                  <a:lstStyle/>
                  <a:p>
                    <a:r>
                      <a:rPr lang="en-US" sz="1700" b="1" dirty="0" smtClean="0">
                        <a:solidFill>
                          <a:schemeClr val="bg1"/>
                        </a:solidFill>
                      </a:rPr>
                      <a:t>15%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646-4FA2-BDFB-866E07B715C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15</c:v>
                </c:pt>
              </c:numCache>
            </c:numRef>
          </c:val>
          <c:extLst>
            <c:ext xmlns:c16="http://schemas.microsoft.com/office/drawing/2014/chart" uri="{C3380CC4-5D6E-409C-BE32-E72D297353CC}">
              <c16:uniqueId val="{00000005-0646-4FA2-BDFB-866E07B715C6}"/>
            </c:ext>
          </c:extLst>
        </c:ser>
        <c:dLbls>
          <c:showLegendKey val="0"/>
          <c:showVal val="0"/>
          <c:showCatName val="0"/>
          <c:showSerName val="0"/>
          <c:showPercent val="0"/>
          <c:showBubbleSize val="0"/>
        </c:dLbls>
        <c:gapWidth val="46"/>
        <c:overlap val="100"/>
        <c:axId val="146599296"/>
        <c:axId val="146478208"/>
      </c:barChart>
      <c:catAx>
        <c:axId val="146599296"/>
        <c:scaling>
          <c:orientation val="minMax"/>
        </c:scaling>
        <c:delete val="1"/>
        <c:axPos val="b"/>
        <c:numFmt formatCode="General" sourceLinked="0"/>
        <c:majorTickMark val="out"/>
        <c:minorTickMark val="none"/>
        <c:tickLblPos val="nextTo"/>
        <c:crossAx val="146478208"/>
        <c:crosses val="autoZero"/>
        <c:auto val="1"/>
        <c:lblAlgn val="ctr"/>
        <c:lblOffset val="100"/>
        <c:noMultiLvlLbl val="0"/>
      </c:catAx>
      <c:valAx>
        <c:axId val="146478208"/>
        <c:scaling>
          <c:orientation val="minMax"/>
          <c:max val="50"/>
        </c:scaling>
        <c:delete val="1"/>
        <c:axPos val="l"/>
        <c:numFmt formatCode="General" sourceLinked="1"/>
        <c:majorTickMark val="out"/>
        <c:minorTickMark val="none"/>
        <c:tickLblPos val="nextTo"/>
        <c:crossAx val="14659929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c:spPr>
          <c:invertIfNegative val="0"/>
          <c:dLbls>
            <c:dLbl>
              <c:idx val="0"/>
              <c:tx>
                <c:rich>
                  <a:bodyPr/>
                  <a:lstStyle/>
                  <a:p>
                    <a:r>
                      <a:rPr lang="en-US" b="1" dirty="0">
                        <a:solidFill>
                          <a:schemeClr val="bg1"/>
                        </a:solidFill>
                      </a:rPr>
                      <a:t>15%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D4-4E76-92AA-8E90A8451BAC}"/>
                </c:ext>
              </c:extLst>
            </c:dLbl>
            <c:spPr>
              <a:noFill/>
              <a:ln>
                <a:noFill/>
              </a:ln>
              <a:effectLst/>
            </c:spPr>
            <c:txPr>
              <a:bodyPr/>
              <a:lstStyle/>
              <a:p>
                <a:pPr>
                  <a:defRPr sz="16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formatCode="0%">
                  <c:v>0.15</c:v>
                </c:pt>
              </c:numCache>
            </c:numRef>
          </c:val>
          <c:extLst>
            <c:ext xmlns:c16="http://schemas.microsoft.com/office/drawing/2014/chart" uri="{C3380CC4-5D6E-409C-BE32-E72D297353CC}">
              <c16:uniqueId val="{00000001-79D4-4E76-92AA-8E90A8451BAC}"/>
            </c:ext>
          </c:extLst>
        </c:ser>
        <c:ser>
          <c:idx val="1"/>
          <c:order val="1"/>
          <c:tx>
            <c:strRef>
              <c:f>Sheet1!$C$1</c:f>
              <c:strCache>
                <c:ptCount val="1"/>
                <c:pt idx="0">
                  <c:v>Series 2</c:v>
                </c:pt>
              </c:strCache>
            </c:strRef>
          </c:tx>
          <c:spPr>
            <a:solidFill>
              <a:srgbClr val="92D050"/>
            </a:solidFill>
          </c:spPr>
          <c:invertIfNegative val="0"/>
          <c:dPt>
            <c:idx val="1"/>
            <c:invertIfNegative val="0"/>
            <c:bubble3D val="0"/>
            <c:spPr>
              <a:solidFill>
                <a:srgbClr val="C00000"/>
              </a:solidFill>
            </c:spPr>
            <c:extLst>
              <c:ext xmlns:c16="http://schemas.microsoft.com/office/drawing/2014/chart" uri="{C3380CC4-5D6E-409C-BE32-E72D297353CC}">
                <c16:uniqueId val="{00000003-79D4-4E76-92AA-8E90A8451BAC}"/>
              </c:ext>
            </c:extLst>
          </c:dPt>
          <c:dLbls>
            <c:dLbl>
              <c:idx val="1"/>
              <c:layout>
                <c:manualLayout>
                  <c:x val="1.7313711732607217E-2"/>
                  <c:y val="-0.29762318075769362"/>
                </c:manualLayout>
              </c:layout>
              <c:tx>
                <c:rich>
                  <a:bodyPr/>
                  <a:lstStyle/>
                  <a:p>
                    <a:r>
                      <a:rPr lang="en-US" sz="1400" b="1">
                        <a:solidFill>
                          <a:schemeClr val="tx1"/>
                        </a:solidFill>
                      </a:rPr>
                      <a:t>19</a:t>
                    </a:r>
                    <a:r>
                      <a:rPr lang="en-US" sz="1400" b="1" smtClean="0">
                        <a:solidFill>
                          <a:schemeClr val="tx1"/>
                        </a:solidFill>
                      </a:rPr>
                      <a:t>% U.O</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D4-4E76-92AA-8E90A8451BAC}"/>
                </c:ext>
              </c:extLst>
            </c:dLbl>
            <c:spPr>
              <a:noFill/>
              <a:ln>
                <a:noFill/>
              </a:ln>
              <a:effectLst/>
            </c:spPr>
            <c:txPr>
              <a:bodyPr/>
              <a:lstStyle/>
              <a:p>
                <a:pPr>
                  <a:defRPr sz="1400">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0%</c:formatCode>
                <c:ptCount val="2"/>
                <c:pt idx="1">
                  <c:v>0.19</c:v>
                </c:pt>
              </c:numCache>
            </c:numRef>
          </c:val>
          <c:extLst>
            <c:ext xmlns:c16="http://schemas.microsoft.com/office/drawing/2014/chart" uri="{C3380CC4-5D6E-409C-BE32-E72D297353CC}">
              <c16:uniqueId val="{00000004-79D4-4E76-92AA-8E90A8451BAC}"/>
            </c:ext>
          </c:extLst>
        </c:ser>
        <c:dLbls>
          <c:showLegendKey val="0"/>
          <c:showVal val="0"/>
          <c:showCatName val="0"/>
          <c:showSerName val="0"/>
          <c:showPercent val="0"/>
          <c:showBubbleSize val="0"/>
        </c:dLbls>
        <c:gapWidth val="31"/>
        <c:overlap val="100"/>
        <c:axId val="44590208"/>
        <c:axId val="44591744"/>
      </c:barChart>
      <c:catAx>
        <c:axId val="44590208"/>
        <c:scaling>
          <c:orientation val="minMax"/>
        </c:scaling>
        <c:delete val="1"/>
        <c:axPos val="b"/>
        <c:numFmt formatCode="General" sourceLinked="0"/>
        <c:majorTickMark val="none"/>
        <c:minorTickMark val="none"/>
        <c:tickLblPos val="nextTo"/>
        <c:crossAx val="44591744"/>
        <c:crosses val="autoZero"/>
        <c:auto val="1"/>
        <c:lblAlgn val="ctr"/>
        <c:lblOffset val="100"/>
        <c:noMultiLvlLbl val="0"/>
      </c:catAx>
      <c:valAx>
        <c:axId val="44591744"/>
        <c:scaling>
          <c:orientation val="minMax"/>
          <c:max val="0.5"/>
        </c:scaling>
        <c:delete val="1"/>
        <c:axPos val="l"/>
        <c:numFmt formatCode="0%" sourceLinked="1"/>
        <c:majorTickMark val="none"/>
        <c:minorTickMark val="none"/>
        <c:tickLblPos val="nextTo"/>
        <c:crossAx val="44590208"/>
        <c:crosses val="autoZero"/>
        <c:crossBetween val="between"/>
      </c:valAx>
    </c:plotArea>
    <c:plotVisOnly val="1"/>
    <c:dispBlanksAs val="gap"/>
    <c:showDLblsOverMax val="0"/>
  </c:chart>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layout>
                <c:manualLayout>
                  <c:x val="0"/>
                  <c:y val="-5.1541203742783287E-3"/>
                </c:manualLayout>
              </c:layout>
              <c:tx>
                <c:rich>
                  <a:bodyPr/>
                  <a:lstStyle/>
                  <a:p>
                    <a:r>
                      <a:rPr lang="en-US" sz="1700" b="1" dirty="0" smtClean="0">
                        <a:solidFill>
                          <a:schemeClr val="bg1"/>
                        </a:solidFill>
                      </a:rPr>
                      <a:t>17%</a:t>
                    </a:r>
                    <a:endParaRPr lang="en-US" sz="1700" b="1" dirty="0" smtClean="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1B-4FE5-96C1-AAA72E93F42A}"/>
                </c:ext>
              </c:extLst>
            </c:dLbl>
            <c:spPr>
              <a:noFill/>
              <a:ln>
                <a:noFill/>
              </a:ln>
              <a:effectLst/>
            </c:spPr>
            <c:txPr>
              <a:bodyPr/>
              <a:lstStyle/>
              <a:p>
                <a:pPr>
                  <a:defRPr>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17</c:v>
                </c:pt>
              </c:numCache>
            </c:numRef>
          </c:val>
          <c:extLst>
            <c:ext xmlns:c16="http://schemas.microsoft.com/office/drawing/2014/chart" uri="{C3380CC4-5D6E-409C-BE32-E72D297353CC}">
              <c16:uniqueId val="{00000001-961B-4FE5-96C1-AAA72E93F42A}"/>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700" b="1" dirty="0" smtClean="0">
                        <a:solidFill>
                          <a:schemeClr val="bg1"/>
                        </a:solidFill>
                      </a:rPr>
                      <a:t>23% </a:t>
                    </a:r>
                  </a:p>
                  <a:p>
                    <a:r>
                      <a:rPr lang="en-US" sz="1700" b="1" dirty="0" smtClean="0">
                        <a:solidFill>
                          <a:schemeClr val="bg1"/>
                        </a:solidFill>
                      </a:rPr>
                      <a:t>Nya</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1B-4FE5-96C1-AAA72E93F42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23</c:v>
                </c:pt>
              </c:numCache>
            </c:numRef>
          </c:val>
          <c:extLst>
            <c:ext xmlns:c16="http://schemas.microsoft.com/office/drawing/2014/chart" uri="{C3380CC4-5D6E-409C-BE32-E72D297353CC}">
              <c16:uniqueId val="{00000003-961B-4FE5-96C1-AAA72E93F42A}"/>
            </c:ext>
          </c:extLst>
        </c:ser>
        <c:ser>
          <c:idx val="2"/>
          <c:order val="2"/>
          <c:tx>
            <c:strRef>
              <c:f>Sheet1!$D$1</c:f>
              <c:strCache>
                <c:ptCount val="1"/>
                <c:pt idx="0">
                  <c:v>Series 3</c:v>
                </c:pt>
              </c:strCache>
            </c:strRef>
          </c:tx>
          <c:spPr>
            <a:solidFill>
              <a:srgbClr val="C00000"/>
            </a:solidFill>
          </c:spPr>
          <c:invertIfNegative val="0"/>
          <c:dLbls>
            <c:dLbl>
              <c:idx val="2"/>
              <c:layout>
                <c:manualLayout>
                  <c:x val="2.0833333333333333E-3"/>
                  <c:y val="-9.3749999999999997E-3"/>
                </c:manualLayout>
              </c:layout>
              <c:tx>
                <c:rich>
                  <a:bodyPr/>
                  <a:lstStyle/>
                  <a:p>
                    <a:r>
                      <a:rPr lang="en-US" sz="1700" b="1" dirty="0" smtClean="0">
                        <a:solidFill>
                          <a:schemeClr val="bg1"/>
                        </a:solidFill>
                      </a:rPr>
                      <a:t>16%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1B-4FE5-96C1-AAA72E93F42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16</c:v>
                </c:pt>
              </c:numCache>
            </c:numRef>
          </c:val>
          <c:extLst>
            <c:ext xmlns:c16="http://schemas.microsoft.com/office/drawing/2014/chart" uri="{C3380CC4-5D6E-409C-BE32-E72D297353CC}">
              <c16:uniqueId val="{00000005-961B-4FE5-96C1-AAA72E93F42A}"/>
            </c:ext>
          </c:extLst>
        </c:ser>
        <c:dLbls>
          <c:showLegendKey val="0"/>
          <c:showVal val="0"/>
          <c:showCatName val="0"/>
          <c:showSerName val="0"/>
          <c:showPercent val="0"/>
          <c:showBubbleSize val="0"/>
        </c:dLbls>
        <c:gapWidth val="42"/>
        <c:overlap val="100"/>
        <c:axId val="147069952"/>
        <c:axId val="147088128"/>
      </c:barChart>
      <c:catAx>
        <c:axId val="147069952"/>
        <c:scaling>
          <c:orientation val="minMax"/>
        </c:scaling>
        <c:delete val="1"/>
        <c:axPos val="b"/>
        <c:numFmt formatCode="General" sourceLinked="0"/>
        <c:majorTickMark val="out"/>
        <c:minorTickMark val="none"/>
        <c:tickLblPos val="nextTo"/>
        <c:crossAx val="147088128"/>
        <c:crosses val="autoZero"/>
        <c:auto val="1"/>
        <c:lblAlgn val="ctr"/>
        <c:lblOffset val="100"/>
        <c:noMultiLvlLbl val="0"/>
      </c:catAx>
      <c:valAx>
        <c:axId val="147088128"/>
        <c:scaling>
          <c:orientation val="minMax"/>
          <c:max val="50"/>
        </c:scaling>
        <c:delete val="1"/>
        <c:axPos val="l"/>
        <c:numFmt formatCode="General" sourceLinked="1"/>
        <c:majorTickMark val="out"/>
        <c:minorTickMark val="none"/>
        <c:tickLblPos val="nextTo"/>
        <c:crossAx val="14706995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layout>
                <c:manualLayout>
                  <c:x val="5.187332126495749E-3"/>
                  <c:y val="1.1023080768803366E-2"/>
                </c:manualLayout>
              </c:layout>
              <c:tx>
                <c:rich>
                  <a:bodyPr/>
                  <a:lstStyle/>
                  <a:p>
                    <a:pPr>
                      <a:defRPr b="1">
                        <a:solidFill>
                          <a:schemeClr val="bg1"/>
                        </a:solidFill>
                      </a:defRPr>
                    </a:pPr>
                    <a:r>
                      <a:rPr lang="en-US" b="1" dirty="0" smtClean="0">
                        <a:solidFill>
                          <a:schemeClr val="bg1"/>
                        </a:solidFill>
                      </a:rPr>
                      <a:t>15%</a:t>
                    </a:r>
                    <a:endParaRPr lang="en-US" dirty="0">
                      <a:solidFill>
                        <a:schemeClr val="bg1"/>
                      </a:solidFill>
                    </a:endParaRP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877-45C0-99B0-E4385947AB9B}"/>
                </c:ext>
              </c:extLst>
            </c:dLbl>
            <c:spPr>
              <a:noFill/>
              <a:ln>
                <a:noFill/>
              </a:ln>
              <a:effectLst/>
            </c:spPr>
            <c:txPr>
              <a:bodyPr/>
              <a:lstStyle/>
              <a:p>
                <a:pPr>
                  <a:defRPr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15</c:v>
                </c:pt>
              </c:numCache>
            </c:numRef>
          </c:val>
          <c:extLst>
            <c:ext xmlns:c16="http://schemas.microsoft.com/office/drawing/2014/chart" uri="{C3380CC4-5D6E-409C-BE32-E72D297353CC}">
              <c16:uniqueId val="{00000001-B877-45C0-99B0-E4385947AB9B}"/>
            </c:ext>
          </c:extLst>
        </c:ser>
        <c:ser>
          <c:idx val="1"/>
          <c:order val="1"/>
          <c:tx>
            <c:strRef>
              <c:f>Sheet1!$C$1</c:f>
              <c:strCache>
                <c:ptCount val="1"/>
                <c:pt idx="0">
                  <c:v>Series 2</c:v>
                </c:pt>
              </c:strCache>
            </c:strRef>
          </c:tx>
          <c:spPr>
            <a:solidFill>
              <a:srgbClr val="FFC000"/>
            </a:solidFill>
          </c:spPr>
          <c:invertIfNegative val="0"/>
          <c:dLbls>
            <c:dLbl>
              <c:idx val="1"/>
              <c:layout>
                <c:manualLayout>
                  <c:x val="0"/>
                  <c:y val="-0.20392699422286412"/>
                </c:manualLayout>
              </c:layout>
              <c:tx>
                <c:rich>
                  <a:bodyPr/>
                  <a:lstStyle/>
                  <a:p>
                    <a:r>
                      <a:rPr lang="en-US" b="1" dirty="0" smtClean="0"/>
                      <a:t>9% </a:t>
                    </a:r>
                  </a:p>
                  <a:p>
                    <a:r>
                      <a:rPr lang="en-US" b="1" dirty="0" smtClean="0"/>
                      <a:t>Nya</a:t>
                    </a:r>
                    <a:endParaRPr lang="en-US"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877-45C0-99B0-E4385947AB9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9</c:v>
                </c:pt>
              </c:numCache>
            </c:numRef>
          </c:val>
          <c:extLst>
            <c:ext xmlns:c16="http://schemas.microsoft.com/office/drawing/2014/chart" uri="{C3380CC4-5D6E-409C-BE32-E72D297353CC}">
              <c16:uniqueId val="{00000003-B877-45C0-99B0-E4385947AB9B}"/>
            </c:ext>
          </c:extLst>
        </c:ser>
        <c:ser>
          <c:idx val="2"/>
          <c:order val="2"/>
          <c:tx>
            <c:strRef>
              <c:f>Sheet1!$D$1</c:f>
              <c:strCache>
                <c:ptCount val="1"/>
                <c:pt idx="0">
                  <c:v>Series 3</c:v>
                </c:pt>
              </c:strCache>
            </c:strRef>
          </c:tx>
          <c:spPr>
            <a:solidFill>
              <a:srgbClr val="C00000"/>
            </a:solidFill>
          </c:spPr>
          <c:invertIfNegative val="0"/>
          <c:dLbls>
            <c:dLbl>
              <c:idx val="2"/>
              <c:layout>
                <c:manualLayout>
                  <c:x val="0"/>
                  <c:y val="-0.20392699422286412"/>
                </c:manualLayout>
              </c:layout>
              <c:tx>
                <c:rich>
                  <a:bodyPr/>
                  <a:lstStyle/>
                  <a:p>
                    <a:r>
                      <a:rPr lang="en-US" b="1" smtClean="0"/>
                      <a:t>9% </a:t>
                    </a:r>
                  </a:p>
                  <a:p>
                    <a:r>
                      <a:rPr lang="en-US" b="1" smtClean="0"/>
                      <a:t>U.O</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877-45C0-99B0-E4385947AB9B}"/>
                </c:ext>
              </c:extLst>
            </c:dLbl>
            <c:spPr>
              <a:noFill/>
              <a:ln>
                <a:noFill/>
              </a:ln>
              <a:effectLst/>
            </c:spPr>
            <c:txPr>
              <a:bodyPr/>
              <a:lstStyle/>
              <a:p>
                <a:pPr>
                  <a:defRPr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9</c:v>
                </c:pt>
              </c:numCache>
            </c:numRef>
          </c:val>
          <c:extLst>
            <c:ext xmlns:c16="http://schemas.microsoft.com/office/drawing/2014/chart" uri="{C3380CC4-5D6E-409C-BE32-E72D297353CC}">
              <c16:uniqueId val="{00000005-B877-45C0-99B0-E4385947AB9B}"/>
            </c:ext>
          </c:extLst>
        </c:ser>
        <c:dLbls>
          <c:showLegendKey val="0"/>
          <c:showVal val="0"/>
          <c:showCatName val="0"/>
          <c:showSerName val="0"/>
          <c:showPercent val="0"/>
          <c:showBubbleSize val="0"/>
        </c:dLbls>
        <c:gapWidth val="43"/>
        <c:overlap val="100"/>
        <c:axId val="146832000"/>
        <c:axId val="146858368"/>
      </c:barChart>
      <c:catAx>
        <c:axId val="146832000"/>
        <c:scaling>
          <c:orientation val="minMax"/>
        </c:scaling>
        <c:delete val="1"/>
        <c:axPos val="b"/>
        <c:numFmt formatCode="General" sourceLinked="0"/>
        <c:majorTickMark val="out"/>
        <c:minorTickMark val="none"/>
        <c:tickLblPos val="nextTo"/>
        <c:crossAx val="146858368"/>
        <c:crosses val="autoZero"/>
        <c:auto val="1"/>
        <c:lblAlgn val="ctr"/>
        <c:lblOffset val="100"/>
        <c:noMultiLvlLbl val="0"/>
      </c:catAx>
      <c:valAx>
        <c:axId val="146858368"/>
        <c:scaling>
          <c:orientation val="minMax"/>
          <c:max val="50"/>
        </c:scaling>
        <c:delete val="1"/>
        <c:axPos val="l"/>
        <c:numFmt formatCode="General" sourceLinked="1"/>
        <c:majorTickMark val="out"/>
        <c:minorTickMark val="none"/>
        <c:tickLblPos val="nextTo"/>
        <c:crossAx val="14683200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17%</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D29-4BF8-B2A5-CB17338FC99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17</c:v>
                </c:pt>
              </c:numCache>
            </c:numRef>
          </c:val>
          <c:extLst>
            <c:ext xmlns:c16="http://schemas.microsoft.com/office/drawing/2014/chart" uri="{C3380CC4-5D6E-409C-BE32-E72D297353CC}">
              <c16:uniqueId val="{00000001-2D29-4BF8-B2A5-CB17338FC997}"/>
            </c:ext>
          </c:extLst>
        </c:ser>
        <c:ser>
          <c:idx val="1"/>
          <c:order val="1"/>
          <c:tx>
            <c:strRef>
              <c:f>Sheet1!$C$1</c:f>
              <c:strCache>
                <c:ptCount val="1"/>
                <c:pt idx="0">
                  <c:v>Series 2</c:v>
                </c:pt>
              </c:strCache>
            </c:strRef>
          </c:tx>
          <c:spPr>
            <a:solidFill>
              <a:srgbClr val="FFC000"/>
            </a:solidFill>
          </c:spPr>
          <c:invertIfNegative val="0"/>
          <c:dLbls>
            <c:dLbl>
              <c:idx val="1"/>
              <c:tx>
                <c:rich>
                  <a:bodyPr/>
                  <a:lstStyle/>
                  <a:p>
                    <a:pPr>
                      <a:defRPr b="1">
                        <a:solidFill>
                          <a:schemeClr val="bg1"/>
                        </a:solidFill>
                      </a:defRPr>
                    </a:pPr>
                    <a:r>
                      <a:rPr lang="en-US" smtClean="0"/>
                      <a:t>22%</a:t>
                    </a:r>
                  </a:p>
                  <a:p>
                    <a:pPr>
                      <a:defRPr b="1">
                        <a:solidFill>
                          <a:schemeClr val="bg1"/>
                        </a:solidFill>
                      </a:defRPr>
                    </a:pPr>
                    <a:r>
                      <a:rPr lang="en-US" smtClean="0"/>
                      <a:t>Nya</a:t>
                    </a:r>
                    <a:endParaRPr lang="en-US" dirty="0"/>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D29-4BF8-B2A5-CB17338FC99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22</c:v>
                </c:pt>
              </c:numCache>
            </c:numRef>
          </c:val>
          <c:extLst>
            <c:ext xmlns:c16="http://schemas.microsoft.com/office/drawing/2014/chart" uri="{C3380CC4-5D6E-409C-BE32-E72D297353CC}">
              <c16:uniqueId val="{00000003-2D29-4BF8-B2A5-CB17338FC997}"/>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b="1" smtClean="0">
                        <a:solidFill>
                          <a:schemeClr val="bg1"/>
                        </a:solidFill>
                      </a:rPr>
                      <a:t>28% </a:t>
                    </a:r>
                  </a:p>
                  <a:p>
                    <a:r>
                      <a:rPr lang="en-US" b="1" smtClean="0">
                        <a:solidFill>
                          <a:schemeClr val="bg1"/>
                        </a:solidFill>
                      </a:rPr>
                      <a:t>U.O</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D29-4BF8-B2A5-CB17338FC99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28</c:v>
                </c:pt>
              </c:numCache>
            </c:numRef>
          </c:val>
          <c:extLst>
            <c:ext xmlns:c16="http://schemas.microsoft.com/office/drawing/2014/chart" uri="{C3380CC4-5D6E-409C-BE32-E72D297353CC}">
              <c16:uniqueId val="{00000005-2D29-4BF8-B2A5-CB17338FC997}"/>
            </c:ext>
          </c:extLst>
        </c:ser>
        <c:dLbls>
          <c:showLegendKey val="0"/>
          <c:showVal val="0"/>
          <c:showCatName val="0"/>
          <c:showSerName val="0"/>
          <c:showPercent val="0"/>
          <c:showBubbleSize val="0"/>
        </c:dLbls>
        <c:gapWidth val="42"/>
        <c:overlap val="100"/>
        <c:axId val="146688640"/>
        <c:axId val="146706816"/>
      </c:barChart>
      <c:catAx>
        <c:axId val="146688640"/>
        <c:scaling>
          <c:orientation val="minMax"/>
        </c:scaling>
        <c:delete val="1"/>
        <c:axPos val="b"/>
        <c:numFmt formatCode="General" sourceLinked="0"/>
        <c:majorTickMark val="out"/>
        <c:minorTickMark val="none"/>
        <c:tickLblPos val="nextTo"/>
        <c:crossAx val="146706816"/>
        <c:crosses val="autoZero"/>
        <c:auto val="1"/>
        <c:lblAlgn val="ctr"/>
        <c:lblOffset val="100"/>
        <c:noMultiLvlLbl val="0"/>
      </c:catAx>
      <c:valAx>
        <c:axId val="146706816"/>
        <c:scaling>
          <c:orientation val="minMax"/>
          <c:max val="50"/>
        </c:scaling>
        <c:delete val="1"/>
        <c:axPos val="l"/>
        <c:numFmt formatCode="General" sourceLinked="1"/>
        <c:majorTickMark val="out"/>
        <c:minorTickMark val="none"/>
        <c:tickLblPos val="nextTo"/>
        <c:crossAx val="14668864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69209349151427E-2"/>
          <c:y val="0.10963496548431556"/>
          <c:w val="0.8920615813016971"/>
          <c:h val="0.83793092058840313"/>
        </c:manualLayout>
      </c:layout>
      <c:barChart>
        <c:barDir val="col"/>
        <c:grouping val="stacked"/>
        <c:varyColors val="0"/>
        <c:ser>
          <c:idx val="0"/>
          <c:order val="0"/>
          <c:tx>
            <c:strRef>
              <c:f>Sheet1!$B$1</c:f>
              <c:strCache>
                <c:ptCount val="1"/>
                <c:pt idx="0">
                  <c:v>Column2</c:v>
                </c:pt>
              </c:strCache>
            </c:strRef>
          </c:tx>
          <c:spPr>
            <a:solidFill>
              <a:srgbClr val="0070C0"/>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0.48</c:v>
                </c:pt>
              </c:numCache>
            </c:numRef>
          </c:val>
          <c:extLst>
            <c:ext xmlns:c16="http://schemas.microsoft.com/office/drawing/2014/chart" uri="{C3380CC4-5D6E-409C-BE32-E72D297353CC}">
              <c16:uniqueId val="{00000000-D4A2-4AB7-AC4B-31FB52BAA719}"/>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D4A2-4AB7-AC4B-31FB52BAA719}"/>
              </c:ext>
            </c:extLst>
          </c:dPt>
          <c:dLbls>
            <c:dLbl>
              <c:idx val="1"/>
              <c:tx>
                <c:rich>
                  <a:bodyPr/>
                  <a:lstStyle/>
                  <a:p>
                    <a:r>
                      <a:rPr lang="en-US" sz="1800" b="1">
                        <a:solidFill>
                          <a:schemeClr val="bg1"/>
                        </a:solidFill>
                      </a:rPr>
                      <a:t>48% </a:t>
                    </a:r>
                  </a:p>
                  <a:p>
                    <a:r>
                      <a:rPr lang="en-US" sz="1800" b="1">
                        <a:solidFill>
                          <a:schemeClr val="bg1"/>
                        </a:solidFill>
                      </a:rPr>
                      <a:t>Nya</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A2-4AB7-AC4B-31FB52BAA719}"/>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0.48</c:v>
                </c:pt>
              </c:numCache>
            </c:numRef>
          </c:val>
          <c:extLst>
            <c:ext xmlns:c16="http://schemas.microsoft.com/office/drawing/2014/chart" uri="{C3380CC4-5D6E-409C-BE32-E72D297353CC}">
              <c16:uniqueId val="{00000002-D4A2-4AB7-AC4B-31FB52BAA719}"/>
            </c:ext>
          </c:extLst>
        </c:ser>
        <c:ser>
          <c:idx val="2"/>
          <c:order val="2"/>
          <c:tx>
            <c:strRef>
              <c:f>Sheet1!$D$1</c:f>
              <c:strCache>
                <c:ptCount val="1"/>
                <c:pt idx="0">
                  <c:v>Column1</c:v>
                </c:pt>
              </c:strCache>
            </c:strRef>
          </c:tx>
          <c:spPr>
            <a:solidFill>
              <a:srgbClr val="C00000"/>
            </a:solidFill>
          </c:spPr>
          <c:invertIfNegative val="0"/>
          <c:dPt>
            <c:idx val="2"/>
            <c:invertIfNegative val="0"/>
            <c:bubble3D val="0"/>
            <c:extLst>
              <c:ext xmlns:c16="http://schemas.microsoft.com/office/drawing/2014/chart" uri="{C3380CC4-5D6E-409C-BE32-E72D297353CC}">
                <c16:uniqueId val="{00000003-D4A2-4AB7-AC4B-31FB52BAA719}"/>
              </c:ext>
            </c:extLst>
          </c:dPt>
          <c:dLbls>
            <c:dLbl>
              <c:idx val="2"/>
              <c:tx>
                <c:rich>
                  <a:bodyPr/>
                  <a:lstStyle/>
                  <a:p>
                    <a:r>
                      <a:rPr lang="en-US" sz="1800" b="1">
                        <a:solidFill>
                          <a:schemeClr val="bg1"/>
                        </a:solidFill>
                      </a:rPr>
                      <a:t>50% </a:t>
                    </a:r>
                  </a:p>
                  <a:p>
                    <a:r>
                      <a:rPr lang="en-US" sz="1800" b="1">
                        <a:solidFill>
                          <a:schemeClr val="bg1"/>
                        </a:solidFill>
                      </a:rPr>
                      <a:t>U.O</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A2-4AB7-AC4B-31FB52BAA719}"/>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0.5</c:v>
                </c:pt>
              </c:numCache>
            </c:numRef>
          </c:val>
          <c:extLst>
            <c:ext xmlns:c16="http://schemas.microsoft.com/office/drawing/2014/chart" uri="{C3380CC4-5D6E-409C-BE32-E72D297353CC}">
              <c16:uniqueId val="{00000004-D4A2-4AB7-AC4B-31FB52BAA719}"/>
            </c:ext>
          </c:extLst>
        </c:ser>
        <c:dLbls>
          <c:showLegendKey val="0"/>
          <c:showVal val="0"/>
          <c:showCatName val="0"/>
          <c:showSerName val="0"/>
          <c:showPercent val="0"/>
          <c:showBubbleSize val="0"/>
        </c:dLbls>
        <c:gapWidth val="39"/>
        <c:overlap val="100"/>
        <c:axId val="147040128"/>
        <c:axId val="147041664"/>
      </c:barChart>
      <c:catAx>
        <c:axId val="147040128"/>
        <c:scaling>
          <c:orientation val="minMax"/>
        </c:scaling>
        <c:delete val="1"/>
        <c:axPos val="b"/>
        <c:numFmt formatCode="General" sourceLinked="0"/>
        <c:majorTickMark val="none"/>
        <c:minorTickMark val="none"/>
        <c:tickLblPos val="nextTo"/>
        <c:crossAx val="147041664"/>
        <c:crosses val="autoZero"/>
        <c:auto val="1"/>
        <c:lblAlgn val="ctr"/>
        <c:lblOffset val="100"/>
        <c:noMultiLvlLbl val="0"/>
      </c:catAx>
      <c:valAx>
        <c:axId val="147041664"/>
        <c:scaling>
          <c:orientation val="minMax"/>
          <c:max val="0.70000000000000007"/>
        </c:scaling>
        <c:delete val="1"/>
        <c:axPos val="l"/>
        <c:numFmt formatCode="0%" sourceLinked="1"/>
        <c:majorTickMark val="none"/>
        <c:minorTickMark val="none"/>
        <c:tickLblPos val="nextTo"/>
        <c:crossAx val="147040128"/>
        <c:crosses val="autoZero"/>
        <c:crossBetween val="between"/>
      </c:valAx>
      <c:spPr>
        <a:noFill/>
        <a:ln w="25400">
          <a:noFill/>
        </a:ln>
      </c:spPr>
    </c:plotArea>
    <c:plotVisOnly val="1"/>
    <c:dispBlanksAs val="gap"/>
    <c:showDLblsOverMax val="0"/>
  </c:chart>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195527335919616E-2"/>
          <c:y val="0.19648766296158876"/>
          <c:w val="0.89760894532816071"/>
          <c:h val="0.78276188902049193"/>
        </c:manualLayout>
      </c:layout>
      <c:barChart>
        <c:barDir val="col"/>
        <c:grouping val="stacked"/>
        <c:varyColors val="0"/>
        <c:ser>
          <c:idx val="0"/>
          <c:order val="0"/>
          <c:tx>
            <c:strRef>
              <c:f>Sheet1!$B$1</c:f>
              <c:strCache>
                <c:ptCount val="1"/>
                <c:pt idx="0">
                  <c:v>Column2</c:v>
                </c:pt>
              </c:strCache>
            </c:strRef>
          </c:tx>
          <c:spPr>
            <a:solidFill>
              <a:srgbClr val="0070C0"/>
            </a:solidFill>
          </c:spPr>
          <c:invertIfNegative val="0"/>
          <c:dLbls>
            <c:spPr>
              <a:noFill/>
              <a:ln>
                <a:noFill/>
              </a:ln>
              <a:effectLst/>
            </c:spPr>
            <c:txPr>
              <a:bodyPr/>
              <a:lstStyle/>
              <a:p>
                <a:pPr>
                  <a:defRPr sz="18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0.53</c:v>
                </c:pt>
              </c:numCache>
            </c:numRef>
          </c:val>
          <c:extLst>
            <c:ext xmlns:c16="http://schemas.microsoft.com/office/drawing/2014/chart" uri="{C3380CC4-5D6E-409C-BE32-E72D297353CC}">
              <c16:uniqueId val="{00000000-0042-4476-A6D1-0C3EFC8F10CD}"/>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1-0042-4476-A6D1-0C3EFC8F10CD}"/>
              </c:ext>
            </c:extLst>
          </c:dPt>
          <c:dLbls>
            <c:dLbl>
              <c:idx val="1"/>
              <c:tx>
                <c:rich>
                  <a:bodyPr/>
                  <a:lstStyle/>
                  <a:p>
                    <a:r>
                      <a:rPr lang="en-US" sz="1800" b="1">
                        <a:solidFill>
                          <a:schemeClr val="bg1"/>
                        </a:solidFill>
                      </a:rPr>
                      <a:t>58% </a:t>
                    </a:r>
                  </a:p>
                  <a:p>
                    <a:r>
                      <a:rPr lang="en-US" sz="1800" b="1">
                        <a:solidFill>
                          <a:schemeClr val="bg1"/>
                        </a:solidFill>
                      </a:rPr>
                      <a:t>Nya</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42-4476-A6D1-0C3EFC8F10CD}"/>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0.57999999999999996</c:v>
                </c:pt>
              </c:numCache>
            </c:numRef>
          </c:val>
          <c:extLst>
            <c:ext xmlns:c16="http://schemas.microsoft.com/office/drawing/2014/chart" uri="{C3380CC4-5D6E-409C-BE32-E72D297353CC}">
              <c16:uniqueId val="{00000002-0042-4476-A6D1-0C3EFC8F10CD}"/>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4-0042-4476-A6D1-0C3EFC8F10CD}"/>
              </c:ext>
            </c:extLst>
          </c:dPt>
          <c:dLbls>
            <c:dLbl>
              <c:idx val="2"/>
              <c:tx>
                <c:rich>
                  <a:bodyPr/>
                  <a:lstStyle/>
                  <a:p>
                    <a:r>
                      <a:rPr lang="en-US" sz="1800" b="1">
                        <a:solidFill>
                          <a:schemeClr val="bg1"/>
                        </a:solidFill>
                      </a:rPr>
                      <a:t>65% </a:t>
                    </a:r>
                  </a:p>
                  <a:p>
                    <a:r>
                      <a:rPr lang="en-US" sz="1800" b="1">
                        <a:solidFill>
                          <a:schemeClr val="bg1"/>
                        </a:solidFill>
                      </a:rPr>
                      <a:t>U.O</a:t>
                    </a:r>
                    <a:endParaRPr lang="en-US" sz="12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42-4476-A6D1-0C3EFC8F10CD}"/>
                </c:ext>
              </c:extLst>
            </c:dLbl>
            <c:spPr>
              <a:noFill/>
              <a:ln>
                <a:noFill/>
              </a:ln>
              <a:effectLst/>
            </c:spPr>
            <c:txPr>
              <a:bodyPr/>
              <a:lstStyle/>
              <a:p>
                <a:pPr>
                  <a:defRPr sz="1800"/>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0.65</c:v>
                </c:pt>
              </c:numCache>
            </c:numRef>
          </c:val>
          <c:extLst>
            <c:ext xmlns:c16="http://schemas.microsoft.com/office/drawing/2014/chart" uri="{C3380CC4-5D6E-409C-BE32-E72D297353CC}">
              <c16:uniqueId val="{00000005-0042-4476-A6D1-0C3EFC8F10CD}"/>
            </c:ext>
          </c:extLst>
        </c:ser>
        <c:dLbls>
          <c:showLegendKey val="0"/>
          <c:showVal val="0"/>
          <c:showCatName val="0"/>
          <c:showSerName val="0"/>
          <c:showPercent val="0"/>
          <c:showBubbleSize val="0"/>
        </c:dLbls>
        <c:gapWidth val="37"/>
        <c:overlap val="100"/>
        <c:axId val="146884480"/>
        <c:axId val="146886016"/>
      </c:barChart>
      <c:catAx>
        <c:axId val="146884480"/>
        <c:scaling>
          <c:orientation val="minMax"/>
        </c:scaling>
        <c:delete val="1"/>
        <c:axPos val="b"/>
        <c:numFmt formatCode="General" sourceLinked="0"/>
        <c:majorTickMark val="none"/>
        <c:minorTickMark val="none"/>
        <c:tickLblPos val="nextTo"/>
        <c:crossAx val="146886016"/>
        <c:crosses val="autoZero"/>
        <c:auto val="1"/>
        <c:lblAlgn val="ctr"/>
        <c:lblOffset val="100"/>
        <c:noMultiLvlLbl val="0"/>
      </c:catAx>
      <c:valAx>
        <c:axId val="146886016"/>
        <c:scaling>
          <c:orientation val="minMax"/>
          <c:max val="0.70000000000000007"/>
        </c:scaling>
        <c:delete val="1"/>
        <c:axPos val="l"/>
        <c:numFmt formatCode="0%" sourceLinked="1"/>
        <c:majorTickMark val="none"/>
        <c:minorTickMark val="none"/>
        <c:tickLblPos val="nextTo"/>
        <c:crossAx val="146884480"/>
        <c:crosses val="autoZero"/>
        <c:crossBetween val="between"/>
      </c:valAx>
      <c:spPr>
        <a:noFill/>
        <a:ln w="25400">
          <a:noFill/>
        </a:ln>
      </c:spPr>
    </c:plotArea>
    <c:plotVisOnly val="1"/>
    <c:dispBlanksAs val="gap"/>
    <c:showDLblsOverMax val="0"/>
  </c:chart>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700" b="1" dirty="0" smtClean="0">
                        <a:solidFill>
                          <a:schemeClr val="bg1"/>
                        </a:solidFill>
                      </a:rPr>
                      <a:t>23%</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D50-4EF0-A614-03AC7D44FB1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23</c:v>
                </c:pt>
              </c:numCache>
            </c:numRef>
          </c:val>
          <c:extLst>
            <c:ext xmlns:c16="http://schemas.microsoft.com/office/drawing/2014/chart" uri="{C3380CC4-5D6E-409C-BE32-E72D297353CC}">
              <c16:uniqueId val="{00000001-6D50-4EF0-A614-03AC7D44FB18}"/>
            </c:ext>
          </c:extLst>
        </c:ser>
        <c:ser>
          <c:idx val="1"/>
          <c:order val="1"/>
          <c:tx>
            <c:strRef>
              <c:f>Sheet1!$C$1</c:f>
              <c:strCache>
                <c:ptCount val="1"/>
                <c:pt idx="0">
                  <c:v>Series 2</c:v>
                </c:pt>
              </c:strCache>
            </c:strRef>
          </c:tx>
          <c:spPr>
            <a:solidFill>
              <a:srgbClr val="FFC000"/>
            </a:solidFill>
          </c:spPr>
          <c:invertIfNegative val="0"/>
          <c:dLbls>
            <c:dLbl>
              <c:idx val="1"/>
              <c:layout>
                <c:manualLayout>
                  <c:x val="5.2401559338370483E-3"/>
                  <c:y val="-0.2006960912389045"/>
                </c:manualLayout>
              </c:layout>
              <c:tx>
                <c:rich>
                  <a:bodyPr/>
                  <a:lstStyle/>
                  <a:p>
                    <a:r>
                      <a:rPr lang="en-US" sz="1700" b="1" dirty="0" smtClean="0">
                        <a:solidFill>
                          <a:schemeClr val="tx1"/>
                        </a:solidFill>
                      </a:rPr>
                      <a:t>11% </a:t>
                    </a:r>
                  </a:p>
                  <a:p>
                    <a:r>
                      <a:rPr lang="en-US" sz="1700" b="1" dirty="0" smtClean="0">
                        <a:solidFill>
                          <a:schemeClr val="tx1"/>
                        </a:solidFill>
                      </a:rPr>
                      <a:t>Nya</a:t>
                    </a:r>
                    <a:endParaRPr lang="en-US" sz="1700" b="1"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D50-4EF0-A614-03AC7D44FB1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11</c:v>
                </c:pt>
              </c:numCache>
            </c:numRef>
          </c:val>
          <c:extLst>
            <c:ext xmlns:c16="http://schemas.microsoft.com/office/drawing/2014/chart" uri="{C3380CC4-5D6E-409C-BE32-E72D297353CC}">
              <c16:uniqueId val="{00000003-6D50-4EF0-A614-03AC7D44FB18}"/>
            </c:ext>
          </c:extLst>
        </c:ser>
        <c:ser>
          <c:idx val="2"/>
          <c:order val="2"/>
          <c:tx>
            <c:strRef>
              <c:f>Sheet1!$D$1</c:f>
              <c:strCache>
                <c:ptCount val="1"/>
                <c:pt idx="0">
                  <c:v>Series 3</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5-6D50-4EF0-A614-03AC7D44FB18}"/>
              </c:ext>
            </c:extLst>
          </c:dPt>
          <c:dLbls>
            <c:dLbl>
              <c:idx val="2"/>
              <c:tx>
                <c:rich>
                  <a:bodyPr/>
                  <a:lstStyle/>
                  <a:p>
                    <a:r>
                      <a:rPr lang="en-US" sz="1700" b="1" dirty="0" smtClean="0">
                        <a:solidFill>
                          <a:schemeClr val="bg1"/>
                        </a:solidFill>
                      </a:rPr>
                      <a:t>25%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50-4EF0-A614-03AC7D44FB1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25</c:v>
                </c:pt>
              </c:numCache>
            </c:numRef>
          </c:val>
          <c:extLst>
            <c:ext xmlns:c16="http://schemas.microsoft.com/office/drawing/2014/chart" uri="{C3380CC4-5D6E-409C-BE32-E72D297353CC}">
              <c16:uniqueId val="{00000006-6D50-4EF0-A614-03AC7D44FB18}"/>
            </c:ext>
          </c:extLst>
        </c:ser>
        <c:dLbls>
          <c:showLegendKey val="0"/>
          <c:showVal val="0"/>
          <c:showCatName val="0"/>
          <c:showSerName val="0"/>
          <c:showPercent val="0"/>
          <c:showBubbleSize val="0"/>
        </c:dLbls>
        <c:gapWidth val="41"/>
        <c:overlap val="100"/>
        <c:axId val="147228160"/>
        <c:axId val="147229696"/>
      </c:barChart>
      <c:catAx>
        <c:axId val="147228160"/>
        <c:scaling>
          <c:orientation val="minMax"/>
        </c:scaling>
        <c:delete val="1"/>
        <c:axPos val="b"/>
        <c:numFmt formatCode="General" sourceLinked="0"/>
        <c:majorTickMark val="out"/>
        <c:minorTickMark val="none"/>
        <c:tickLblPos val="nextTo"/>
        <c:crossAx val="147229696"/>
        <c:crosses val="autoZero"/>
        <c:auto val="1"/>
        <c:lblAlgn val="ctr"/>
        <c:lblOffset val="100"/>
        <c:noMultiLvlLbl val="0"/>
      </c:catAx>
      <c:valAx>
        <c:axId val="147229696"/>
        <c:scaling>
          <c:orientation val="minMax"/>
          <c:max val="50"/>
        </c:scaling>
        <c:delete val="1"/>
        <c:axPos val="l"/>
        <c:numFmt formatCode="General" sourceLinked="1"/>
        <c:majorTickMark val="out"/>
        <c:minorTickMark val="none"/>
        <c:tickLblPos val="nextTo"/>
        <c:crossAx val="147228160"/>
        <c:crosses val="autoZero"/>
        <c:crossBetween val="between"/>
      </c:valAx>
      <c:spPr>
        <a:noFill/>
        <a:ln w="25400">
          <a:noFill/>
        </a:ln>
      </c:spPr>
    </c:plotArea>
    <c:plotVisOnly val="1"/>
    <c:dispBlanksAs val="gap"/>
    <c:showDLblsOverMax val="0"/>
  </c:chart>
  <c:txPr>
    <a:bodyPr/>
    <a:lstStyle/>
    <a:p>
      <a:pPr>
        <a:defRPr sz="1800"/>
      </a:pPr>
      <a:endParaRPr lang="sv-SE"/>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789764100285156E-2"/>
          <c:y val="3.0570677332148272E-2"/>
          <c:w val="0.88242047179942973"/>
          <c:h val="0.86948672369736701"/>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33%</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EE-45CD-AF7C-12762BFC75B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33</c:v>
                </c:pt>
              </c:numCache>
            </c:numRef>
          </c:val>
          <c:extLst>
            <c:ext xmlns:c16="http://schemas.microsoft.com/office/drawing/2014/chart" uri="{C3380CC4-5D6E-409C-BE32-E72D297353CC}">
              <c16:uniqueId val="{00000001-07EE-45CD-AF7C-12762BFC75BC}"/>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b="1" dirty="0" smtClean="0">
                        <a:solidFill>
                          <a:schemeClr val="bg1"/>
                        </a:solidFill>
                      </a:rPr>
                      <a:t>22%</a:t>
                    </a:r>
                  </a:p>
                  <a:p>
                    <a:r>
                      <a:rPr lang="en-US" b="1" dirty="0" smtClean="0">
                        <a:solidFill>
                          <a:schemeClr val="bg1"/>
                        </a:solidFill>
                      </a:rPr>
                      <a:t>Nya</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EE-45CD-AF7C-12762BFC75B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22</c:v>
                </c:pt>
              </c:numCache>
            </c:numRef>
          </c:val>
          <c:extLst>
            <c:ext xmlns:c16="http://schemas.microsoft.com/office/drawing/2014/chart" uri="{C3380CC4-5D6E-409C-BE32-E72D297353CC}">
              <c16:uniqueId val="{00000003-07EE-45CD-AF7C-12762BFC75BC}"/>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b="1" dirty="0" smtClean="0">
                        <a:solidFill>
                          <a:schemeClr val="bg1"/>
                        </a:solidFill>
                      </a:rPr>
                      <a:t>36% </a:t>
                    </a:r>
                  </a:p>
                  <a:p>
                    <a:r>
                      <a:rPr lang="en-US" b="1" dirty="0" smtClean="0">
                        <a:solidFill>
                          <a:schemeClr val="bg1"/>
                        </a:solidFill>
                      </a:rPr>
                      <a:t>U.O</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7EE-45CD-AF7C-12762BFC75B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36</c:v>
                </c:pt>
              </c:numCache>
            </c:numRef>
          </c:val>
          <c:extLst>
            <c:ext xmlns:c16="http://schemas.microsoft.com/office/drawing/2014/chart" uri="{C3380CC4-5D6E-409C-BE32-E72D297353CC}">
              <c16:uniqueId val="{00000005-07EE-45CD-AF7C-12762BFC75BC}"/>
            </c:ext>
          </c:extLst>
        </c:ser>
        <c:dLbls>
          <c:showLegendKey val="0"/>
          <c:showVal val="0"/>
          <c:showCatName val="0"/>
          <c:showSerName val="0"/>
          <c:showPercent val="0"/>
          <c:showBubbleSize val="0"/>
        </c:dLbls>
        <c:gapWidth val="43"/>
        <c:overlap val="100"/>
        <c:axId val="147136512"/>
        <c:axId val="147139200"/>
      </c:barChart>
      <c:catAx>
        <c:axId val="147136512"/>
        <c:scaling>
          <c:orientation val="minMax"/>
        </c:scaling>
        <c:delete val="1"/>
        <c:axPos val="b"/>
        <c:numFmt formatCode="General" sourceLinked="0"/>
        <c:majorTickMark val="out"/>
        <c:minorTickMark val="none"/>
        <c:tickLblPos val="nextTo"/>
        <c:crossAx val="147139200"/>
        <c:crosses val="autoZero"/>
        <c:auto val="1"/>
        <c:lblAlgn val="ctr"/>
        <c:lblOffset val="100"/>
        <c:noMultiLvlLbl val="0"/>
      </c:catAx>
      <c:valAx>
        <c:axId val="147139200"/>
        <c:scaling>
          <c:orientation val="minMax"/>
          <c:max val="50"/>
        </c:scaling>
        <c:delete val="1"/>
        <c:axPos val="l"/>
        <c:numFmt formatCode="General" sourceLinked="1"/>
        <c:majorTickMark val="out"/>
        <c:minorTickMark val="none"/>
        <c:tickLblPos val="nextTo"/>
        <c:crossAx val="14713651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060653391453234E-2"/>
          <c:y val="8.6462572908311303E-2"/>
          <c:w val="0.88587869321709356"/>
          <c:h val="0.91353742709168873"/>
        </c:manualLayout>
      </c:layout>
      <c:barChart>
        <c:barDir val="col"/>
        <c:grouping val="stacked"/>
        <c:varyColors val="0"/>
        <c:ser>
          <c:idx val="0"/>
          <c:order val="0"/>
          <c:tx>
            <c:strRef>
              <c:f>Sheet1!$B$1</c:f>
              <c:strCache>
                <c:ptCount val="1"/>
                <c:pt idx="0">
                  <c:v>Series 1</c:v>
                </c:pt>
              </c:strCache>
            </c:strRef>
          </c:tx>
          <c:invertIfNegative val="0"/>
          <c:dLbls>
            <c:dLbl>
              <c:idx val="0"/>
              <c:layout>
                <c:manualLayout>
                  <c:x val="-1.0374664252991498E-2"/>
                  <c:y val="-0.18864561361813376"/>
                </c:manualLayout>
              </c:layout>
              <c:tx>
                <c:rich>
                  <a:bodyPr/>
                  <a:lstStyle/>
                  <a:p>
                    <a:r>
                      <a:rPr lang="en-US" b="1" dirty="0" smtClean="0">
                        <a:solidFill>
                          <a:schemeClr val="tx1"/>
                        </a:solidFill>
                      </a:rPr>
                      <a:t>9%</a:t>
                    </a:r>
                    <a:endParaRPr lang="en-US" b="1"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D61-4D6F-ACBA-0D9A3410759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9</c:v>
                </c:pt>
              </c:numCache>
            </c:numRef>
          </c:val>
          <c:extLst>
            <c:ext xmlns:c16="http://schemas.microsoft.com/office/drawing/2014/chart" uri="{C3380CC4-5D6E-409C-BE32-E72D297353CC}">
              <c16:uniqueId val="{00000001-2D61-4D6F-ACBA-0D9A34107598}"/>
            </c:ext>
          </c:extLst>
        </c:ser>
        <c:ser>
          <c:idx val="1"/>
          <c:order val="1"/>
          <c:tx>
            <c:strRef>
              <c:f>Sheet1!$C$1</c:f>
              <c:strCache>
                <c:ptCount val="1"/>
                <c:pt idx="0">
                  <c:v>Series 2</c:v>
                </c:pt>
              </c:strCache>
            </c:strRef>
          </c:tx>
          <c:invertIfNegative val="0"/>
          <c:dPt>
            <c:idx val="1"/>
            <c:invertIfNegative val="0"/>
            <c:bubble3D val="0"/>
            <c:spPr>
              <a:solidFill>
                <a:srgbClr val="FFC000"/>
              </a:solidFill>
            </c:spPr>
            <c:extLst>
              <c:ext xmlns:c16="http://schemas.microsoft.com/office/drawing/2014/chart" uri="{C3380CC4-5D6E-409C-BE32-E72D297353CC}">
                <c16:uniqueId val="{00000003-2D61-4D6F-ACBA-0D9A34107598}"/>
              </c:ext>
            </c:extLst>
          </c:dPt>
          <c:dLbls>
            <c:dLbl>
              <c:idx val="1"/>
              <c:layout>
                <c:manualLayout>
                  <c:x val="4.754999519127565E-17"/>
                  <c:y val="-0.22794678312191169"/>
                </c:manualLayout>
              </c:layout>
              <c:tx>
                <c:rich>
                  <a:bodyPr/>
                  <a:lstStyle/>
                  <a:p>
                    <a:r>
                      <a:rPr lang="en-US" b="1" dirty="0" smtClean="0">
                        <a:solidFill>
                          <a:schemeClr val="tx1"/>
                        </a:solidFill>
                      </a:rPr>
                      <a:t>7% </a:t>
                    </a:r>
                  </a:p>
                  <a:p>
                    <a:r>
                      <a:rPr lang="en-US" b="1" dirty="0" smtClean="0">
                        <a:solidFill>
                          <a:schemeClr val="tx1"/>
                        </a:solidFill>
                      </a:rPr>
                      <a:t>Nya</a:t>
                    </a:r>
                    <a:endParaRPr lang="en-US" b="1"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D61-4D6F-ACBA-0D9A3410759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7</c:v>
                </c:pt>
              </c:numCache>
            </c:numRef>
          </c:val>
          <c:extLst>
            <c:ext xmlns:c16="http://schemas.microsoft.com/office/drawing/2014/chart" uri="{C3380CC4-5D6E-409C-BE32-E72D297353CC}">
              <c16:uniqueId val="{00000004-2D61-4D6F-ACBA-0D9A34107598}"/>
            </c:ext>
          </c:extLst>
        </c:ser>
        <c:ser>
          <c:idx val="2"/>
          <c:order val="2"/>
          <c:tx>
            <c:strRef>
              <c:f>Sheet1!$D$1</c:f>
              <c:strCache>
                <c:ptCount val="1"/>
                <c:pt idx="0">
                  <c:v>Series 3</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6-2D61-4D6F-ACBA-0D9A34107598}"/>
              </c:ext>
            </c:extLst>
          </c:dPt>
          <c:dLbls>
            <c:dLbl>
              <c:idx val="2"/>
              <c:layout>
                <c:manualLayout>
                  <c:x val="-9.5099990382551301E-17"/>
                  <c:y val="-0.22794678312191169"/>
                </c:manualLayout>
              </c:layout>
              <c:tx>
                <c:rich>
                  <a:bodyPr/>
                  <a:lstStyle/>
                  <a:p>
                    <a:r>
                      <a:rPr lang="en-US" b="1" dirty="0" smtClean="0">
                        <a:solidFill>
                          <a:schemeClr val="tx1"/>
                        </a:solidFill>
                      </a:rPr>
                      <a:t>6% </a:t>
                    </a:r>
                  </a:p>
                  <a:p>
                    <a:r>
                      <a:rPr lang="en-US" b="1" dirty="0" smtClean="0">
                        <a:solidFill>
                          <a:schemeClr val="tx1"/>
                        </a:solidFill>
                      </a:rPr>
                      <a:t>U.O</a:t>
                    </a:r>
                    <a:endParaRPr lang="en-US" b="1"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D61-4D6F-ACBA-0D9A3410759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6</c:v>
                </c:pt>
              </c:numCache>
            </c:numRef>
          </c:val>
          <c:extLst>
            <c:ext xmlns:c16="http://schemas.microsoft.com/office/drawing/2014/chart" uri="{C3380CC4-5D6E-409C-BE32-E72D297353CC}">
              <c16:uniqueId val="{00000007-2D61-4D6F-ACBA-0D9A34107598}"/>
            </c:ext>
          </c:extLst>
        </c:ser>
        <c:dLbls>
          <c:showLegendKey val="0"/>
          <c:showVal val="0"/>
          <c:showCatName val="0"/>
          <c:showSerName val="0"/>
          <c:showPercent val="0"/>
          <c:showBubbleSize val="0"/>
        </c:dLbls>
        <c:gapWidth val="44"/>
        <c:overlap val="100"/>
        <c:axId val="147381632"/>
        <c:axId val="147260544"/>
      </c:barChart>
      <c:catAx>
        <c:axId val="147381632"/>
        <c:scaling>
          <c:orientation val="minMax"/>
        </c:scaling>
        <c:delete val="1"/>
        <c:axPos val="b"/>
        <c:numFmt formatCode="General" sourceLinked="0"/>
        <c:majorTickMark val="out"/>
        <c:minorTickMark val="none"/>
        <c:tickLblPos val="nextTo"/>
        <c:crossAx val="147260544"/>
        <c:crosses val="autoZero"/>
        <c:auto val="1"/>
        <c:lblAlgn val="ctr"/>
        <c:lblOffset val="100"/>
        <c:noMultiLvlLbl val="0"/>
      </c:catAx>
      <c:valAx>
        <c:axId val="147260544"/>
        <c:scaling>
          <c:orientation val="minMax"/>
          <c:max val="45"/>
        </c:scaling>
        <c:delete val="1"/>
        <c:axPos val="l"/>
        <c:numFmt formatCode="General" sourceLinked="1"/>
        <c:majorTickMark val="out"/>
        <c:minorTickMark val="none"/>
        <c:tickLblPos val="nextTo"/>
        <c:crossAx val="14738163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layout>
                <c:manualLayout>
                  <c:x val="-1.1023948727919133E-2"/>
                  <c:y val="-2.1846731132681332E-2"/>
                </c:manualLayout>
              </c:layout>
              <c:tx>
                <c:rich>
                  <a:bodyPr/>
                  <a:lstStyle/>
                  <a:p>
                    <a:r>
                      <a:rPr lang="en-US" sz="1700" b="1" dirty="0" smtClean="0">
                        <a:solidFill>
                          <a:schemeClr val="bg1"/>
                        </a:solidFill>
                      </a:rPr>
                      <a:t>15%</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45-41B2-B331-BA6514508E1B}"/>
                </c:ext>
              </c:extLst>
            </c:dLbl>
            <c:spPr>
              <a:noFill/>
              <a:ln>
                <a:noFill/>
              </a:ln>
              <a:effectLst/>
            </c:spPr>
            <c:txPr>
              <a:bodyPr/>
              <a:lstStyle/>
              <a:p>
                <a:pPr>
                  <a:defRPr>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15</c:v>
                </c:pt>
              </c:numCache>
            </c:numRef>
          </c:val>
          <c:extLst>
            <c:ext xmlns:c16="http://schemas.microsoft.com/office/drawing/2014/chart" uri="{C3380CC4-5D6E-409C-BE32-E72D297353CC}">
              <c16:uniqueId val="{00000001-9E45-41B2-B331-BA6514508E1B}"/>
            </c:ext>
          </c:extLst>
        </c:ser>
        <c:ser>
          <c:idx val="1"/>
          <c:order val="1"/>
          <c:tx>
            <c:strRef>
              <c:f>Sheet1!$C$1</c:f>
              <c:strCache>
                <c:ptCount val="1"/>
                <c:pt idx="0">
                  <c:v>Series 2</c:v>
                </c:pt>
              </c:strCache>
            </c:strRef>
          </c:tx>
          <c:invertIfNegative val="0"/>
          <c:dPt>
            <c:idx val="1"/>
            <c:invertIfNegative val="0"/>
            <c:bubble3D val="0"/>
            <c:spPr>
              <a:solidFill>
                <a:srgbClr val="FFC000"/>
              </a:solidFill>
            </c:spPr>
            <c:extLst>
              <c:ext xmlns:c16="http://schemas.microsoft.com/office/drawing/2014/chart" uri="{C3380CC4-5D6E-409C-BE32-E72D297353CC}">
                <c16:uniqueId val="{00000003-9E45-41B2-B331-BA6514508E1B}"/>
              </c:ext>
            </c:extLst>
          </c:dPt>
          <c:dLbls>
            <c:dLbl>
              <c:idx val="1"/>
              <c:tx>
                <c:rich>
                  <a:bodyPr/>
                  <a:lstStyle/>
                  <a:p>
                    <a:r>
                      <a:rPr lang="en-US" sz="1700" b="1" dirty="0" smtClean="0">
                        <a:solidFill>
                          <a:schemeClr val="bg1"/>
                        </a:solidFill>
                      </a:rPr>
                      <a:t>22% </a:t>
                    </a:r>
                  </a:p>
                  <a:p>
                    <a:r>
                      <a:rPr lang="en-US" sz="1700" b="1" dirty="0" smtClean="0">
                        <a:solidFill>
                          <a:schemeClr val="bg1"/>
                        </a:solidFill>
                      </a:rPr>
                      <a:t>Nya</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E45-41B2-B331-BA6514508E1B}"/>
                </c:ext>
              </c:extLst>
            </c:dLbl>
            <c:spPr>
              <a:noFill/>
              <a:ln>
                <a:noFill/>
              </a:ln>
              <a:effectLst/>
            </c:spPr>
            <c:txPr>
              <a:bodyPr/>
              <a:lstStyle/>
              <a:p>
                <a:pPr>
                  <a:defRPr>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22</c:v>
                </c:pt>
              </c:numCache>
            </c:numRef>
          </c:val>
          <c:extLst>
            <c:ext xmlns:c16="http://schemas.microsoft.com/office/drawing/2014/chart" uri="{C3380CC4-5D6E-409C-BE32-E72D297353CC}">
              <c16:uniqueId val="{00000004-9E45-41B2-B331-BA6514508E1B}"/>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dirty="0" smtClean="0">
                        <a:solidFill>
                          <a:schemeClr val="bg1"/>
                        </a:solidFill>
                      </a:rPr>
                      <a:t>20% </a:t>
                    </a:r>
                  </a:p>
                  <a:p>
                    <a:r>
                      <a:rPr lang="en-US" sz="1700" b="1" dirty="0" smtClean="0">
                        <a:solidFill>
                          <a:schemeClr val="bg1"/>
                        </a:solidFill>
                      </a:rPr>
                      <a:t>U.O</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E45-41B2-B331-BA6514508E1B}"/>
                </c:ext>
              </c:extLst>
            </c:dLbl>
            <c:spPr>
              <a:noFill/>
              <a:ln>
                <a:noFill/>
              </a:ln>
              <a:effectLst/>
            </c:spPr>
            <c:txPr>
              <a:bodyPr/>
              <a:lstStyle/>
              <a:p>
                <a:pPr>
                  <a:defRPr>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20</c:v>
                </c:pt>
              </c:numCache>
            </c:numRef>
          </c:val>
          <c:extLst>
            <c:ext xmlns:c16="http://schemas.microsoft.com/office/drawing/2014/chart" uri="{C3380CC4-5D6E-409C-BE32-E72D297353CC}">
              <c16:uniqueId val="{00000006-9E45-41B2-B331-BA6514508E1B}"/>
            </c:ext>
          </c:extLst>
        </c:ser>
        <c:dLbls>
          <c:showLegendKey val="0"/>
          <c:showVal val="0"/>
          <c:showCatName val="0"/>
          <c:showSerName val="0"/>
          <c:showPercent val="0"/>
          <c:showBubbleSize val="0"/>
        </c:dLbls>
        <c:gapWidth val="42"/>
        <c:overlap val="100"/>
        <c:axId val="147471744"/>
        <c:axId val="147477632"/>
      </c:barChart>
      <c:catAx>
        <c:axId val="147471744"/>
        <c:scaling>
          <c:orientation val="minMax"/>
        </c:scaling>
        <c:delete val="1"/>
        <c:axPos val="b"/>
        <c:numFmt formatCode="General" sourceLinked="0"/>
        <c:majorTickMark val="out"/>
        <c:minorTickMark val="none"/>
        <c:tickLblPos val="nextTo"/>
        <c:crossAx val="147477632"/>
        <c:crosses val="autoZero"/>
        <c:auto val="1"/>
        <c:lblAlgn val="ctr"/>
        <c:lblOffset val="100"/>
        <c:noMultiLvlLbl val="0"/>
      </c:catAx>
      <c:valAx>
        <c:axId val="147477632"/>
        <c:scaling>
          <c:orientation val="minMax"/>
          <c:max val="40"/>
        </c:scaling>
        <c:delete val="1"/>
        <c:axPos val="l"/>
        <c:numFmt formatCode="General" sourceLinked="1"/>
        <c:majorTickMark val="out"/>
        <c:minorTickMark val="none"/>
        <c:tickLblPos val="nextTo"/>
        <c:crossAx val="14747174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890617091928057E-2"/>
          <c:y val="0.10582157538051327"/>
          <c:w val="0.8922187658161439"/>
          <c:h val="0.86394368879648298"/>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700" b="1" dirty="0" smtClean="0">
                        <a:solidFill>
                          <a:schemeClr val="bg1"/>
                        </a:solidFill>
                      </a:rPr>
                      <a:t>30%</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633-4E26-A69A-70DA03D4FD01}"/>
                </c:ext>
              </c:extLst>
            </c:dLbl>
            <c:spPr>
              <a:noFill/>
              <a:ln>
                <a:noFill/>
              </a:ln>
              <a:effectLst/>
            </c:spPr>
            <c:txPr>
              <a:bodyPr/>
              <a:lstStyle/>
              <a:p>
                <a:pPr>
                  <a:defRPr>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30</c:v>
                </c:pt>
              </c:numCache>
            </c:numRef>
          </c:val>
          <c:extLst>
            <c:ext xmlns:c16="http://schemas.microsoft.com/office/drawing/2014/chart" uri="{C3380CC4-5D6E-409C-BE32-E72D297353CC}">
              <c16:uniqueId val="{00000001-0633-4E26-A69A-70DA03D4FD01}"/>
            </c:ext>
          </c:extLst>
        </c:ser>
        <c:ser>
          <c:idx val="1"/>
          <c:order val="1"/>
          <c:tx>
            <c:strRef>
              <c:f>Sheet1!$C$1</c:f>
              <c:strCache>
                <c:ptCount val="1"/>
                <c:pt idx="0">
                  <c:v>Series 2</c:v>
                </c:pt>
              </c:strCache>
            </c:strRef>
          </c:tx>
          <c:invertIfNegative val="0"/>
          <c:dPt>
            <c:idx val="1"/>
            <c:invertIfNegative val="0"/>
            <c:bubble3D val="0"/>
            <c:spPr>
              <a:solidFill>
                <a:srgbClr val="FFC000"/>
              </a:solidFill>
            </c:spPr>
            <c:extLst>
              <c:ext xmlns:c16="http://schemas.microsoft.com/office/drawing/2014/chart" uri="{C3380CC4-5D6E-409C-BE32-E72D297353CC}">
                <c16:uniqueId val="{00000003-0633-4E26-A69A-70DA03D4FD01}"/>
              </c:ext>
            </c:extLst>
          </c:dPt>
          <c:dLbls>
            <c:dLbl>
              <c:idx val="1"/>
              <c:tx>
                <c:rich>
                  <a:bodyPr/>
                  <a:lstStyle/>
                  <a:p>
                    <a:r>
                      <a:rPr lang="en-US" sz="1700" b="1" dirty="0" smtClean="0">
                        <a:solidFill>
                          <a:schemeClr val="bg1"/>
                        </a:solidFill>
                      </a:rPr>
                      <a:t>30% </a:t>
                    </a:r>
                  </a:p>
                  <a:p>
                    <a:r>
                      <a:rPr lang="en-US" sz="1700" b="1" dirty="0" smtClean="0">
                        <a:solidFill>
                          <a:schemeClr val="bg1"/>
                        </a:solidFill>
                      </a:rPr>
                      <a:t>Nya</a:t>
                    </a:r>
                    <a:endParaRPr lang="en-US" sz="17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633-4E26-A69A-70DA03D4FD01}"/>
                </c:ext>
              </c:extLst>
            </c:dLbl>
            <c:spPr>
              <a:noFill/>
              <a:ln>
                <a:noFill/>
              </a:ln>
              <a:effectLst/>
            </c:spPr>
            <c:txPr>
              <a:bodyPr/>
              <a:lstStyle/>
              <a:p>
                <a:pPr>
                  <a:defRPr>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30</c:v>
                </c:pt>
              </c:numCache>
            </c:numRef>
          </c:val>
          <c:extLst>
            <c:ext xmlns:c16="http://schemas.microsoft.com/office/drawing/2014/chart" uri="{C3380CC4-5D6E-409C-BE32-E72D297353CC}">
              <c16:uniqueId val="{00000004-0633-4E26-A69A-70DA03D4FD01}"/>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dirty="0" smtClean="0">
                        <a:solidFill>
                          <a:schemeClr val="bg1"/>
                        </a:solidFill>
                      </a:rPr>
                      <a:t>24%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633-4E26-A69A-70DA03D4FD0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24</c:v>
                </c:pt>
              </c:numCache>
            </c:numRef>
          </c:val>
          <c:extLst>
            <c:ext xmlns:c16="http://schemas.microsoft.com/office/drawing/2014/chart" uri="{C3380CC4-5D6E-409C-BE32-E72D297353CC}">
              <c16:uniqueId val="{00000006-0633-4E26-A69A-70DA03D4FD01}"/>
            </c:ext>
          </c:extLst>
        </c:ser>
        <c:dLbls>
          <c:showLegendKey val="0"/>
          <c:showVal val="0"/>
          <c:showCatName val="0"/>
          <c:showSerName val="0"/>
          <c:showPercent val="0"/>
          <c:showBubbleSize val="0"/>
        </c:dLbls>
        <c:gapWidth val="41"/>
        <c:overlap val="100"/>
        <c:axId val="147516800"/>
        <c:axId val="147530880"/>
      </c:barChart>
      <c:catAx>
        <c:axId val="147516800"/>
        <c:scaling>
          <c:orientation val="minMax"/>
        </c:scaling>
        <c:delete val="1"/>
        <c:axPos val="b"/>
        <c:numFmt formatCode="General" sourceLinked="0"/>
        <c:majorTickMark val="out"/>
        <c:minorTickMark val="none"/>
        <c:tickLblPos val="nextTo"/>
        <c:crossAx val="147530880"/>
        <c:crosses val="autoZero"/>
        <c:auto val="1"/>
        <c:lblAlgn val="ctr"/>
        <c:lblOffset val="100"/>
        <c:noMultiLvlLbl val="0"/>
      </c:catAx>
      <c:valAx>
        <c:axId val="147530880"/>
        <c:scaling>
          <c:orientation val="minMax"/>
          <c:max val="45"/>
        </c:scaling>
        <c:delete val="1"/>
        <c:axPos val="l"/>
        <c:numFmt formatCode="General" sourceLinked="1"/>
        <c:majorTickMark val="out"/>
        <c:minorTickMark val="none"/>
        <c:tickLblPos val="nextTo"/>
        <c:crossAx val="14751680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Column2</c:v>
                </c:pt>
              </c:strCache>
            </c:strRef>
          </c:tx>
          <c:spPr>
            <a:solidFill>
              <a:schemeClr val="tx1"/>
            </a:solidFill>
          </c:spPr>
          <c:invertIfNegative val="0"/>
          <c:dPt>
            <c:idx val="0"/>
            <c:invertIfNegative val="0"/>
            <c:bubble3D val="0"/>
            <c:spPr>
              <a:solidFill>
                <a:schemeClr val="accent1"/>
              </a:solidFill>
            </c:spPr>
            <c:extLst>
              <c:ext xmlns:c16="http://schemas.microsoft.com/office/drawing/2014/chart" uri="{C3380CC4-5D6E-409C-BE32-E72D297353CC}">
                <c16:uniqueId val="{00000001-FB64-497E-BAB5-C763CEA9ED07}"/>
              </c:ext>
            </c:extLst>
          </c:dPt>
          <c:dLbls>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U.O</c:v>
                </c:pt>
              </c:strCache>
            </c:strRef>
          </c:cat>
          <c:val>
            <c:numRef>
              <c:f>Sheet1!$B$2:$B$3</c:f>
              <c:numCache>
                <c:formatCode>General</c:formatCode>
                <c:ptCount val="2"/>
                <c:pt idx="0" formatCode="0%">
                  <c:v>0.3</c:v>
                </c:pt>
              </c:numCache>
            </c:numRef>
          </c:val>
          <c:extLst>
            <c:ext xmlns:c16="http://schemas.microsoft.com/office/drawing/2014/chart" uri="{C3380CC4-5D6E-409C-BE32-E72D297353CC}">
              <c16:uniqueId val="{00000002-FB64-497E-BAB5-C763CEA9ED07}"/>
            </c:ext>
          </c:extLst>
        </c:ser>
        <c:ser>
          <c:idx val="1"/>
          <c:order val="1"/>
          <c:tx>
            <c:strRef>
              <c:f>Sheet1!$C$1</c:f>
              <c:strCache>
                <c:ptCount val="1"/>
                <c:pt idx="0">
                  <c:v>U.O</c:v>
                </c:pt>
              </c:strCache>
            </c:strRef>
          </c:tx>
          <c:spPr>
            <a:solidFill>
              <a:srgbClr val="C00000"/>
            </a:solidFill>
          </c:spPr>
          <c:invertIfNegative val="0"/>
          <c:dPt>
            <c:idx val="1"/>
            <c:invertIfNegative val="0"/>
            <c:bubble3D val="0"/>
            <c:extLst>
              <c:ext xmlns:c16="http://schemas.microsoft.com/office/drawing/2014/chart" uri="{C3380CC4-5D6E-409C-BE32-E72D297353CC}">
                <c16:uniqueId val="{00000003-FB64-497E-BAB5-C763CEA9ED07}"/>
              </c:ext>
            </c:extLst>
          </c:dPt>
          <c:dLbls>
            <c:dLbl>
              <c:idx val="1"/>
              <c:tx>
                <c:rich>
                  <a:bodyPr/>
                  <a:lstStyle/>
                  <a:p>
                    <a:r>
                      <a:rPr lang="en-US" sz="1600" b="1">
                        <a:solidFill>
                          <a:schemeClr val="bg1"/>
                        </a:solidFill>
                      </a:rPr>
                      <a:t>24</a:t>
                    </a:r>
                    <a:r>
                      <a:rPr lang="en-US" sz="1600" b="1" smtClean="0">
                        <a:solidFill>
                          <a:schemeClr val="bg1"/>
                        </a:solidFill>
                      </a:rPr>
                      <a:t>%</a:t>
                    </a:r>
                  </a:p>
                  <a:p>
                    <a:r>
                      <a:rPr lang="en-US" sz="1600" b="1" smtClean="0">
                        <a:solidFill>
                          <a:schemeClr val="bg1"/>
                        </a:solidFill>
                      </a:rPr>
                      <a:t>U.O</a:t>
                    </a:r>
                    <a:endParaRPr lang="en-US" sz="1600"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B64-497E-BAB5-C763CEA9ED0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U.O</c:v>
                </c:pt>
              </c:strCache>
            </c:strRef>
          </c:cat>
          <c:val>
            <c:numRef>
              <c:f>Sheet1!$C$2:$C$3</c:f>
              <c:numCache>
                <c:formatCode>0%</c:formatCode>
                <c:ptCount val="2"/>
                <c:pt idx="1">
                  <c:v>0.24</c:v>
                </c:pt>
              </c:numCache>
            </c:numRef>
          </c:val>
          <c:extLst>
            <c:ext xmlns:c16="http://schemas.microsoft.com/office/drawing/2014/chart" uri="{C3380CC4-5D6E-409C-BE32-E72D297353CC}">
              <c16:uniqueId val="{00000004-FB64-497E-BAB5-C763CEA9ED07}"/>
            </c:ext>
          </c:extLst>
        </c:ser>
        <c:dLbls>
          <c:showLegendKey val="0"/>
          <c:showVal val="0"/>
          <c:showCatName val="0"/>
          <c:showSerName val="0"/>
          <c:showPercent val="0"/>
          <c:showBubbleSize val="0"/>
        </c:dLbls>
        <c:gapWidth val="37"/>
        <c:overlap val="100"/>
        <c:axId val="44503040"/>
        <c:axId val="44504576"/>
      </c:barChart>
      <c:catAx>
        <c:axId val="44503040"/>
        <c:scaling>
          <c:orientation val="minMax"/>
        </c:scaling>
        <c:delete val="1"/>
        <c:axPos val="b"/>
        <c:numFmt formatCode="General" sourceLinked="0"/>
        <c:majorTickMark val="none"/>
        <c:minorTickMark val="none"/>
        <c:tickLblPos val="nextTo"/>
        <c:crossAx val="44504576"/>
        <c:crosses val="autoZero"/>
        <c:auto val="1"/>
        <c:lblAlgn val="ctr"/>
        <c:lblOffset val="100"/>
        <c:noMultiLvlLbl val="0"/>
      </c:catAx>
      <c:valAx>
        <c:axId val="44504576"/>
        <c:scaling>
          <c:orientation val="minMax"/>
          <c:max val="0.5"/>
        </c:scaling>
        <c:delete val="1"/>
        <c:axPos val="l"/>
        <c:numFmt formatCode="0%" sourceLinked="1"/>
        <c:majorTickMark val="none"/>
        <c:minorTickMark val="none"/>
        <c:tickLblPos val="nextTo"/>
        <c:crossAx val="44503040"/>
        <c:crosses val="autoZero"/>
        <c:crossBetween val="between"/>
      </c:valAx>
      <c:spPr>
        <a:noFill/>
        <a:ln w="25400">
          <a:noFill/>
        </a:ln>
      </c:spPr>
    </c:plotArea>
    <c:plotVisOnly val="1"/>
    <c:dispBlanksAs val="gap"/>
    <c:showDLblsOverMax val="0"/>
  </c:chart>
  <c:externalData r:id="rId1">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pPr>
                      <a:defRPr/>
                    </a:pPr>
                    <a:r>
                      <a:rPr lang="en-US" sz="1700" b="1" smtClean="0">
                        <a:solidFill>
                          <a:schemeClr val="bg1"/>
                        </a:solidFill>
                      </a:rPr>
                      <a:t>36%</a:t>
                    </a:r>
                    <a:endParaRPr lang="en-US" sz="1700" b="1">
                      <a:solidFill>
                        <a:schemeClr val="bg1"/>
                      </a:solidFill>
                    </a:endParaRPr>
                  </a:p>
                </c:rich>
              </c:tx>
              <c:spPr>
                <a:ln>
                  <a:solidFill>
                    <a:schemeClr val="accent1"/>
                  </a:solidFill>
                </a:ln>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72-47C0-8902-BF76379352B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36</c:v>
                </c:pt>
              </c:numCache>
            </c:numRef>
          </c:val>
          <c:extLst>
            <c:ext xmlns:c16="http://schemas.microsoft.com/office/drawing/2014/chart" uri="{C3380CC4-5D6E-409C-BE32-E72D297353CC}">
              <c16:uniqueId val="{00000001-7F72-47C0-8902-BF76379352B1}"/>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700" b="1" dirty="0" smtClean="0">
                        <a:solidFill>
                          <a:schemeClr val="bg1"/>
                        </a:solidFill>
                      </a:rPr>
                      <a:t>43%</a:t>
                    </a:r>
                  </a:p>
                  <a:p>
                    <a:r>
                      <a:rPr lang="en-US" sz="1700" b="1" dirty="0" smtClean="0">
                        <a:solidFill>
                          <a:schemeClr val="bg1"/>
                        </a:solidFill>
                      </a:rPr>
                      <a:t>Nya</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72-47C0-8902-BF76379352B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43</c:v>
                </c:pt>
              </c:numCache>
            </c:numRef>
          </c:val>
          <c:extLst>
            <c:ext xmlns:c16="http://schemas.microsoft.com/office/drawing/2014/chart" uri="{C3380CC4-5D6E-409C-BE32-E72D297353CC}">
              <c16:uniqueId val="{00000003-7F72-47C0-8902-BF76379352B1}"/>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700" b="1" dirty="0" smtClean="0">
                        <a:solidFill>
                          <a:schemeClr val="bg1"/>
                        </a:solidFill>
                      </a:rPr>
                      <a:t>43% </a:t>
                    </a:r>
                  </a:p>
                  <a:p>
                    <a:r>
                      <a:rPr lang="en-US" sz="1700" b="1" dirty="0" smtClean="0">
                        <a:solidFill>
                          <a:schemeClr val="bg1"/>
                        </a:solidFill>
                      </a:rPr>
                      <a:t>U.O</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72-47C0-8902-BF76379352B1}"/>
                </c:ext>
              </c:extLst>
            </c:dLbl>
            <c:spPr>
              <a:solidFill>
                <a:srgbClr val="C00000"/>
              </a:solidFill>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43</c:v>
                </c:pt>
              </c:numCache>
            </c:numRef>
          </c:val>
          <c:extLst>
            <c:ext xmlns:c16="http://schemas.microsoft.com/office/drawing/2014/chart" uri="{C3380CC4-5D6E-409C-BE32-E72D297353CC}">
              <c16:uniqueId val="{00000005-7F72-47C0-8902-BF76379352B1}"/>
            </c:ext>
          </c:extLst>
        </c:ser>
        <c:dLbls>
          <c:showLegendKey val="0"/>
          <c:showVal val="0"/>
          <c:showCatName val="0"/>
          <c:showSerName val="0"/>
          <c:showPercent val="0"/>
          <c:showBubbleSize val="0"/>
        </c:dLbls>
        <c:gapWidth val="44"/>
        <c:overlap val="100"/>
        <c:axId val="147685376"/>
        <c:axId val="147686912"/>
      </c:barChart>
      <c:catAx>
        <c:axId val="147685376"/>
        <c:scaling>
          <c:orientation val="minMax"/>
        </c:scaling>
        <c:delete val="1"/>
        <c:axPos val="b"/>
        <c:numFmt formatCode="General" sourceLinked="0"/>
        <c:majorTickMark val="out"/>
        <c:minorTickMark val="none"/>
        <c:tickLblPos val="nextTo"/>
        <c:crossAx val="147686912"/>
        <c:crosses val="autoZero"/>
        <c:auto val="1"/>
        <c:lblAlgn val="ctr"/>
        <c:lblOffset val="100"/>
        <c:noMultiLvlLbl val="0"/>
      </c:catAx>
      <c:valAx>
        <c:axId val="147686912"/>
        <c:scaling>
          <c:orientation val="minMax"/>
        </c:scaling>
        <c:delete val="1"/>
        <c:axPos val="l"/>
        <c:numFmt formatCode="General" sourceLinked="1"/>
        <c:majorTickMark val="out"/>
        <c:minorTickMark val="none"/>
        <c:tickLblPos val="nextTo"/>
        <c:crossAx val="147685376"/>
        <c:crosses val="autoZero"/>
        <c:crossBetween val="between"/>
      </c:valAx>
      <c:spPr>
        <a:noFill/>
        <a:ln w="25400">
          <a:noFill/>
        </a:ln>
      </c:spPr>
    </c:plotArea>
    <c:plotVisOnly val="1"/>
    <c:dispBlanksAs val="gap"/>
    <c:showDLblsOverMax val="0"/>
  </c:chart>
  <c:txPr>
    <a:bodyPr/>
    <a:lstStyle/>
    <a:p>
      <a:pPr>
        <a:defRPr sz="1800"/>
      </a:pPr>
      <a:endParaRPr lang="sv-SE"/>
    </a:p>
  </c:txPr>
  <c:externalData r:id="rId1">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060653391453234E-2"/>
          <c:y val="6.9287936261050356E-2"/>
          <c:w val="0.88587869321709356"/>
          <c:h val="0.93071206373894966"/>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28%</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3F-476E-8A6D-09631A3863F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28</c:v>
                </c:pt>
              </c:numCache>
            </c:numRef>
          </c:val>
          <c:extLst>
            <c:ext xmlns:c16="http://schemas.microsoft.com/office/drawing/2014/chart" uri="{C3380CC4-5D6E-409C-BE32-E72D297353CC}">
              <c16:uniqueId val="{00000001-7B3F-476E-8A6D-09631A3863F5}"/>
            </c:ext>
          </c:extLst>
        </c:ser>
        <c:ser>
          <c:idx val="1"/>
          <c:order val="1"/>
          <c:tx>
            <c:strRef>
              <c:f>Sheet1!$C$1</c:f>
              <c:strCache>
                <c:ptCount val="1"/>
                <c:pt idx="0">
                  <c:v>Series 2</c:v>
                </c:pt>
              </c:strCache>
            </c:strRef>
          </c:tx>
          <c:invertIfNegative val="0"/>
          <c:dPt>
            <c:idx val="1"/>
            <c:invertIfNegative val="0"/>
            <c:bubble3D val="0"/>
            <c:spPr>
              <a:solidFill>
                <a:srgbClr val="FFC000"/>
              </a:solidFill>
            </c:spPr>
            <c:extLst>
              <c:ext xmlns:c16="http://schemas.microsoft.com/office/drawing/2014/chart" uri="{C3380CC4-5D6E-409C-BE32-E72D297353CC}">
                <c16:uniqueId val="{00000003-7B3F-476E-8A6D-09631A3863F5}"/>
              </c:ext>
            </c:extLst>
          </c:dPt>
          <c:dLbls>
            <c:dLbl>
              <c:idx val="1"/>
              <c:tx>
                <c:rich>
                  <a:bodyPr/>
                  <a:lstStyle/>
                  <a:p>
                    <a:r>
                      <a:rPr lang="en-US" sz="1700" b="1" dirty="0" smtClean="0">
                        <a:solidFill>
                          <a:schemeClr val="bg1"/>
                        </a:solidFill>
                      </a:rPr>
                      <a:t>13% </a:t>
                    </a:r>
                  </a:p>
                  <a:p>
                    <a:r>
                      <a:rPr lang="en-US" sz="1700" b="1" dirty="0" smtClean="0">
                        <a:solidFill>
                          <a:schemeClr val="bg1"/>
                        </a:solidFill>
                      </a:rPr>
                      <a:t>Nya</a:t>
                    </a:r>
                    <a:endParaRPr lang="en-US" sz="17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B3F-476E-8A6D-09631A3863F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13</c:v>
                </c:pt>
              </c:numCache>
            </c:numRef>
          </c:val>
          <c:extLst>
            <c:ext xmlns:c16="http://schemas.microsoft.com/office/drawing/2014/chart" uri="{C3380CC4-5D6E-409C-BE32-E72D297353CC}">
              <c16:uniqueId val="{00000004-7B3F-476E-8A6D-09631A3863F5}"/>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b="1" dirty="0" smtClean="0">
                        <a:solidFill>
                          <a:schemeClr val="bg1"/>
                        </a:solidFill>
                      </a:rPr>
                      <a:t>25% </a:t>
                    </a:r>
                  </a:p>
                  <a:p>
                    <a:r>
                      <a:rPr lang="en-US" b="1" dirty="0" smtClean="0">
                        <a:solidFill>
                          <a:schemeClr val="bg1"/>
                        </a:solidFill>
                      </a:rPr>
                      <a:t>U.O</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B3F-476E-8A6D-09631A3863F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25</c:v>
                </c:pt>
              </c:numCache>
            </c:numRef>
          </c:val>
          <c:extLst>
            <c:ext xmlns:c16="http://schemas.microsoft.com/office/drawing/2014/chart" uri="{C3380CC4-5D6E-409C-BE32-E72D297353CC}">
              <c16:uniqueId val="{00000006-7B3F-476E-8A6D-09631A3863F5}"/>
            </c:ext>
          </c:extLst>
        </c:ser>
        <c:dLbls>
          <c:showLegendKey val="0"/>
          <c:showVal val="0"/>
          <c:showCatName val="0"/>
          <c:showSerName val="0"/>
          <c:showPercent val="0"/>
          <c:showBubbleSize val="0"/>
        </c:dLbls>
        <c:gapWidth val="48"/>
        <c:overlap val="100"/>
        <c:axId val="147746816"/>
        <c:axId val="147748352"/>
      </c:barChart>
      <c:catAx>
        <c:axId val="147746816"/>
        <c:scaling>
          <c:orientation val="minMax"/>
        </c:scaling>
        <c:delete val="1"/>
        <c:axPos val="b"/>
        <c:numFmt formatCode="General" sourceLinked="0"/>
        <c:majorTickMark val="out"/>
        <c:minorTickMark val="none"/>
        <c:tickLblPos val="nextTo"/>
        <c:crossAx val="147748352"/>
        <c:crosses val="autoZero"/>
        <c:auto val="1"/>
        <c:lblAlgn val="ctr"/>
        <c:lblOffset val="100"/>
        <c:noMultiLvlLbl val="0"/>
      </c:catAx>
      <c:valAx>
        <c:axId val="147748352"/>
        <c:scaling>
          <c:orientation val="minMax"/>
          <c:max val="50"/>
        </c:scaling>
        <c:delete val="1"/>
        <c:axPos val="l"/>
        <c:numFmt formatCode="General" sourceLinked="1"/>
        <c:majorTickMark val="out"/>
        <c:minorTickMark val="none"/>
        <c:tickLblPos val="nextTo"/>
        <c:crossAx val="14774681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789764100285156E-2"/>
          <c:y val="6.0626944228419063E-2"/>
          <c:w val="0.88242047179942973"/>
          <c:h val="0.90630381346517053"/>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37%</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ABE-475F-A1B9-50FDB9BEA8D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37</c:v>
                </c:pt>
              </c:numCache>
            </c:numRef>
          </c:val>
          <c:extLst>
            <c:ext xmlns:c16="http://schemas.microsoft.com/office/drawing/2014/chart" uri="{C3380CC4-5D6E-409C-BE32-E72D297353CC}">
              <c16:uniqueId val="{00000001-6ABE-475F-A1B9-50FDB9BEA8D7}"/>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b="1" smtClean="0">
                        <a:solidFill>
                          <a:schemeClr val="bg1"/>
                        </a:solidFill>
                      </a:rPr>
                      <a:t>39% </a:t>
                    </a:r>
                  </a:p>
                  <a:p>
                    <a:r>
                      <a:rPr lang="en-US" b="1" smtClean="0">
                        <a:solidFill>
                          <a:schemeClr val="bg1"/>
                        </a:solidFill>
                      </a:rPr>
                      <a:t>Nya</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ABE-475F-A1B9-50FDB9BEA8D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39</c:v>
                </c:pt>
              </c:numCache>
            </c:numRef>
          </c:val>
          <c:extLst>
            <c:ext xmlns:c16="http://schemas.microsoft.com/office/drawing/2014/chart" uri="{C3380CC4-5D6E-409C-BE32-E72D297353CC}">
              <c16:uniqueId val="{00000003-6ABE-475F-A1B9-50FDB9BEA8D7}"/>
            </c:ext>
          </c:extLst>
        </c:ser>
        <c:ser>
          <c:idx val="2"/>
          <c:order val="2"/>
          <c:tx>
            <c:strRef>
              <c:f>Sheet1!$D$1</c:f>
              <c:strCache>
                <c:ptCount val="1"/>
                <c:pt idx="0">
                  <c:v>Series 3</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5-6ABE-475F-A1B9-50FDB9BEA8D7}"/>
              </c:ext>
            </c:extLst>
          </c:dPt>
          <c:dLbls>
            <c:dLbl>
              <c:idx val="2"/>
              <c:tx>
                <c:rich>
                  <a:bodyPr/>
                  <a:lstStyle/>
                  <a:p>
                    <a:r>
                      <a:rPr lang="en-US" b="1" smtClean="0">
                        <a:solidFill>
                          <a:schemeClr val="bg1"/>
                        </a:solidFill>
                      </a:rPr>
                      <a:t>50% </a:t>
                    </a:r>
                  </a:p>
                  <a:p>
                    <a:r>
                      <a:rPr lang="en-US" b="1" smtClean="0">
                        <a:solidFill>
                          <a:schemeClr val="bg1"/>
                        </a:solidFill>
                      </a:rPr>
                      <a:t>U.O</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ABE-475F-A1B9-50FDB9BEA8D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50</c:v>
                </c:pt>
              </c:numCache>
            </c:numRef>
          </c:val>
          <c:extLst>
            <c:ext xmlns:c16="http://schemas.microsoft.com/office/drawing/2014/chart" uri="{C3380CC4-5D6E-409C-BE32-E72D297353CC}">
              <c16:uniqueId val="{00000006-6ABE-475F-A1B9-50FDB9BEA8D7}"/>
            </c:ext>
          </c:extLst>
        </c:ser>
        <c:dLbls>
          <c:showLegendKey val="0"/>
          <c:showVal val="0"/>
          <c:showCatName val="0"/>
          <c:showSerName val="0"/>
          <c:showPercent val="0"/>
          <c:showBubbleSize val="0"/>
        </c:dLbls>
        <c:gapWidth val="44"/>
        <c:overlap val="100"/>
        <c:axId val="148176896"/>
        <c:axId val="148178432"/>
      </c:barChart>
      <c:catAx>
        <c:axId val="148176896"/>
        <c:scaling>
          <c:orientation val="minMax"/>
        </c:scaling>
        <c:delete val="1"/>
        <c:axPos val="b"/>
        <c:numFmt formatCode="General" sourceLinked="0"/>
        <c:majorTickMark val="out"/>
        <c:minorTickMark val="none"/>
        <c:tickLblPos val="nextTo"/>
        <c:crossAx val="148178432"/>
        <c:crosses val="autoZero"/>
        <c:auto val="1"/>
        <c:lblAlgn val="ctr"/>
        <c:lblOffset val="100"/>
        <c:noMultiLvlLbl val="0"/>
      </c:catAx>
      <c:valAx>
        <c:axId val="148178432"/>
        <c:scaling>
          <c:orientation val="minMax"/>
          <c:max val="50"/>
        </c:scaling>
        <c:delete val="1"/>
        <c:axPos val="l"/>
        <c:numFmt formatCode="General" sourceLinked="1"/>
        <c:majorTickMark val="out"/>
        <c:minorTickMark val="none"/>
        <c:tickLblPos val="nextTo"/>
        <c:crossAx val="14817689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1.2207424981453678E-3"/>
          <c:w val="0.93741734789324482"/>
          <c:h val="0.95895385973021807"/>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z="1600" b="1" dirty="0" smtClean="0">
                        <a:solidFill>
                          <a:schemeClr val="bg1"/>
                        </a:solidFill>
                      </a:rPr>
                      <a:t>12%</a:t>
                    </a:r>
                    <a:endParaRPr lang="en-US" sz="16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8D-4A92-9C49-858A69A49D2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12</c:v>
                </c:pt>
              </c:numCache>
            </c:numRef>
          </c:val>
          <c:extLst>
            <c:ext xmlns:c16="http://schemas.microsoft.com/office/drawing/2014/chart" uri="{C3380CC4-5D6E-409C-BE32-E72D297353CC}">
              <c16:uniqueId val="{00000001-6F8D-4A92-9C49-858A69A49D28}"/>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sz="1600" b="1" dirty="0" smtClean="0">
                        <a:solidFill>
                          <a:schemeClr val="bg1"/>
                        </a:solidFill>
                      </a:rPr>
                      <a:t>13%</a:t>
                    </a:r>
                  </a:p>
                  <a:p>
                    <a:r>
                      <a:rPr lang="en-US" sz="1600" b="1" dirty="0" smtClean="0">
                        <a:solidFill>
                          <a:schemeClr val="bg1"/>
                        </a:solidFill>
                      </a:rPr>
                      <a:t>Nya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8D-4A92-9C49-858A69A49D2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13</c:v>
                </c:pt>
              </c:numCache>
            </c:numRef>
          </c:val>
          <c:extLst>
            <c:ext xmlns:c16="http://schemas.microsoft.com/office/drawing/2014/chart" uri="{C3380CC4-5D6E-409C-BE32-E72D297353CC}">
              <c16:uniqueId val="{00000003-6F8D-4A92-9C49-858A69A49D28}"/>
            </c:ext>
          </c:extLst>
        </c:ser>
        <c:ser>
          <c:idx val="2"/>
          <c:order val="2"/>
          <c:tx>
            <c:strRef>
              <c:f>Sheet1!$D$1</c:f>
              <c:strCache>
                <c:ptCount val="1"/>
                <c:pt idx="0">
                  <c:v>Series 3</c:v>
                </c:pt>
              </c:strCache>
            </c:strRef>
          </c:tx>
          <c:spPr>
            <a:solidFill>
              <a:srgbClr val="C00000"/>
            </a:solidFill>
          </c:spPr>
          <c:invertIfNegative val="0"/>
          <c:dLbls>
            <c:dLbl>
              <c:idx val="2"/>
              <c:tx>
                <c:rich>
                  <a:bodyPr/>
                  <a:lstStyle/>
                  <a:p>
                    <a:r>
                      <a:rPr lang="en-US" sz="1600" b="1" dirty="0" smtClean="0">
                        <a:solidFill>
                          <a:schemeClr val="bg1"/>
                        </a:solidFill>
                      </a:rPr>
                      <a:t>13% </a:t>
                    </a:r>
                  </a:p>
                  <a:p>
                    <a:r>
                      <a:rPr lang="en-US" sz="1600" b="1" dirty="0" smtClean="0">
                        <a:solidFill>
                          <a:schemeClr val="bg1"/>
                        </a:solidFill>
                      </a:rPr>
                      <a:t>U.O</a:t>
                    </a:r>
                    <a:endParaRPr lang="en-US" sz="16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8D-4A92-9C49-858A69A49D2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5-6F8D-4A92-9C49-858A69A49D28}"/>
            </c:ext>
          </c:extLst>
        </c:ser>
        <c:dLbls>
          <c:showLegendKey val="0"/>
          <c:showVal val="0"/>
          <c:showCatName val="0"/>
          <c:showSerName val="0"/>
          <c:showPercent val="0"/>
          <c:showBubbleSize val="0"/>
        </c:dLbls>
        <c:gapWidth val="43"/>
        <c:overlap val="100"/>
        <c:axId val="148225408"/>
        <c:axId val="148247680"/>
      </c:barChart>
      <c:catAx>
        <c:axId val="148225408"/>
        <c:scaling>
          <c:orientation val="minMax"/>
        </c:scaling>
        <c:delete val="1"/>
        <c:axPos val="b"/>
        <c:numFmt formatCode="General" sourceLinked="0"/>
        <c:majorTickMark val="out"/>
        <c:minorTickMark val="none"/>
        <c:tickLblPos val="nextTo"/>
        <c:crossAx val="148247680"/>
        <c:crosses val="autoZero"/>
        <c:auto val="1"/>
        <c:lblAlgn val="ctr"/>
        <c:lblOffset val="100"/>
        <c:noMultiLvlLbl val="0"/>
      </c:catAx>
      <c:valAx>
        <c:axId val="148247680"/>
        <c:scaling>
          <c:orientation val="minMax"/>
          <c:max val="50"/>
        </c:scaling>
        <c:delete val="1"/>
        <c:axPos val="l"/>
        <c:numFmt formatCode="General" sourceLinked="1"/>
        <c:majorTickMark val="out"/>
        <c:minorTickMark val="none"/>
        <c:tickLblPos val="nextTo"/>
        <c:crossAx val="14822540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184646150427731E-2"/>
          <c:y val="3.4375000000000003E-2"/>
          <c:w val="0.85475470045811908"/>
          <c:h val="0.93125000000000002"/>
        </c:manualLayout>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b="1" smtClean="0">
                        <a:solidFill>
                          <a:schemeClr val="bg1"/>
                        </a:solidFill>
                      </a:rPr>
                      <a:t>19%</a:t>
                    </a:r>
                    <a:endParaRPr lang="en-US" b="1">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C3-4BF5-82A6-41264281B5C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Sheet1!$B$2:$B$4</c:f>
              <c:numCache>
                <c:formatCode>General</c:formatCode>
                <c:ptCount val="3"/>
                <c:pt idx="0">
                  <c:v>19</c:v>
                </c:pt>
              </c:numCache>
            </c:numRef>
          </c:val>
          <c:extLst>
            <c:ext xmlns:c16="http://schemas.microsoft.com/office/drawing/2014/chart" uri="{C3380CC4-5D6E-409C-BE32-E72D297353CC}">
              <c16:uniqueId val="{00000001-DDC3-4BF5-82A6-41264281B5C6}"/>
            </c:ext>
          </c:extLst>
        </c:ser>
        <c:ser>
          <c:idx val="1"/>
          <c:order val="1"/>
          <c:tx>
            <c:strRef>
              <c:f>Sheet1!$C$1</c:f>
              <c:strCache>
                <c:ptCount val="1"/>
                <c:pt idx="0">
                  <c:v>Series 2</c:v>
                </c:pt>
              </c:strCache>
            </c:strRef>
          </c:tx>
          <c:spPr>
            <a:solidFill>
              <a:srgbClr val="FFC000"/>
            </a:solidFill>
          </c:spPr>
          <c:invertIfNegative val="0"/>
          <c:dLbls>
            <c:dLbl>
              <c:idx val="1"/>
              <c:tx>
                <c:rich>
                  <a:bodyPr/>
                  <a:lstStyle/>
                  <a:p>
                    <a:r>
                      <a:rPr lang="en-US" b="1" dirty="0" smtClean="0">
                        <a:solidFill>
                          <a:schemeClr val="bg1"/>
                        </a:solidFill>
                      </a:rPr>
                      <a:t>38% </a:t>
                    </a:r>
                  </a:p>
                  <a:p>
                    <a:r>
                      <a:rPr lang="en-US" b="1" dirty="0" smtClean="0">
                        <a:solidFill>
                          <a:schemeClr val="bg1"/>
                        </a:solidFill>
                      </a:rPr>
                      <a:t>Nya</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DC3-4BF5-82A6-41264281B5C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Sheet1!$C$2:$C$4</c:f>
              <c:numCache>
                <c:formatCode>General</c:formatCode>
                <c:ptCount val="3"/>
                <c:pt idx="1">
                  <c:v>38</c:v>
                </c:pt>
              </c:numCache>
            </c:numRef>
          </c:val>
          <c:extLst>
            <c:ext xmlns:c16="http://schemas.microsoft.com/office/drawing/2014/chart" uri="{C3380CC4-5D6E-409C-BE32-E72D297353CC}">
              <c16:uniqueId val="{00000003-DDC3-4BF5-82A6-41264281B5C6}"/>
            </c:ext>
          </c:extLst>
        </c:ser>
        <c:ser>
          <c:idx val="2"/>
          <c:order val="2"/>
          <c:tx>
            <c:strRef>
              <c:f>Sheet1!$D$1</c:f>
              <c:strCache>
                <c:ptCount val="1"/>
                <c:pt idx="0">
                  <c:v>Series 3</c:v>
                </c:pt>
              </c:strCache>
            </c:strRef>
          </c:tx>
          <c:spPr>
            <a:solidFill>
              <a:srgbClr val="C00000"/>
            </a:solidFill>
          </c:spPr>
          <c:invertIfNegative val="0"/>
          <c:dLbls>
            <c:dLbl>
              <c:idx val="2"/>
              <c:layout>
                <c:manualLayout>
                  <c:x val="-6.2500000000000003E-3"/>
                  <c:y val="-6.2500000000000003E-3"/>
                </c:manualLayout>
              </c:layout>
              <c:tx>
                <c:rich>
                  <a:bodyPr/>
                  <a:lstStyle/>
                  <a:p>
                    <a:r>
                      <a:rPr lang="en-US" b="1" dirty="0" smtClean="0">
                        <a:solidFill>
                          <a:schemeClr val="bg1"/>
                        </a:solidFill>
                      </a:rPr>
                      <a:t>18% </a:t>
                    </a:r>
                  </a:p>
                  <a:p>
                    <a:r>
                      <a:rPr lang="en-US" b="1" dirty="0" smtClean="0">
                        <a:solidFill>
                          <a:schemeClr val="bg1"/>
                        </a:solidFill>
                      </a:rPr>
                      <a:t>U.O</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DC3-4BF5-82A6-41264281B5C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Category 1</c:v>
                </c:pt>
                <c:pt idx="1">
                  <c:v>Category 2</c:v>
                </c:pt>
                <c:pt idx="2">
                  <c:v>Category 3</c:v>
                </c:pt>
              </c:strCache>
            </c:strRef>
          </c:cat>
          <c:val>
            <c:numRef>
              <c:f>Sheet1!$D$2:$D$4</c:f>
              <c:numCache>
                <c:formatCode>General</c:formatCode>
                <c:ptCount val="3"/>
                <c:pt idx="2">
                  <c:v>18</c:v>
                </c:pt>
              </c:numCache>
            </c:numRef>
          </c:val>
          <c:extLst>
            <c:ext xmlns:c16="http://schemas.microsoft.com/office/drawing/2014/chart" uri="{C3380CC4-5D6E-409C-BE32-E72D297353CC}">
              <c16:uniqueId val="{00000005-DDC3-4BF5-82A6-41264281B5C6}"/>
            </c:ext>
          </c:extLst>
        </c:ser>
        <c:dLbls>
          <c:showLegendKey val="0"/>
          <c:showVal val="0"/>
          <c:showCatName val="0"/>
          <c:showSerName val="0"/>
          <c:showPercent val="0"/>
          <c:showBubbleSize val="0"/>
        </c:dLbls>
        <c:gapWidth val="44"/>
        <c:overlap val="100"/>
        <c:axId val="148281216"/>
        <c:axId val="148300544"/>
      </c:barChart>
      <c:catAx>
        <c:axId val="148281216"/>
        <c:scaling>
          <c:orientation val="minMax"/>
        </c:scaling>
        <c:delete val="1"/>
        <c:axPos val="b"/>
        <c:numFmt formatCode="General" sourceLinked="0"/>
        <c:majorTickMark val="out"/>
        <c:minorTickMark val="none"/>
        <c:tickLblPos val="nextTo"/>
        <c:crossAx val="148300544"/>
        <c:crosses val="autoZero"/>
        <c:auto val="1"/>
        <c:lblAlgn val="ctr"/>
        <c:lblOffset val="100"/>
        <c:noMultiLvlLbl val="0"/>
      </c:catAx>
      <c:valAx>
        <c:axId val="148300544"/>
        <c:scaling>
          <c:orientation val="minMax"/>
          <c:max val="50"/>
        </c:scaling>
        <c:delete val="1"/>
        <c:axPos val="l"/>
        <c:numFmt formatCode="General" sourceLinked="1"/>
        <c:majorTickMark val="out"/>
        <c:minorTickMark val="none"/>
        <c:tickLblPos val="nextTo"/>
        <c:crossAx val="14828121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Column2</c:v>
                </c:pt>
              </c:strCache>
            </c:strRef>
          </c:tx>
          <c:spPr>
            <a:solidFill>
              <a:schemeClr val="accent1"/>
            </a:solidFill>
          </c:spPr>
          <c:invertIfNegative val="0"/>
          <c:dLbls>
            <c:dLbl>
              <c:idx val="0"/>
              <c:spPr/>
              <c:txPr>
                <a:bodyPr/>
                <a:lstStyle/>
                <a:p>
                  <a:pPr>
                    <a:defRPr sz="1600" b="1">
                      <a:solidFill>
                        <a:schemeClr val="bg1"/>
                      </a:solidFill>
                    </a:defRPr>
                  </a:pPr>
                  <a:endParaRPr lang="sv-SE"/>
                </a:p>
              </c:txPr>
              <c:showLegendKey val="0"/>
              <c:showVal val="1"/>
              <c:showCatName val="0"/>
              <c:showSerName val="0"/>
              <c:showPercent val="0"/>
              <c:showBubbleSize val="0"/>
              <c:extLst>
                <c:ext xmlns:c16="http://schemas.microsoft.com/office/drawing/2014/chart" uri="{C3380CC4-5D6E-409C-BE32-E72D297353CC}">
                  <c16:uniqueId val="{00000000-10E9-470A-AA4D-95D81CEC8C2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U.O</c:v>
                </c:pt>
              </c:strCache>
            </c:strRef>
          </c:cat>
          <c:val>
            <c:numRef>
              <c:f>Sheet1!$B$2:$B$3</c:f>
              <c:numCache>
                <c:formatCode>General</c:formatCode>
                <c:ptCount val="2"/>
                <c:pt idx="0" formatCode="0%">
                  <c:v>0.25</c:v>
                </c:pt>
              </c:numCache>
            </c:numRef>
          </c:val>
          <c:extLst>
            <c:ext xmlns:c16="http://schemas.microsoft.com/office/drawing/2014/chart" uri="{C3380CC4-5D6E-409C-BE32-E72D297353CC}">
              <c16:uniqueId val="{00000001-10E9-470A-AA4D-95D81CEC8C2F}"/>
            </c:ext>
          </c:extLst>
        </c:ser>
        <c:ser>
          <c:idx val="1"/>
          <c:order val="1"/>
          <c:tx>
            <c:strRef>
              <c:f>Sheet1!$C$1</c:f>
              <c:strCache>
                <c:ptCount val="1"/>
                <c:pt idx="0">
                  <c:v>U.O</c:v>
                </c:pt>
              </c:strCache>
            </c:strRef>
          </c:tx>
          <c:spPr>
            <a:solidFill>
              <a:srgbClr val="C00000"/>
            </a:solidFill>
          </c:spPr>
          <c:invertIfNegative val="0"/>
          <c:dPt>
            <c:idx val="1"/>
            <c:invertIfNegative val="0"/>
            <c:bubble3D val="0"/>
            <c:extLst>
              <c:ext xmlns:c16="http://schemas.microsoft.com/office/drawing/2014/chart" uri="{C3380CC4-5D6E-409C-BE32-E72D297353CC}">
                <c16:uniqueId val="{00000002-10E9-470A-AA4D-95D81CEC8C2F}"/>
              </c:ext>
            </c:extLst>
          </c:dPt>
          <c:dLbls>
            <c:dLbl>
              <c:idx val="1"/>
              <c:layout>
                <c:manualLayout>
                  <c:x val="-3.5273872456184414E-2"/>
                  <c:y val="-0.20157552119969901"/>
                </c:manualLayout>
              </c:layout>
              <c:tx>
                <c:rich>
                  <a:bodyPr/>
                  <a:lstStyle/>
                  <a:p>
                    <a:r>
                      <a:rPr lang="en-US" dirty="0"/>
                      <a:t>7</a:t>
                    </a:r>
                    <a:r>
                      <a:rPr lang="en-US" dirty="0" smtClean="0"/>
                      <a:t>%</a:t>
                    </a:r>
                  </a:p>
                  <a:p>
                    <a:r>
                      <a:rPr lang="en-US" dirty="0" smtClean="0"/>
                      <a:t>U.O</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E9-470A-AA4D-95D81CEC8C2F}"/>
                </c:ext>
              </c:extLst>
            </c:dLbl>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U.O</c:v>
                </c:pt>
              </c:strCache>
            </c:strRef>
          </c:cat>
          <c:val>
            <c:numRef>
              <c:f>Sheet1!$C$2:$C$3</c:f>
              <c:numCache>
                <c:formatCode>0%</c:formatCode>
                <c:ptCount val="2"/>
                <c:pt idx="1">
                  <c:v>7.0000000000000007E-2</c:v>
                </c:pt>
              </c:numCache>
            </c:numRef>
          </c:val>
          <c:extLst>
            <c:ext xmlns:c16="http://schemas.microsoft.com/office/drawing/2014/chart" uri="{C3380CC4-5D6E-409C-BE32-E72D297353CC}">
              <c16:uniqueId val="{00000003-10E9-470A-AA4D-95D81CEC8C2F}"/>
            </c:ext>
          </c:extLst>
        </c:ser>
        <c:dLbls>
          <c:showLegendKey val="0"/>
          <c:showVal val="0"/>
          <c:showCatName val="0"/>
          <c:showSerName val="0"/>
          <c:showPercent val="0"/>
          <c:showBubbleSize val="0"/>
        </c:dLbls>
        <c:gapWidth val="33"/>
        <c:overlap val="100"/>
        <c:axId val="44563072"/>
        <c:axId val="44962176"/>
      </c:barChart>
      <c:catAx>
        <c:axId val="44563072"/>
        <c:scaling>
          <c:orientation val="minMax"/>
        </c:scaling>
        <c:delete val="1"/>
        <c:axPos val="b"/>
        <c:numFmt formatCode="General" sourceLinked="0"/>
        <c:majorTickMark val="none"/>
        <c:minorTickMark val="none"/>
        <c:tickLblPos val="nextTo"/>
        <c:crossAx val="44962176"/>
        <c:crosses val="autoZero"/>
        <c:auto val="1"/>
        <c:lblAlgn val="ctr"/>
        <c:lblOffset val="100"/>
        <c:noMultiLvlLbl val="0"/>
      </c:catAx>
      <c:valAx>
        <c:axId val="44962176"/>
        <c:scaling>
          <c:orientation val="minMax"/>
          <c:max val="0.5"/>
        </c:scaling>
        <c:delete val="1"/>
        <c:axPos val="l"/>
        <c:numFmt formatCode="0%" sourceLinked="1"/>
        <c:majorTickMark val="none"/>
        <c:minorTickMark val="none"/>
        <c:tickLblPos val="nextTo"/>
        <c:crossAx val="44563072"/>
        <c:crosses val="autoZero"/>
        <c:crossBetween val="between"/>
      </c:valAx>
      <c:spPr>
        <a:noFill/>
        <a:ln w="25400">
          <a:noFill/>
        </a:ln>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invertIfNegative val="0"/>
          <c:dLbls>
            <c:dLbl>
              <c:idx val="0"/>
              <c:tx>
                <c:rich>
                  <a:bodyPr/>
                  <a:lstStyle/>
                  <a:p>
                    <a:r>
                      <a:rPr lang="en-US" smtClean="0"/>
                      <a:t>23%</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5D-4A1C-9F6A-1FA6A3B00400}"/>
                </c:ext>
              </c:extLst>
            </c:dLbl>
            <c:spPr>
              <a:noFill/>
              <a:ln>
                <a:noFill/>
              </a:ln>
              <a:effectLst/>
            </c:spPr>
            <c:txPr>
              <a:bodyPr/>
              <a:lstStyle/>
              <a:p>
                <a:pPr>
                  <a:defRPr sz="1600" b="1">
                    <a:solidFill>
                      <a:schemeClr val="bg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Sheet1!$B$2:$B$3</c:f>
              <c:numCache>
                <c:formatCode>General</c:formatCode>
                <c:ptCount val="2"/>
                <c:pt idx="0">
                  <c:v>23</c:v>
                </c:pt>
              </c:numCache>
            </c:numRef>
          </c:val>
          <c:extLst>
            <c:ext xmlns:c16="http://schemas.microsoft.com/office/drawing/2014/chart" uri="{C3380CC4-5D6E-409C-BE32-E72D297353CC}">
              <c16:uniqueId val="{00000001-485D-4A1C-9F6A-1FA6A3B00400}"/>
            </c:ext>
          </c:extLst>
        </c:ser>
        <c:ser>
          <c:idx val="1"/>
          <c:order val="1"/>
          <c:tx>
            <c:strRef>
              <c:f>Sheet1!$C$1</c:f>
              <c:strCache>
                <c:ptCount val="1"/>
                <c:pt idx="0">
                  <c:v>Series 2</c:v>
                </c:pt>
              </c:strCache>
            </c:strRef>
          </c:tx>
          <c:invertIfNegative val="0"/>
          <c:dPt>
            <c:idx val="1"/>
            <c:invertIfNegative val="0"/>
            <c:bubble3D val="0"/>
            <c:spPr>
              <a:solidFill>
                <a:srgbClr val="C00000"/>
              </a:solidFill>
            </c:spPr>
            <c:extLst>
              <c:ext xmlns:c16="http://schemas.microsoft.com/office/drawing/2014/chart" uri="{C3380CC4-5D6E-409C-BE32-E72D297353CC}">
                <c16:uniqueId val="{00000003-485D-4A1C-9F6A-1FA6A3B00400}"/>
              </c:ext>
            </c:extLst>
          </c:dPt>
          <c:dLbls>
            <c:dLbl>
              <c:idx val="1"/>
              <c:layout>
                <c:manualLayout>
                  <c:x val="1.0374664252991498E-2"/>
                  <c:y val="-1.2597806592918247E-2"/>
                </c:manualLayout>
              </c:layout>
              <c:tx>
                <c:rich>
                  <a:bodyPr/>
                  <a:lstStyle/>
                  <a:p>
                    <a:r>
                      <a:rPr lang="en-US" sz="1500" b="1" dirty="0" smtClean="0">
                        <a:solidFill>
                          <a:schemeClr val="bg1"/>
                        </a:solidFill>
                      </a:rPr>
                      <a:t>43% </a:t>
                    </a:r>
                  </a:p>
                  <a:p>
                    <a:r>
                      <a:rPr lang="en-US" sz="1500" b="1" dirty="0" smtClean="0">
                        <a:solidFill>
                          <a:schemeClr val="bg1"/>
                        </a:solidFill>
                      </a:rPr>
                      <a:t>U.O</a:t>
                    </a:r>
                    <a:endParaRPr lang="en-US" sz="1500"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5D-4A1C-9F6A-1FA6A3B0040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Category 1</c:v>
                </c:pt>
                <c:pt idx="1">
                  <c:v>Category 2</c:v>
                </c:pt>
              </c:strCache>
            </c:strRef>
          </c:cat>
          <c:val>
            <c:numRef>
              <c:f>Sheet1!$C$2:$C$3</c:f>
              <c:numCache>
                <c:formatCode>General</c:formatCode>
                <c:ptCount val="2"/>
                <c:pt idx="1">
                  <c:v>43</c:v>
                </c:pt>
              </c:numCache>
            </c:numRef>
          </c:val>
          <c:extLst>
            <c:ext xmlns:c16="http://schemas.microsoft.com/office/drawing/2014/chart" uri="{C3380CC4-5D6E-409C-BE32-E72D297353CC}">
              <c16:uniqueId val="{00000004-485D-4A1C-9F6A-1FA6A3B00400}"/>
            </c:ext>
          </c:extLst>
        </c:ser>
        <c:dLbls>
          <c:showLegendKey val="0"/>
          <c:showVal val="0"/>
          <c:showCatName val="0"/>
          <c:showSerName val="0"/>
          <c:showPercent val="0"/>
          <c:showBubbleSize val="0"/>
        </c:dLbls>
        <c:gapWidth val="36"/>
        <c:overlap val="100"/>
        <c:axId val="44996096"/>
        <c:axId val="44997632"/>
      </c:barChart>
      <c:catAx>
        <c:axId val="44996096"/>
        <c:scaling>
          <c:orientation val="minMax"/>
        </c:scaling>
        <c:delete val="1"/>
        <c:axPos val="b"/>
        <c:numFmt formatCode="General" sourceLinked="0"/>
        <c:majorTickMark val="out"/>
        <c:minorTickMark val="none"/>
        <c:tickLblPos val="nextTo"/>
        <c:crossAx val="44997632"/>
        <c:crosses val="autoZero"/>
        <c:auto val="1"/>
        <c:lblAlgn val="ctr"/>
        <c:lblOffset val="100"/>
        <c:noMultiLvlLbl val="0"/>
      </c:catAx>
      <c:valAx>
        <c:axId val="44997632"/>
        <c:scaling>
          <c:orientation val="minMax"/>
        </c:scaling>
        <c:delete val="1"/>
        <c:axPos val="l"/>
        <c:numFmt formatCode="General" sourceLinked="1"/>
        <c:majorTickMark val="out"/>
        <c:minorTickMark val="none"/>
        <c:tickLblPos val="nextTo"/>
        <c:crossAx val="4499609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Column2</c:v>
                </c:pt>
              </c:strCache>
            </c:strRef>
          </c:tx>
          <c:spPr>
            <a:solidFill>
              <a:schemeClr val="accent1"/>
            </a:solidFill>
          </c:spPr>
          <c:invertIfNegative val="0"/>
          <c:dLbls>
            <c:dLbl>
              <c:idx val="0"/>
              <c:layout>
                <c:manualLayout>
                  <c:x val="0"/>
                  <c:y val="-0.1683525062871802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33-4A09-AE99-AE336A931A4E}"/>
                </c:ext>
              </c:extLst>
            </c:dLbl>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Sheet1!$B$2:$B$4</c:f>
              <c:numCache>
                <c:formatCode>General</c:formatCode>
                <c:ptCount val="3"/>
                <c:pt idx="0" formatCode="0%">
                  <c:v>0.14000000000000001</c:v>
                </c:pt>
              </c:numCache>
            </c:numRef>
          </c:val>
          <c:extLst>
            <c:ext xmlns:c16="http://schemas.microsoft.com/office/drawing/2014/chart" uri="{C3380CC4-5D6E-409C-BE32-E72D297353CC}">
              <c16:uniqueId val="{00000001-6933-4A09-AE99-AE336A931A4E}"/>
            </c:ext>
          </c:extLst>
        </c:ser>
        <c:ser>
          <c:idx val="1"/>
          <c:order val="1"/>
          <c:tx>
            <c:strRef>
              <c:f>Sheet1!$C$1</c:f>
              <c:strCache>
                <c:ptCount val="1"/>
                <c:pt idx="0">
                  <c:v>U.O</c:v>
                </c:pt>
              </c:strCache>
            </c:strRef>
          </c:tx>
          <c:spPr>
            <a:solidFill>
              <a:srgbClr val="FFC000"/>
            </a:solidFill>
          </c:spPr>
          <c:invertIfNegative val="0"/>
          <c:dPt>
            <c:idx val="1"/>
            <c:invertIfNegative val="0"/>
            <c:bubble3D val="0"/>
            <c:extLst>
              <c:ext xmlns:c16="http://schemas.microsoft.com/office/drawing/2014/chart" uri="{C3380CC4-5D6E-409C-BE32-E72D297353CC}">
                <c16:uniqueId val="{00000002-6933-4A09-AE99-AE336A931A4E}"/>
              </c:ext>
            </c:extLst>
          </c:dPt>
          <c:dLbls>
            <c:dLbl>
              <c:idx val="1"/>
              <c:layout>
                <c:manualLayout>
                  <c:x val="0"/>
                  <c:y val="-0.17636929230085546"/>
                </c:manualLayout>
              </c:layout>
              <c:tx>
                <c:rich>
                  <a:bodyPr/>
                  <a:lstStyle/>
                  <a:p>
                    <a:r>
                      <a:rPr lang="en-US" dirty="0"/>
                      <a:t>12</a:t>
                    </a:r>
                    <a:r>
                      <a:rPr lang="en-US" dirty="0" smtClean="0"/>
                      <a:t>%</a:t>
                    </a:r>
                  </a:p>
                  <a:p>
                    <a:r>
                      <a:rPr lang="en-US" dirty="0" smtClean="0"/>
                      <a:t>Nya</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933-4A09-AE99-AE336A931A4E}"/>
                </c:ext>
              </c:extLst>
            </c:dLbl>
            <c:spPr>
              <a:noFill/>
              <a:ln>
                <a:noFill/>
              </a:ln>
              <a:effectLst/>
            </c:spPr>
            <c:txPr>
              <a:bodyPr/>
              <a:lstStyle/>
              <a:p>
                <a:pPr>
                  <a:defRPr sz="1600" b="1">
                    <a:solidFill>
                      <a:schemeClr val="tx1"/>
                    </a:solidFil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Sheet1!$C$2:$C$4</c:f>
              <c:numCache>
                <c:formatCode>0%</c:formatCode>
                <c:ptCount val="3"/>
                <c:pt idx="1">
                  <c:v>0.12</c:v>
                </c:pt>
              </c:numCache>
            </c:numRef>
          </c:val>
          <c:extLst>
            <c:ext xmlns:c16="http://schemas.microsoft.com/office/drawing/2014/chart" uri="{C3380CC4-5D6E-409C-BE32-E72D297353CC}">
              <c16:uniqueId val="{00000003-6933-4A09-AE99-AE336A931A4E}"/>
            </c:ext>
          </c:extLst>
        </c:ser>
        <c:ser>
          <c:idx val="2"/>
          <c:order val="2"/>
          <c:tx>
            <c:strRef>
              <c:f>Sheet1!$D$1</c:f>
              <c:strCache>
                <c:ptCount val="1"/>
                <c:pt idx="0">
                  <c:v>Column1</c:v>
                </c:pt>
              </c:strCache>
            </c:strRef>
          </c:tx>
          <c:invertIfNegative val="0"/>
          <c:dPt>
            <c:idx val="2"/>
            <c:invertIfNegative val="0"/>
            <c:bubble3D val="0"/>
            <c:spPr>
              <a:solidFill>
                <a:srgbClr val="C00000"/>
              </a:solidFill>
            </c:spPr>
            <c:extLst>
              <c:ext xmlns:c16="http://schemas.microsoft.com/office/drawing/2014/chart" uri="{C3380CC4-5D6E-409C-BE32-E72D297353CC}">
                <c16:uniqueId val="{00000005-6933-4A09-AE99-AE336A931A4E}"/>
              </c:ext>
            </c:extLst>
          </c:dPt>
          <c:dLbls>
            <c:dLbl>
              <c:idx val="2"/>
              <c:layout>
                <c:manualLayout>
                  <c:x val="-5.1877405778442921E-3"/>
                  <c:y val="-0.16835250628718021"/>
                </c:manualLayout>
              </c:layout>
              <c:tx>
                <c:rich>
                  <a:bodyPr/>
                  <a:lstStyle/>
                  <a:p>
                    <a:r>
                      <a:rPr lang="en-US" dirty="0"/>
                      <a:t>9</a:t>
                    </a:r>
                    <a:r>
                      <a:rPr lang="en-US" dirty="0" smtClean="0"/>
                      <a:t>%</a:t>
                    </a:r>
                  </a:p>
                  <a:p>
                    <a:r>
                      <a:rPr lang="en-US" dirty="0" smtClean="0"/>
                      <a:t>U.O</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933-4A09-AE99-AE336A931A4E}"/>
                </c:ext>
              </c:extLst>
            </c:dLbl>
            <c:spPr>
              <a:noFill/>
              <a:ln>
                <a:noFill/>
              </a:ln>
              <a:effectLst/>
            </c:spPr>
            <c:txPr>
              <a:bodyPr/>
              <a:lstStyle/>
              <a:p>
                <a:pPr>
                  <a:defRPr sz="1600" b="1"/>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Category 1</c:v>
                </c:pt>
                <c:pt idx="1">
                  <c:v>U.O</c:v>
                </c:pt>
              </c:strCache>
            </c:strRef>
          </c:cat>
          <c:val>
            <c:numRef>
              <c:f>Sheet1!$D$2:$D$4</c:f>
              <c:numCache>
                <c:formatCode>General</c:formatCode>
                <c:ptCount val="3"/>
                <c:pt idx="2" formatCode="0%">
                  <c:v>0.09</c:v>
                </c:pt>
              </c:numCache>
            </c:numRef>
          </c:val>
          <c:extLst>
            <c:ext xmlns:c16="http://schemas.microsoft.com/office/drawing/2014/chart" uri="{C3380CC4-5D6E-409C-BE32-E72D297353CC}">
              <c16:uniqueId val="{00000006-6933-4A09-AE99-AE336A931A4E}"/>
            </c:ext>
          </c:extLst>
        </c:ser>
        <c:dLbls>
          <c:showLegendKey val="0"/>
          <c:showVal val="0"/>
          <c:showCatName val="0"/>
          <c:showSerName val="0"/>
          <c:showPercent val="0"/>
          <c:showBubbleSize val="0"/>
        </c:dLbls>
        <c:gapWidth val="55"/>
        <c:overlap val="100"/>
        <c:axId val="35226752"/>
        <c:axId val="35228288"/>
      </c:barChart>
      <c:catAx>
        <c:axId val="35226752"/>
        <c:scaling>
          <c:orientation val="minMax"/>
        </c:scaling>
        <c:delete val="1"/>
        <c:axPos val="b"/>
        <c:numFmt formatCode="General" sourceLinked="0"/>
        <c:majorTickMark val="none"/>
        <c:minorTickMark val="none"/>
        <c:tickLblPos val="nextTo"/>
        <c:crossAx val="35228288"/>
        <c:crosses val="autoZero"/>
        <c:auto val="1"/>
        <c:lblAlgn val="ctr"/>
        <c:lblOffset val="100"/>
        <c:noMultiLvlLbl val="0"/>
      </c:catAx>
      <c:valAx>
        <c:axId val="35228288"/>
        <c:scaling>
          <c:orientation val="minMax"/>
          <c:max val="1"/>
        </c:scaling>
        <c:delete val="1"/>
        <c:axPos val="l"/>
        <c:numFmt formatCode="0%" sourceLinked="1"/>
        <c:majorTickMark val="none"/>
        <c:minorTickMark val="none"/>
        <c:tickLblPos val="nextTo"/>
        <c:crossAx val="35226752"/>
        <c:crosses val="autoZero"/>
        <c:crossBetween val="between"/>
      </c:valAx>
      <c:spPr>
        <a:noFill/>
        <a:ln w="25400">
          <a:noFill/>
        </a:ln>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A721B00-6FC2-41C5-8CC8-B9EEA04C504C}" type="datetimeFigureOut">
              <a:rPr lang="en-US" smtClean="0"/>
              <a:pPr/>
              <a:t>12/11/2020</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69872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964F934-0B1F-4A2D-B327-660F7F58F120}" type="datetimeFigureOut">
              <a:rPr lang="en-US" smtClean="0"/>
              <a:pPr/>
              <a:t>12/11/2020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31950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404592BD-A84E-44A3-8DF7-E6ED0C1DA784}"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val="327195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200000"/>
              </a:lnSpc>
              <a:spcAft>
                <a:spcPts val="1000"/>
              </a:spcAft>
            </a:pPr>
            <a:r>
              <a:rPr lang="sv-SE" altLang="sv-SE" smtClean="0">
                <a:ea typeface="Calibri" panose="020F0502020204030204" pitchFamily="34" charset="0"/>
                <a:cs typeface="Times New Roman" panose="02020603050405020304" pitchFamily="18" charset="0"/>
              </a:rPr>
              <a:t>Nästan var tredje (31%) är mellan 20 och 30 år idag jämfört med knappt var femte (18%) 2003/4. </a:t>
            </a:r>
            <a:r>
              <a:rPr lang="sv-SE" altLang="sv-SE" b="1" smtClean="0">
                <a:ea typeface="Calibri" panose="020F0502020204030204" pitchFamily="34" charset="0"/>
                <a:cs typeface="Times New Roman" panose="02020603050405020304" pitchFamily="18" charset="0"/>
              </a:rPr>
              <a:t>Av de nyexaminerade är 71% idag under 30 år jämfört med en dryg tredjedel 2003. </a:t>
            </a:r>
            <a:endParaRPr lang="sv-SE" altLang="sv-SE" smtClean="0">
              <a:ea typeface="Calibri" panose="020F0502020204030204" pitchFamily="34" charset="0"/>
              <a:cs typeface="Times New Roman" panose="02020603050405020304" pitchFamily="18" charset="0"/>
            </a:endParaRPr>
          </a:p>
        </p:txBody>
      </p:sp>
      <p:sp>
        <p:nvSpPr>
          <p:cNvPr id="5427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277701-37EA-42BA-BDC7-CA856C941730}" type="slidenum">
              <a:rPr lang="sv-SE" altLang="sv-SE"/>
              <a:pPr>
                <a:spcBef>
                  <a:spcPct val="0"/>
                </a:spcBef>
              </a:pPr>
              <a:t>12</a:t>
            </a:fld>
            <a:endParaRPr lang="sv-SE" altLang="sv-SE"/>
          </a:p>
        </p:txBody>
      </p:sp>
    </p:spTree>
    <p:extLst>
      <p:ext uri="{BB962C8B-B14F-4D97-AF65-F5344CB8AC3E}">
        <p14:creationId xmlns:p14="http://schemas.microsoft.com/office/powerpoint/2010/main" val="413769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5632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F23E89-8995-4494-A640-3154E01C7946}" type="slidenum">
              <a:rPr lang="sv-SE" altLang="sv-SE"/>
              <a:pPr>
                <a:spcBef>
                  <a:spcPct val="0"/>
                </a:spcBef>
              </a:pPr>
              <a:t>13</a:t>
            </a:fld>
            <a:endParaRPr lang="sv-SE" altLang="sv-SE"/>
          </a:p>
        </p:txBody>
      </p:sp>
    </p:spTree>
    <p:extLst>
      <p:ext uri="{BB962C8B-B14F-4D97-AF65-F5344CB8AC3E}">
        <p14:creationId xmlns:p14="http://schemas.microsoft.com/office/powerpoint/2010/main" val="2772745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pPr>
              <a:lnSpc>
                <a:spcPct val="200000"/>
              </a:lnSpc>
              <a:spcAft>
                <a:spcPts val="1000"/>
              </a:spcAft>
              <a:defRPr/>
            </a:pPr>
            <a:r>
              <a:rPr lang="sv-SE" dirty="0" smtClean="0">
                <a:ea typeface="Calibri"/>
                <a:cs typeface="Times New Roman"/>
              </a:rPr>
              <a:t>Andelen män har minskat från 14% </a:t>
            </a:r>
            <a:r>
              <a:rPr lang="sv-SE" dirty="0" smtClean="0">
                <a:highlight>
                  <a:srgbClr val="FFFF00"/>
                </a:highlight>
                <a:ea typeface="Calibri"/>
                <a:cs typeface="Times New Roman"/>
              </a:rPr>
              <a:t>2003</a:t>
            </a:r>
            <a:r>
              <a:rPr lang="sv-SE" dirty="0" smtClean="0">
                <a:ea typeface="Calibri"/>
                <a:cs typeface="Times New Roman"/>
              </a:rPr>
              <a:t> till 10% 2014.  Bland de som arbetat 3 år eller längre som socialsekreterare är bara 5 - 6 % män.</a:t>
            </a:r>
          </a:p>
          <a:p>
            <a:pPr>
              <a:defRPr/>
            </a:pPr>
            <a:endParaRPr lang="sv-SE" dirty="0" smtClean="0"/>
          </a:p>
          <a:p>
            <a:pPr>
              <a:defRPr/>
            </a:pPr>
            <a:endParaRPr lang="sv-SE" dirty="0"/>
          </a:p>
        </p:txBody>
      </p:sp>
      <p:sp>
        <p:nvSpPr>
          <p:cNvPr id="583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3484B8-99ED-4717-82E0-0480CB3C8CE3}" type="slidenum">
              <a:rPr lang="sv-SE" altLang="sv-SE"/>
              <a:pPr>
                <a:spcBef>
                  <a:spcPct val="0"/>
                </a:spcBef>
              </a:pPr>
              <a:t>14</a:t>
            </a:fld>
            <a:endParaRPr lang="sv-SE" altLang="sv-SE"/>
          </a:p>
        </p:txBody>
      </p:sp>
    </p:spTree>
    <p:extLst>
      <p:ext uri="{BB962C8B-B14F-4D97-AF65-F5344CB8AC3E}">
        <p14:creationId xmlns:p14="http://schemas.microsoft.com/office/powerpoint/2010/main" val="1737919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200000"/>
              </a:lnSpc>
            </a:pPr>
            <a:r>
              <a:rPr lang="sv-SE" altLang="sv-SE" smtClean="0"/>
              <a:t>Enbart 14% av de nyexaminerade och 18% av de som arbetat 1-3 år uppger sig arbeta med råd och stöd jmf 36% av de mest erfarna. Samma mönster fanns för de andra frågorna. </a:t>
            </a:r>
          </a:p>
        </p:txBody>
      </p:sp>
      <p:sp>
        <p:nvSpPr>
          <p:cNvPr id="624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61B7BD-5B4E-4C03-89F3-75A09E095CB0}" type="slidenum">
              <a:rPr lang="sv-SE" altLang="sv-SE"/>
              <a:pPr>
                <a:spcBef>
                  <a:spcPct val="0"/>
                </a:spcBef>
              </a:pPr>
              <a:t>16</a:t>
            </a:fld>
            <a:endParaRPr lang="sv-SE" altLang="sv-SE"/>
          </a:p>
        </p:txBody>
      </p:sp>
    </p:spTree>
    <p:extLst>
      <p:ext uri="{BB962C8B-B14F-4D97-AF65-F5344CB8AC3E}">
        <p14:creationId xmlns:p14="http://schemas.microsoft.com/office/powerpoint/2010/main" val="96567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6451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FA06C1D-63CC-41F4-9C20-9F2A4B00048C}" type="slidenum">
              <a:rPr lang="sv-SE" altLang="sv-SE"/>
              <a:pPr/>
              <a:t>17</a:t>
            </a:fld>
            <a:endParaRPr lang="sv-SE" altLang="sv-SE"/>
          </a:p>
        </p:txBody>
      </p:sp>
    </p:spTree>
    <p:extLst>
      <p:ext uri="{BB962C8B-B14F-4D97-AF65-F5344CB8AC3E}">
        <p14:creationId xmlns:p14="http://schemas.microsoft.com/office/powerpoint/2010/main" val="2782863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Även här är det de minst erfarna grupperna beskriver den tydligaste där idag mellan 50 och 60 % svarar att de ofta </a:t>
            </a:r>
            <a:r>
              <a:rPr lang="sv-SE" altLang="sv-SE" i="1" smtClean="0"/>
              <a:t>tvingas ändra planeringen av arbetsdagen pga. av akuta situationer i klientarbetet</a:t>
            </a:r>
            <a:r>
              <a:rPr lang="sv-SE" altLang="sv-SE" smtClean="0"/>
              <a:t>. </a:t>
            </a:r>
          </a:p>
          <a:p>
            <a:endParaRPr lang="sv-SE" altLang="sv-SE" smtClean="0"/>
          </a:p>
          <a:p>
            <a:r>
              <a:rPr lang="sv-SE" altLang="sv-SE" smtClean="0"/>
              <a:t>Även när det gäller hur ofta man uppgav sig vara </a:t>
            </a:r>
            <a:r>
              <a:rPr lang="sv-SE" altLang="sv-SE" i="1" smtClean="0"/>
              <a:t>tvungen att ändra planeringen av arbetsdagen pga. personalbrist</a:t>
            </a:r>
            <a:r>
              <a:rPr lang="sv-SE" altLang="sv-SE" smtClean="0"/>
              <a:t>, var det framförallt för de minst erfarna som situationen försämrats mest där mer än hälften uppger att de ofta måste göra detta.</a:t>
            </a:r>
          </a:p>
          <a:p>
            <a:endParaRPr lang="sv-SE" altLang="sv-SE" smtClean="0"/>
          </a:p>
        </p:txBody>
      </p:sp>
      <p:sp>
        <p:nvSpPr>
          <p:cNvPr id="9933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1BE86B24-6C3A-4FAF-913C-657610F34737}" type="slidenum">
              <a:rPr lang="sv-SE" altLang="sv-SE" smtClean="0"/>
              <a:pPr>
                <a:spcBef>
                  <a:spcPct val="0"/>
                </a:spcBef>
              </a:pPr>
              <a:t>18</a:t>
            </a:fld>
            <a:endParaRPr lang="sv-SE" altLang="sv-S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För de minst erfarna är förändringen tydligast. Medan mer än hälften av de som arbetat 0-1 år och 1-3 år 2003 beskrev sig ofta ha möjlighet att påverka arbetsmetoder är det idag bara runt en tredjedel som svarar så. </a:t>
            </a:r>
          </a:p>
          <a:p>
            <a:r>
              <a:rPr lang="sv-SE" altLang="sv-SE" smtClean="0"/>
              <a:t>Samma mönster finns när det gäller de andra frågorna där det framförallt är de minst erfarna som beskriver sig ha mindre möjligheter till påverkan jämfört med 2003. </a:t>
            </a:r>
          </a:p>
          <a:p>
            <a:endParaRPr lang="sv-SE" altLang="sv-SE" smtClean="0"/>
          </a:p>
        </p:txBody>
      </p:sp>
      <p:sp>
        <p:nvSpPr>
          <p:cNvPr id="10035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03A42B3-5928-464F-B143-52DCBB5CF055}" type="slidenum">
              <a:rPr lang="sv-SE" altLang="sv-SE" smtClean="0"/>
              <a:pPr>
                <a:spcBef>
                  <a:spcPct val="0"/>
                </a:spcBef>
              </a:pPr>
              <a:t>19</a:t>
            </a:fld>
            <a:endParaRPr lang="sv-SE" altLang="sv-S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Även här är det ofta </a:t>
            </a:r>
            <a:r>
              <a:rPr lang="sv-SE" altLang="sv-SE" b="1" smtClean="0"/>
              <a:t>de minst erfarna som oftast måste utföra arbetsuppgifter man tycker skulle utföras annorlunda </a:t>
            </a:r>
            <a:r>
              <a:rPr lang="sv-SE" altLang="sv-SE" smtClean="0"/>
              <a:t>(</a:t>
            </a:r>
            <a:r>
              <a:rPr lang="sv-SE" altLang="sv-SE" b="1" smtClean="0"/>
              <a:t>38% av de nyexaminerade </a:t>
            </a:r>
            <a:r>
              <a:rPr lang="sv-SE" altLang="sv-SE" smtClean="0"/>
              <a:t>jmf med 13% 2003,).</a:t>
            </a:r>
          </a:p>
        </p:txBody>
      </p:sp>
      <p:sp>
        <p:nvSpPr>
          <p:cNvPr id="727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9736FC-0870-4516-8133-E2B6347D3F69}" type="slidenum">
              <a:rPr lang="sv-SE" altLang="sv-SE"/>
              <a:pPr>
                <a:spcBef>
                  <a:spcPct val="0"/>
                </a:spcBef>
              </a:pPr>
              <a:t>20</a:t>
            </a:fld>
            <a:endParaRPr lang="sv-SE" altLang="sv-SE"/>
          </a:p>
        </p:txBody>
      </p:sp>
    </p:spTree>
    <p:extLst>
      <p:ext uri="{BB962C8B-B14F-4D97-AF65-F5344CB8AC3E}">
        <p14:creationId xmlns:p14="http://schemas.microsoft.com/office/powerpoint/2010/main" val="3299236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6656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0B93F68-8EBB-498C-8DC6-31500CDED078}" type="slidenum">
              <a:rPr lang="sv-SE" altLang="sv-SE"/>
              <a:pPr/>
              <a:t>21</a:t>
            </a:fld>
            <a:endParaRPr lang="sv-SE" altLang="sv-SE"/>
          </a:p>
        </p:txBody>
      </p:sp>
    </p:spTree>
    <p:extLst>
      <p:ext uri="{BB962C8B-B14F-4D97-AF65-F5344CB8AC3E}">
        <p14:creationId xmlns:p14="http://schemas.microsoft.com/office/powerpoint/2010/main" val="785400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smtClean="0"/>
              <a:t>Fler beskriver sig idag vara </a:t>
            </a:r>
            <a:r>
              <a:rPr lang="sv-SE" altLang="sv-SE" i="1" smtClean="0"/>
              <a:t>utsatta för hot och våld</a:t>
            </a:r>
            <a:r>
              <a:rPr lang="sv-SE" altLang="sv-SE" smtClean="0"/>
              <a:t>. Även här är </a:t>
            </a:r>
            <a:r>
              <a:rPr lang="sv-SE" altLang="sv-SE" b="1" smtClean="0"/>
              <a:t>ökningen är störst och signifikant bland de allra minst erfarna där nästan en fjärdedel (23%) jämfört med 9% 2003 </a:t>
            </a:r>
            <a:r>
              <a:rPr lang="sv-SE" altLang="sv-SE" smtClean="0"/>
              <a:t>uppger sig </a:t>
            </a:r>
            <a:r>
              <a:rPr lang="sv-SE" altLang="sv-SE" i="1" smtClean="0"/>
              <a:t>ibland v</a:t>
            </a:r>
            <a:r>
              <a:rPr lang="sv-SE" altLang="sv-SE" smtClean="0"/>
              <a:t>ara utsatta för hot och våld. Runt en femtedel av de som arbetat 1-3 år och 3-10 år uppger sig ibland vara utsatta för hot och våld och 15% av de allra mest erfarna. </a:t>
            </a:r>
          </a:p>
          <a:p>
            <a:endParaRPr lang="sv-SE" altLang="sv-SE" smtClean="0"/>
          </a:p>
        </p:txBody>
      </p:sp>
      <p:sp>
        <p:nvSpPr>
          <p:cNvPr id="10342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17BD250-CC42-4FDE-969A-F2726E1102E1}" type="slidenum">
              <a:rPr lang="sv-SE" altLang="sv-SE" smtClean="0"/>
              <a:pPr>
                <a:spcBef>
                  <a:spcPct val="0"/>
                </a:spcBef>
              </a:pPr>
              <a:t>22</a:t>
            </a:fld>
            <a:endParaRPr lang="sv-SE" alt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3482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2E54858-078E-4083-8440-0C2038B0F36E}" type="slidenum">
              <a:rPr lang="sv-SE" altLang="sv-SE"/>
              <a:pPr/>
              <a:t>2</a:t>
            </a:fld>
            <a:endParaRPr lang="sv-SE" altLang="sv-SE"/>
          </a:p>
        </p:txBody>
      </p:sp>
    </p:spTree>
    <p:extLst>
      <p:ext uri="{BB962C8B-B14F-4D97-AF65-F5344CB8AC3E}">
        <p14:creationId xmlns:p14="http://schemas.microsoft.com/office/powerpoint/2010/main" val="2967632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0445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ABC274A-BC1C-4CF1-A827-F1674ED786F1}" type="slidenum">
              <a:rPr lang="sv-SE" altLang="sv-SE" smtClean="0"/>
              <a:pPr>
                <a:spcBef>
                  <a:spcPct val="0"/>
                </a:spcBef>
              </a:pPr>
              <a:t>23</a:t>
            </a:fld>
            <a:endParaRPr lang="sv-SE" altLang="sv-S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normAutofit/>
          </a:bodyPr>
          <a:lstStyle/>
          <a:p>
            <a:pPr>
              <a:lnSpc>
                <a:spcPct val="200000"/>
              </a:lnSpc>
              <a:spcAft>
                <a:spcPts val="1000"/>
              </a:spcAft>
              <a:defRPr/>
            </a:pPr>
            <a:r>
              <a:rPr lang="sv-SE" dirty="0" smtClean="0">
                <a:ea typeface="Calibri"/>
                <a:cs typeface="Times New Roman"/>
              </a:rPr>
              <a:t>Även här är de två minst erfarna grupperna som oftast beskriver detta och då i synnerhet de som arbetat 1-3 år där nästan hälften (45%) uppger att de </a:t>
            </a:r>
            <a:r>
              <a:rPr lang="sv-SE" i="1" dirty="0" smtClean="0">
                <a:ea typeface="Calibri"/>
                <a:cs typeface="Times New Roman"/>
              </a:rPr>
              <a:t>ganska ofta</a:t>
            </a:r>
            <a:r>
              <a:rPr lang="sv-SE" dirty="0" smtClean="0">
                <a:ea typeface="Calibri"/>
                <a:cs typeface="Times New Roman"/>
              </a:rPr>
              <a:t> eller </a:t>
            </a:r>
            <a:r>
              <a:rPr lang="sv-SE" i="1" dirty="0" smtClean="0">
                <a:ea typeface="Calibri"/>
                <a:cs typeface="Times New Roman"/>
              </a:rPr>
              <a:t>mycket ofta/alltid</a:t>
            </a:r>
            <a:r>
              <a:rPr lang="sv-SE" dirty="0" smtClean="0">
                <a:ea typeface="Calibri"/>
                <a:cs typeface="Times New Roman"/>
              </a:rPr>
              <a:t>  övervägt att byta yrke. Bland de som arbetat kortare än 1 år har var tionde lika ofta funderat på att byta yrke. </a:t>
            </a:r>
          </a:p>
          <a:p>
            <a:pPr>
              <a:lnSpc>
                <a:spcPct val="200000"/>
              </a:lnSpc>
              <a:spcAft>
                <a:spcPts val="1000"/>
              </a:spcAft>
              <a:defRPr/>
            </a:pPr>
            <a:r>
              <a:rPr lang="sv-SE" dirty="0" smtClean="0">
                <a:ea typeface="Calibri"/>
                <a:cs typeface="Times New Roman"/>
              </a:rPr>
              <a:t>Samma mönster syns när det gäller hur ofta man </a:t>
            </a:r>
            <a:r>
              <a:rPr lang="sv-SE" i="1" dirty="0" smtClean="0">
                <a:ea typeface="Calibri"/>
                <a:cs typeface="Times New Roman"/>
              </a:rPr>
              <a:t>övervägt att byta arbetsuppgifter</a:t>
            </a:r>
            <a:r>
              <a:rPr lang="sv-SE" dirty="0" smtClean="0">
                <a:ea typeface="Calibri"/>
                <a:cs typeface="Times New Roman"/>
              </a:rPr>
              <a:t> respektive </a:t>
            </a:r>
            <a:r>
              <a:rPr lang="sv-SE" i="1" dirty="0" smtClean="0">
                <a:ea typeface="Calibri"/>
                <a:cs typeface="Times New Roman"/>
              </a:rPr>
              <a:t>arbetsplats </a:t>
            </a:r>
            <a:r>
              <a:rPr lang="sv-SE" dirty="0" smtClean="0">
                <a:highlight>
                  <a:srgbClr val="FFFF00"/>
                </a:highlight>
                <a:ea typeface="Calibri"/>
                <a:cs typeface="Times New Roman"/>
              </a:rPr>
              <a:t>där de som arbetat 1-3 år oftast beskriver detta medan den största förändringen i andel som svarat så finns bland de minst erfarn</a:t>
            </a:r>
            <a:r>
              <a:rPr lang="sv-SE" dirty="0" smtClean="0">
                <a:ea typeface="Calibri"/>
                <a:cs typeface="Times New Roman"/>
              </a:rPr>
              <a:t>a. </a:t>
            </a:r>
          </a:p>
          <a:p>
            <a:pPr>
              <a:lnSpc>
                <a:spcPct val="200000"/>
              </a:lnSpc>
              <a:spcAft>
                <a:spcPts val="1000"/>
              </a:spcAft>
              <a:defRPr/>
            </a:pPr>
            <a:endParaRPr lang="sv-SE" dirty="0" smtClean="0">
              <a:ea typeface="Calibri"/>
              <a:cs typeface="Times New Roman"/>
            </a:endParaRPr>
          </a:p>
          <a:p>
            <a:pPr>
              <a:lnSpc>
                <a:spcPct val="200000"/>
              </a:lnSpc>
              <a:spcAft>
                <a:spcPts val="1000"/>
              </a:spcAft>
              <a:defRPr/>
            </a:pPr>
            <a:r>
              <a:rPr lang="sv-SE" dirty="0" smtClean="0">
                <a:ea typeface="Calibri"/>
                <a:cs typeface="Times New Roman"/>
              </a:rPr>
              <a:t>Sju av tio (69%) av de som arbetat 1-3 år svarar att det troligt att de aktivt kommer att söka efter ett nytt arbete under det närmaste året. </a:t>
            </a:r>
          </a:p>
          <a:p>
            <a:pPr>
              <a:defRPr/>
            </a:pPr>
            <a:endParaRPr lang="sv-SE" dirty="0"/>
          </a:p>
        </p:txBody>
      </p:sp>
      <p:sp>
        <p:nvSpPr>
          <p:cNvPr id="8704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53F7EC-FE5D-4B13-83E6-03FC53FC558A}" type="slidenum">
              <a:rPr lang="sv-SE" altLang="sv-SE"/>
              <a:pPr>
                <a:spcBef>
                  <a:spcPct val="0"/>
                </a:spcBef>
              </a:pPr>
              <a:t>24</a:t>
            </a:fld>
            <a:endParaRPr lang="sv-SE" altLang="sv-SE"/>
          </a:p>
        </p:txBody>
      </p:sp>
    </p:spTree>
    <p:extLst>
      <p:ext uri="{BB962C8B-B14F-4D97-AF65-F5344CB8AC3E}">
        <p14:creationId xmlns:p14="http://schemas.microsoft.com/office/powerpoint/2010/main" val="27544739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pPr>
              <a:lnSpc>
                <a:spcPct val="200000"/>
              </a:lnSpc>
              <a:spcAft>
                <a:spcPts val="1000"/>
              </a:spcAft>
              <a:defRPr/>
            </a:pPr>
            <a:r>
              <a:rPr lang="sv-SE" dirty="0" smtClean="0">
                <a:ea typeface="Calibri"/>
                <a:cs typeface="Times New Roman"/>
              </a:rPr>
              <a:t>Även här är de två minst erfarna grupperna som oftast beskriver detta och då i synnerhet de som arbetat 1-3 år där nästan hälften (45%) uppger att de </a:t>
            </a:r>
            <a:r>
              <a:rPr lang="sv-SE" i="1" dirty="0" smtClean="0">
                <a:ea typeface="Calibri"/>
                <a:cs typeface="Times New Roman"/>
              </a:rPr>
              <a:t>ganska ofta</a:t>
            </a:r>
            <a:r>
              <a:rPr lang="sv-SE" dirty="0" smtClean="0">
                <a:ea typeface="Calibri"/>
                <a:cs typeface="Times New Roman"/>
              </a:rPr>
              <a:t> eller </a:t>
            </a:r>
            <a:r>
              <a:rPr lang="sv-SE" i="1" dirty="0" smtClean="0">
                <a:ea typeface="Calibri"/>
                <a:cs typeface="Times New Roman"/>
              </a:rPr>
              <a:t>mycket ofta/alltid</a:t>
            </a:r>
            <a:r>
              <a:rPr lang="sv-SE" dirty="0" smtClean="0">
                <a:ea typeface="Calibri"/>
                <a:cs typeface="Times New Roman"/>
              </a:rPr>
              <a:t>  övervägt att byta yrke. Bland de som arbetat kortare än 1 år har var tionde lika ofta funderat på att byta yrke. </a:t>
            </a:r>
          </a:p>
          <a:p>
            <a:pPr>
              <a:lnSpc>
                <a:spcPct val="200000"/>
              </a:lnSpc>
              <a:spcAft>
                <a:spcPts val="1000"/>
              </a:spcAft>
              <a:defRPr/>
            </a:pPr>
            <a:r>
              <a:rPr lang="sv-SE" dirty="0" smtClean="0">
                <a:ea typeface="Calibri"/>
                <a:cs typeface="Times New Roman"/>
              </a:rPr>
              <a:t>Samma mönster syns när det gäller hur ofta man </a:t>
            </a:r>
            <a:r>
              <a:rPr lang="sv-SE" i="1" dirty="0" smtClean="0">
                <a:ea typeface="Calibri"/>
                <a:cs typeface="Times New Roman"/>
              </a:rPr>
              <a:t>övervägt att byta arbetsuppgifter</a:t>
            </a:r>
            <a:r>
              <a:rPr lang="sv-SE" dirty="0" smtClean="0">
                <a:ea typeface="Calibri"/>
                <a:cs typeface="Times New Roman"/>
              </a:rPr>
              <a:t> respektive </a:t>
            </a:r>
            <a:r>
              <a:rPr lang="sv-SE" i="1" dirty="0" smtClean="0">
                <a:ea typeface="Calibri"/>
                <a:cs typeface="Times New Roman"/>
              </a:rPr>
              <a:t>arbetsplats </a:t>
            </a:r>
            <a:r>
              <a:rPr lang="sv-SE" dirty="0" smtClean="0">
                <a:highlight>
                  <a:srgbClr val="FFFF00"/>
                </a:highlight>
                <a:ea typeface="Calibri"/>
                <a:cs typeface="Times New Roman"/>
              </a:rPr>
              <a:t>där de som arbetat 1-3 år oftast beskriver detta medan den största förändringen i andel som svarat så finns bland de minst erfarn</a:t>
            </a:r>
            <a:r>
              <a:rPr lang="sv-SE" dirty="0" smtClean="0">
                <a:ea typeface="Calibri"/>
                <a:cs typeface="Times New Roman"/>
              </a:rPr>
              <a:t>a. </a:t>
            </a:r>
          </a:p>
          <a:p>
            <a:pPr>
              <a:lnSpc>
                <a:spcPct val="200000"/>
              </a:lnSpc>
              <a:spcAft>
                <a:spcPts val="1000"/>
              </a:spcAft>
              <a:defRPr/>
            </a:pPr>
            <a:endParaRPr lang="sv-SE" dirty="0" smtClean="0">
              <a:ea typeface="Calibri"/>
              <a:cs typeface="Times New Roman"/>
            </a:endParaRPr>
          </a:p>
          <a:p>
            <a:pPr>
              <a:lnSpc>
                <a:spcPct val="200000"/>
              </a:lnSpc>
              <a:spcAft>
                <a:spcPts val="1000"/>
              </a:spcAft>
              <a:defRPr/>
            </a:pPr>
            <a:r>
              <a:rPr lang="sv-SE" dirty="0" smtClean="0">
                <a:ea typeface="Calibri"/>
                <a:cs typeface="Times New Roman"/>
              </a:rPr>
              <a:t>Sju av tio (69%) av de som arbetat 1-3 år svarar att det troligt att de aktivt kommer att söka efter ett nytt arbete under det närmaste året. </a:t>
            </a:r>
          </a:p>
          <a:p>
            <a:pPr>
              <a:defRPr/>
            </a:pPr>
            <a:endParaRPr lang="sv-SE" dirty="0"/>
          </a:p>
        </p:txBody>
      </p:sp>
      <p:sp>
        <p:nvSpPr>
          <p:cNvPr id="10752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04243D2-E627-4812-9F63-E1906E0BCCAB}" type="slidenum">
              <a:rPr lang="sv-SE" altLang="sv-SE" smtClean="0"/>
              <a:pPr>
                <a:spcBef>
                  <a:spcPct val="0"/>
                </a:spcBef>
              </a:pPr>
              <a:t>25</a:t>
            </a:fld>
            <a:endParaRPr lang="sv-SE" altLang="sv-S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pPr>
              <a:lnSpc>
                <a:spcPct val="200000"/>
              </a:lnSpc>
              <a:spcAft>
                <a:spcPts val="1000"/>
              </a:spcAft>
              <a:defRPr/>
            </a:pPr>
            <a:r>
              <a:rPr lang="sv-SE" dirty="0" smtClean="0">
                <a:ea typeface="Calibri"/>
                <a:cs typeface="Times New Roman"/>
              </a:rPr>
              <a:t>Även här är de två minst erfarna grupperna som oftast beskriver detta och då i synnerhet de som arbetat 1-3 år där nästan hälften (45%) uppger att de </a:t>
            </a:r>
            <a:r>
              <a:rPr lang="sv-SE" i="1" dirty="0" smtClean="0">
                <a:ea typeface="Calibri"/>
                <a:cs typeface="Times New Roman"/>
              </a:rPr>
              <a:t>ganska ofta</a:t>
            </a:r>
            <a:r>
              <a:rPr lang="sv-SE" dirty="0" smtClean="0">
                <a:ea typeface="Calibri"/>
                <a:cs typeface="Times New Roman"/>
              </a:rPr>
              <a:t> eller </a:t>
            </a:r>
            <a:r>
              <a:rPr lang="sv-SE" i="1" dirty="0" smtClean="0">
                <a:ea typeface="Calibri"/>
                <a:cs typeface="Times New Roman"/>
              </a:rPr>
              <a:t>mycket ofta/alltid</a:t>
            </a:r>
            <a:r>
              <a:rPr lang="sv-SE" dirty="0" smtClean="0">
                <a:ea typeface="Calibri"/>
                <a:cs typeface="Times New Roman"/>
              </a:rPr>
              <a:t>  övervägt att byta yrke. Bland de som arbetat kortare än 1 år har var tionde lika ofta funderat på att byta yrke. </a:t>
            </a:r>
          </a:p>
          <a:p>
            <a:pPr>
              <a:lnSpc>
                <a:spcPct val="200000"/>
              </a:lnSpc>
              <a:spcAft>
                <a:spcPts val="1000"/>
              </a:spcAft>
              <a:defRPr/>
            </a:pPr>
            <a:r>
              <a:rPr lang="sv-SE" dirty="0" smtClean="0">
                <a:ea typeface="Calibri"/>
                <a:cs typeface="Times New Roman"/>
              </a:rPr>
              <a:t>Samma mönster syns när det gäller hur ofta man </a:t>
            </a:r>
            <a:r>
              <a:rPr lang="sv-SE" i="1" dirty="0" smtClean="0">
                <a:ea typeface="Calibri"/>
                <a:cs typeface="Times New Roman"/>
              </a:rPr>
              <a:t>övervägt att byta arbetsuppgifter</a:t>
            </a:r>
            <a:r>
              <a:rPr lang="sv-SE" dirty="0" smtClean="0">
                <a:ea typeface="Calibri"/>
                <a:cs typeface="Times New Roman"/>
              </a:rPr>
              <a:t> respektive </a:t>
            </a:r>
            <a:r>
              <a:rPr lang="sv-SE" i="1" dirty="0" smtClean="0">
                <a:ea typeface="Calibri"/>
                <a:cs typeface="Times New Roman"/>
              </a:rPr>
              <a:t>arbetsplats </a:t>
            </a:r>
            <a:r>
              <a:rPr lang="sv-SE" dirty="0" smtClean="0">
                <a:highlight>
                  <a:srgbClr val="FFFF00"/>
                </a:highlight>
                <a:ea typeface="Calibri"/>
                <a:cs typeface="Times New Roman"/>
              </a:rPr>
              <a:t>där de som arbetat 1-3 år oftast beskriver detta medan den största förändringen i andel som svarat så finns bland de minst erfarn</a:t>
            </a:r>
            <a:r>
              <a:rPr lang="sv-SE" dirty="0" smtClean="0">
                <a:ea typeface="Calibri"/>
                <a:cs typeface="Times New Roman"/>
              </a:rPr>
              <a:t>a. </a:t>
            </a:r>
          </a:p>
          <a:p>
            <a:pPr>
              <a:lnSpc>
                <a:spcPct val="200000"/>
              </a:lnSpc>
              <a:spcAft>
                <a:spcPts val="1000"/>
              </a:spcAft>
              <a:defRPr/>
            </a:pPr>
            <a:endParaRPr lang="sv-SE" dirty="0" smtClean="0">
              <a:ea typeface="Calibri"/>
              <a:cs typeface="Times New Roman"/>
            </a:endParaRPr>
          </a:p>
          <a:p>
            <a:pPr>
              <a:lnSpc>
                <a:spcPct val="200000"/>
              </a:lnSpc>
              <a:spcAft>
                <a:spcPts val="1000"/>
              </a:spcAft>
              <a:defRPr/>
            </a:pPr>
            <a:r>
              <a:rPr lang="sv-SE" dirty="0" smtClean="0">
                <a:ea typeface="Calibri"/>
                <a:cs typeface="Times New Roman"/>
              </a:rPr>
              <a:t>Sju av tio (69%) av de som arbetat 1-3 år svarar att det troligt att de aktivt kommer att söka efter ett nytt arbete under det närmaste året. </a:t>
            </a:r>
          </a:p>
          <a:p>
            <a:pPr>
              <a:defRPr/>
            </a:pPr>
            <a:endParaRPr lang="sv-SE" dirty="0"/>
          </a:p>
        </p:txBody>
      </p:sp>
      <p:sp>
        <p:nvSpPr>
          <p:cNvPr id="1095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65DD314-5C4C-4AF6-A87C-34188FE70111}" type="slidenum">
              <a:rPr lang="sv-SE" altLang="sv-SE" smtClean="0"/>
              <a:pPr>
                <a:spcBef>
                  <a:spcPct val="0"/>
                </a:spcBef>
              </a:pPr>
              <a:t>27</a:t>
            </a:fld>
            <a:endParaRPr lang="sv-SE" altLang="sv-S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p:cNvSpPr>
            <a:spLocks noGrp="1"/>
          </p:cNvSpPr>
          <p:nvPr>
            <p:ph type="body" idx="1"/>
          </p:nvPr>
        </p:nvSpPr>
        <p:spPr/>
        <p:txBody>
          <a:bodyPr/>
          <a:lstStyle/>
          <a:p>
            <a:pPr>
              <a:lnSpc>
                <a:spcPct val="200000"/>
              </a:lnSpc>
              <a:spcAft>
                <a:spcPts val="1000"/>
              </a:spcAft>
              <a:defRPr/>
            </a:pPr>
            <a:r>
              <a:rPr lang="sv-SE" dirty="0" smtClean="0">
                <a:ea typeface="Calibri"/>
                <a:cs typeface="Times New Roman"/>
              </a:rPr>
              <a:t>Även här är de två minst erfarna grupperna som oftast beskriver detta och då i synnerhet de som arbetat 1-3 år där nästan hälften (45%) uppger att de </a:t>
            </a:r>
            <a:r>
              <a:rPr lang="sv-SE" i="1" dirty="0" smtClean="0">
                <a:ea typeface="Calibri"/>
                <a:cs typeface="Times New Roman"/>
              </a:rPr>
              <a:t>ganska ofta</a:t>
            </a:r>
            <a:r>
              <a:rPr lang="sv-SE" dirty="0" smtClean="0">
                <a:ea typeface="Calibri"/>
                <a:cs typeface="Times New Roman"/>
              </a:rPr>
              <a:t> eller </a:t>
            </a:r>
            <a:r>
              <a:rPr lang="sv-SE" i="1" dirty="0" smtClean="0">
                <a:ea typeface="Calibri"/>
                <a:cs typeface="Times New Roman"/>
              </a:rPr>
              <a:t>mycket ofta/alltid</a:t>
            </a:r>
            <a:r>
              <a:rPr lang="sv-SE" dirty="0" smtClean="0">
                <a:ea typeface="Calibri"/>
                <a:cs typeface="Times New Roman"/>
              </a:rPr>
              <a:t>  övervägt att byta yrke. Bland de som arbetat kortare än 1 år har var tionde lika ofta funderat på att byta yrke. </a:t>
            </a:r>
          </a:p>
          <a:p>
            <a:pPr>
              <a:lnSpc>
                <a:spcPct val="200000"/>
              </a:lnSpc>
              <a:spcAft>
                <a:spcPts val="1000"/>
              </a:spcAft>
              <a:defRPr/>
            </a:pPr>
            <a:r>
              <a:rPr lang="sv-SE" dirty="0" smtClean="0">
                <a:ea typeface="Calibri"/>
                <a:cs typeface="Times New Roman"/>
              </a:rPr>
              <a:t>Samma mönster syns när det gäller hur ofta man </a:t>
            </a:r>
            <a:r>
              <a:rPr lang="sv-SE" i="1" dirty="0" smtClean="0">
                <a:ea typeface="Calibri"/>
                <a:cs typeface="Times New Roman"/>
              </a:rPr>
              <a:t>övervägt att byta arbetsuppgifter</a:t>
            </a:r>
            <a:r>
              <a:rPr lang="sv-SE" dirty="0" smtClean="0">
                <a:ea typeface="Calibri"/>
                <a:cs typeface="Times New Roman"/>
              </a:rPr>
              <a:t> respektive </a:t>
            </a:r>
            <a:r>
              <a:rPr lang="sv-SE" i="1" dirty="0" smtClean="0">
                <a:ea typeface="Calibri"/>
                <a:cs typeface="Times New Roman"/>
              </a:rPr>
              <a:t>arbetsplats </a:t>
            </a:r>
            <a:r>
              <a:rPr lang="sv-SE" dirty="0" smtClean="0">
                <a:highlight>
                  <a:srgbClr val="FFFF00"/>
                </a:highlight>
                <a:ea typeface="Calibri"/>
                <a:cs typeface="Times New Roman"/>
              </a:rPr>
              <a:t>där de som arbetat 1-3 år oftast beskriver detta medan den största förändringen i andel som svarat så finns bland de minst erfarn</a:t>
            </a:r>
            <a:r>
              <a:rPr lang="sv-SE" dirty="0" smtClean="0">
                <a:ea typeface="Calibri"/>
                <a:cs typeface="Times New Roman"/>
              </a:rPr>
              <a:t>a. </a:t>
            </a:r>
          </a:p>
          <a:p>
            <a:pPr>
              <a:lnSpc>
                <a:spcPct val="200000"/>
              </a:lnSpc>
              <a:spcAft>
                <a:spcPts val="1000"/>
              </a:spcAft>
              <a:defRPr/>
            </a:pPr>
            <a:endParaRPr lang="sv-SE" dirty="0" smtClean="0">
              <a:ea typeface="Calibri"/>
              <a:cs typeface="Times New Roman"/>
            </a:endParaRPr>
          </a:p>
          <a:p>
            <a:pPr>
              <a:lnSpc>
                <a:spcPct val="200000"/>
              </a:lnSpc>
              <a:spcAft>
                <a:spcPts val="1000"/>
              </a:spcAft>
              <a:defRPr/>
            </a:pPr>
            <a:r>
              <a:rPr lang="sv-SE" dirty="0" smtClean="0">
                <a:ea typeface="Calibri"/>
                <a:cs typeface="Times New Roman"/>
              </a:rPr>
              <a:t>Sju av tio (69%) av de som arbetat 1-3 år svarar att det troligt att de aktivt kommer att söka efter ett nytt arbete under det närmaste året. </a:t>
            </a:r>
          </a:p>
          <a:p>
            <a:pPr>
              <a:defRPr/>
            </a:pPr>
            <a:endParaRPr lang="sv-SE" dirty="0"/>
          </a:p>
        </p:txBody>
      </p:sp>
      <p:sp>
        <p:nvSpPr>
          <p:cNvPr id="11059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34726F3-8C9F-4FE5-B602-73C2651D15F4}" type="slidenum">
              <a:rPr lang="sv-SE" altLang="sv-SE" smtClean="0"/>
              <a:pPr>
                <a:spcBef>
                  <a:spcPct val="0"/>
                </a:spcBef>
              </a:pPr>
              <a:t>28</a:t>
            </a:fld>
            <a:endParaRPr lang="sv-SE" altLang="sv-S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264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D80592D5-9B7F-4380-B19E-C784B88DB7E9}" type="slidenum">
              <a:rPr lang="sv-SE" altLang="sv-SE" smtClean="0"/>
              <a:pPr/>
              <a:t>29</a:t>
            </a:fld>
            <a:endParaRPr lang="sv-SE" altLang="sv-S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36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94BD4008-46F6-4C9E-8E2F-CE280C7C1624}" type="slidenum">
              <a:rPr lang="sv-SE" altLang="sv-SE" smtClean="0"/>
              <a:pPr/>
              <a:t>30</a:t>
            </a:fld>
            <a:endParaRPr lang="sv-SE" altLang="sv-S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46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D2A87F0D-CC8F-43A7-B518-66C3441B19A1}" type="slidenum">
              <a:rPr lang="sv-SE" altLang="sv-SE" smtClean="0"/>
              <a:pPr/>
              <a:t>31</a:t>
            </a:fld>
            <a:endParaRPr lang="sv-SE" altLang="sv-S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571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4565CCEC-59A3-4921-9A4B-29E70EC40747}" type="slidenum">
              <a:rPr lang="sv-SE" altLang="sv-SE" smtClean="0"/>
              <a:pPr/>
              <a:t>32</a:t>
            </a:fld>
            <a:endParaRPr lang="sv-SE" altLang="sv-S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674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09B735CB-50AB-4158-A407-E4011B734AD6}" type="slidenum">
              <a:rPr lang="sv-SE" altLang="sv-SE" smtClean="0"/>
              <a:pPr/>
              <a:t>33</a:t>
            </a:fld>
            <a:endParaRPr lang="sv-SE" alt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368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5B7CE61-9C93-4B24-BDB0-9A229336B1CC}" type="slidenum">
              <a:rPr lang="sv-SE" altLang="sv-SE" smtClean="0"/>
              <a:pPr/>
              <a:t>3</a:t>
            </a:fld>
            <a:endParaRPr lang="sv-SE" altLang="sv-SE" smtClean="0"/>
          </a:p>
        </p:txBody>
      </p:sp>
    </p:spTree>
    <p:extLst>
      <p:ext uri="{BB962C8B-B14F-4D97-AF65-F5344CB8AC3E}">
        <p14:creationId xmlns:p14="http://schemas.microsoft.com/office/powerpoint/2010/main" val="3120615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776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167CB599-ED1F-4F1A-A17F-5D6691B5961D}" type="slidenum">
              <a:rPr lang="sv-SE" altLang="sv-SE" smtClean="0"/>
              <a:pPr/>
              <a:t>34</a:t>
            </a:fld>
            <a:endParaRPr lang="sv-SE" altLang="sv-S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87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D7F176CC-21B3-4472-83A3-46742212E4DD}" type="slidenum">
              <a:rPr lang="sv-SE" altLang="sv-SE" smtClean="0"/>
              <a:pPr/>
              <a:t>35</a:t>
            </a:fld>
            <a:endParaRPr lang="sv-SE" altLang="sv-S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981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1AC73F1B-F97A-440E-A344-0BEAF93FF090}" type="slidenum">
              <a:rPr lang="sv-SE" altLang="sv-SE" smtClean="0"/>
              <a:pPr/>
              <a:t>36</a:t>
            </a:fld>
            <a:endParaRPr lang="sv-SE" altLang="sv-S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2083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60FD03E3-52FD-4DA4-87A1-3AA461F41CA2}" type="slidenum">
              <a:rPr lang="sv-SE" altLang="sv-SE" smtClean="0"/>
              <a:pPr/>
              <a:t>37</a:t>
            </a:fld>
            <a:endParaRPr lang="sv-SE" altLang="sv-S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1146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D2A87F0D-CC8F-43A7-B518-66C3441B19A1}" type="slidenum">
              <a:rPr lang="sv-SE" altLang="sv-SE" smtClean="0">
                <a:solidFill>
                  <a:prstClr val="black"/>
                </a:solidFill>
              </a:rPr>
              <a:pPr/>
              <a:t>38</a:t>
            </a:fld>
            <a:endParaRPr lang="sv-SE" altLang="sv-SE"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368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A625ADD-3DD8-4BAE-985F-9BF221071134}" type="slidenum">
              <a:rPr lang="sv-SE" altLang="sv-SE"/>
              <a:pPr/>
              <a:t>4</a:t>
            </a:fld>
            <a:endParaRPr lang="sv-SE" altLang="sv-SE"/>
          </a:p>
        </p:txBody>
      </p:sp>
    </p:spTree>
    <p:extLst>
      <p:ext uri="{BB962C8B-B14F-4D97-AF65-F5344CB8AC3E}">
        <p14:creationId xmlns:p14="http://schemas.microsoft.com/office/powerpoint/2010/main" val="4274551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E79DEF-EF6B-4F0A-93B0-7E926FB295A5}" type="slidenum">
              <a:rPr lang="sv-SE" altLang="sv-SE">
                <a:solidFill>
                  <a:srgbClr val="1F497D"/>
                </a:solidFill>
                <a:latin typeface="Arial" panose="020B0604020202020204" pitchFamily="34" charset="0"/>
              </a:rPr>
              <a:pPr>
                <a:spcBef>
                  <a:spcPct val="0"/>
                </a:spcBef>
              </a:pPr>
              <a:t>6</a:t>
            </a:fld>
            <a:endParaRPr lang="sv-SE" altLang="sv-SE">
              <a:solidFill>
                <a:srgbClr val="1F497D"/>
              </a:solidFill>
              <a:latin typeface="Arial" panose="020B0604020202020204" pitchFamily="34"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sv-SE" altLang="sv-SE" smtClean="0"/>
              <a:t>Alla som arbetar med utredningar av barn och/ eller ungdomar i hälften dvs 12 kommuner och hälften dvs nio stadsdelar inkluderades i studien.</a:t>
            </a:r>
          </a:p>
          <a:p>
            <a:pPr eaLnBrk="1" hangingPunct="1"/>
            <a:endParaRPr lang="sv-SE" altLang="sv-SE" smtClean="0"/>
          </a:p>
          <a:p>
            <a:pPr eaLnBrk="1" hangingPunct="1"/>
            <a:r>
              <a:rPr lang="sv-SE" altLang="sv-SE" smtClean="0"/>
              <a:t>Urvalet gjordes så att både välbärgade, utsatta och ”mellanområden” finns med.</a:t>
            </a:r>
          </a:p>
          <a:p>
            <a:pPr eaLnBrk="1" hangingPunct="1"/>
            <a:endParaRPr lang="sv-SE" altLang="sv-SE" smtClean="0"/>
          </a:p>
          <a:p>
            <a:pPr eaLnBrk="1" hangingPunct="1"/>
            <a:r>
              <a:rPr lang="sv-SE" altLang="sv-SE" smtClean="0"/>
              <a:t>Jag gjorde så att jag besökte de aktuella arbetsgrupperna vid ett tillfälle då de var samlade till ett ordinarie gruppmöte-just för att fånga upp så många som möjligt. Det kändes bra att få träffa alla soc.sekr som deltog i undersökningen och även att få möjlighet att förtydliga anonymitet och kunna besvara ev frågor. Innan jag kom hade soc sekr förstås fått info från sin arbetsledare om studien och att jag skulle komma. Det var också bra att få en inblick i hur det såg ut när man fyllde i enkäten, att man satt lite avskilt etc.  </a:t>
            </a:r>
          </a:p>
          <a:p>
            <a:pPr eaLnBrk="1" hangingPunct="1"/>
            <a:endParaRPr lang="sv-SE" altLang="sv-SE" smtClean="0"/>
          </a:p>
          <a:p>
            <a:pPr eaLnBrk="1" hangingPunct="1"/>
            <a:r>
              <a:rPr lang="sv-SE" altLang="sv-SE" smtClean="0"/>
              <a:t>Tack var denna insamlingsmetod blev bortfallet mkt lågt. Jag var glad över att jag och enkäten blev väl mottagna, det var i stort sett bara positiva kommentarer. Många som tyckte att det var bra att denna undersökning gjordes etc. </a:t>
            </a:r>
          </a:p>
          <a:p>
            <a:pPr eaLnBrk="1" hangingPunct="1"/>
            <a:endParaRPr lang="sv-SE" altLang="sv-SE" smtClean="0"/>
          </a:p>
          <a:p>
            <a:pPr eaLnBrk="1" hangingPunct="1"/>
            <a:endParaRPr lang="sv-SE" altLang="sv-SE" smtClean="0"/>
          </a:p>
        </p:txBody>
      </p:sp>
    </p:spTree>
    <p:extLst>
      <p:ext uri="{BB962C8B-B14F-4D97-AF65-F5344CB8AC3E}">
        <p14:creationId xmlns:p14="http://schemas.microsoft.com/office/powerpoint/2010/main" val="286254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A47656-A767-46FC-BA95-602834C7F300}" type="slidenum">
              <a:rPr lang="sv-SE" altLang="sv-SE">
                <a:solidFill>
                  <a:srgbClr val="1F497D"/>
                </a:solidFill>
                <a:latin typeface="Arial" panose="020B0604020202020204" pitchFamily="34" charset="0"/>
              </a:rPr>
              <a:pPr>
                <a:spcBef>
                  <a:spcPct val="0"/>
                </a:spcBef>
              </a:pPr>
              <a:t>7</a:t>
            </a:fld>
            <a:endParaRPr lang="sv-SE" altLang="sv-SE">
              <a:solidFill>
                <a:srgbClr val="1F497D"/>
              </a:solidFill>
              <a:latin typeface="Arial" panose="020B0604020202020204"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sv-SE" altLang="sv-SE" smtClean="0"/>
              <a:t>Enkäten är baserad på ett mätinstrument som heter QPS Nordic. Det består av sk.likert skalor där svarsalternativen finns i en femgradig skala från mkt ofta/alltid till mkt sällan /aldrig eller väldigt mycket till väldigt lite etc. Några öppna frågor finns också och andra frågor som berör just soc sekr arbete /som handledning, samverkan) har lagts till medan andra som är ovidkommande som berör t.ex mer fysiskt tunga arbeten har tagits bort. </a:t>
            </a:r>
          </a:p>
          <a:p>
            <a:pPr eaLnBrk="1" hangingPunct="1"/>
            <a:endParaRPr lang="sv-SE" altLang="sv-SE" smtClean="0"/>
          </a:p>
          <a:p>
            <a:pPr eaLnBrk="1" hangingPunct="1"/>
            <a:r>
              <a:rPr lang="sv-SE" altLang="sv-SE" smtClean="0"/>
              <a:t>Vi tilltalades av det här mätinstrumentet eftersom det fanns en möjlighet att nyansera svaren väldigt mycket. </a:t>
            </a:r>
          </a:p>
        </p:txBody>
      </p:sp>
    </p:spTree>
    <p:extLst>
      <p:ext uri="{BB962C8B-B14F-4D97-AF65-F5344CB8AC3E}">
        <p14:creationId xmlns:p14="http://schemas.microsoft.com/office/powerpoint/2010/main" val="241679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63CE7F-0CF1-4B0C-9E9C-59C2B0886D42}" type="slidenum">
              <a:rPr lang="sv-SE" altLang="sv-SE">
                <a:solidFill>
                  <a:srgbClr val="1F497D"/>
                </a:solidFill>
                <a:latin typeface="Arial" panose="020B0604020202020204" pitchFamily="34" charset="0"/>
              </a:rPr>
              <a:pPr>
                <a:spcBef>
                  <a:spcPct val="0"/>
                </a:spcBef>
              </a:pPr>
              <a:t>8</a:t>
            </a:fld>
            <a:endParaRPr lang="sv-SE" altLang="sv-SE">
              <a:solidFill>
                <a:srgbClr val="1F497D"/>
              </a:solidFill>
              <a:latin typeface="Arial" panose="020B0604020202020204"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sv-SE" altLang="sv-SE" smtClean="0"/>
              <a:t>Det här är de dimensioner som mäts i enkäten. De är i sin tur uppdelade i index (som i sin tur består av ett antal frågor),  t.ex arbetskrav innehåller både kvantitativa krav och inlärningskrav, ledarskap innehåller flera aspekter av ledarskap som rättvist ledarskap, uppmuntrande ledarskap etc.  </a:t>
            </a:r>
          </a:p>
        </p:txBody>
      </p:sp>
    </p:spTree>
    <p:extLst>
      <p:ext uri="{BB962C8B-B14F-4D97-AF65-F5344CB8AC3E}">
        <p14:creationId xmlns:p14="http://schemas.microsoft.com/office/powerpoint/2010/main" val="3258180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5018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C64A5F6-91AC-420B-BE69-2A480D0C61A2}" type="slidenum">
              <a:rPr lang="sv-SE" altLang="sv-SE"/>
              <a:pPr/>
              <a:t>10</a:t>
            </a:fld>
            <a:endParaRPr lang="sv-SE" altLang="sv-SE"/>
          </a:p>
        </p:txBody>
      </p:sp>
    </p:spTree>
    <p:extLst>
      <p:ext uri="{BB962C8B-B14F-4D97-AF65-F5344CB8AC3E}">
        <p14:creationId xmlns:p14="http://schemas.microsoft.com/office/powerpoint/2010/main" val="3949439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smtClean="0"/>
          </a:p>
        </p:txBody>
      </p:sp>
      <p:sp>
        <p:nvSpPr>
          <p:cNvPr id="5222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75D1A8E-E53C-497F-A3D4-0412EC31FAE9}" type="slidenum">
              <a:rPr lang="sv-SE" altLang="sv-SE"/>
              <a:pPr/>
              <a:t>11</a:t>
            </a:fld>
            <a:endParaRPr lang="sv-SE" altLang="sv-SE"/>
          </a:p>
        </p:txBody>
      </p:sp>
    </p:spTree>
    <p:extLst>
      <p:ext uri="{BB962C8B-B14F-4D97-AF65-F5344CB8AC3E}">
        <p14:creationId xmlns:p14="http://schemas.microsoft.com/office/powerpoint/2010/main" val="2758383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AC74C0-D1EB-4075-B774-9EDEE11F1B0B}" type="datetime1">
              <a:rPr lang="sv-SE" smtClean="0"/>
              <a:t>2020-12-11</a:t>
            </a:fld>
            <a:endParaRPr lang="en-US"/>
          </a:p>
        </p:txBody>
      </p:sp>
      <p:sp>
        <p:nvSpPr>
          <p:cNvPr id="5" name="Footer Placeholder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474599743"/>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AC74C0-D1EB-4075-B774-9EDEE11F1B0B}" type="datetime1">
              <a:rPr lang="sv-SE" smtClean="0"/>
              <a:t>2020-12-11</a:t>
            </a:fld>
            <a:endParaRPr lang="en-US"/>
          </a:p>
        </p:txBody>
      </p:sp>
      <p:sp>
        <p:nvSpPr>
          <p:cNvPr id="5" name="Footer Placeholder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103709679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AC74C0-D1EB-4075-B774-9EDEE11F1B0B}" type="datetime1">
              <a:rPr lang="sv-SE" smtClean="0"/>
              <a:t>2020-12-11</a:t>
            </a:fld>
            <a:endParaRPr lang="en-US"/>
          </a:p>
        </p:txBody>
      </p:sp>
      <p:sp>
        <p:nvSpPr>
          <p:cNvPr id="5" name="Footer Placeholder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30230455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Rubrik, innehåll och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8194675" cy="1143000"/>
          </a:xfrm>
        </p:spPr>
        <p:txBody>
          <a:bodyPr/>
          <a:lstStyle/>
          <a:p>
            <a:pPr eaLnBrk="1" latinLnBrk="0" hangingPunct="1"/>
            <a:r>
              <a:rPr lang="sv-SE" smtClean="0"/>
              <a:t>Klicka här för att ändra format</a:t>
            </a:r>
            <a:endParaRPr/>
          </a:p>
        </p:txBody>
      </p:sp>
      <p:sp>
        <p:nvSpPr>
          <p:cNvPr id="3" name="Content Placeholder 2"/>
          <p:cNvSpPr>
            <a:spLocks noGrp="1"/>
          </p:cNvSpPr>
          <p:nvPr>
            <p:ph sz="half" idx="1"/>
          </p:nvPr>
        </p:nvSpPr>
        <p:spPr>
          <a:xfrm>
            <a:off x="673100" y="1497013"/>
            <a:ext cx="3975100" cy="4759325"/>
          </a:xfrm>
        </p:spPr>
        <p:txBody>
          <a:bodyPr/>
          <a:lstStyle>
            <a:lvl4pPr eaLnBrk="1" latinLnBrk="0" hangingPunct="1">
              <a:defRPr kumimoji="0" lang="sv-SE" baseline="0"/>
            </a:lvl4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p:txBody>
      </p:sp>
      <p:sp>
        <p:nvSpPr>
          <p:cNvPr id="4" name="Text Placeholder 3"/>
          <p:cNvSpPr>
            <a:spLocks noGrp="1"/>
          </p:cNvSpPr>
          <p:nvPr>
            <p:ph type="body" sz="half" idx="2"/>
          </p:nvPr>
        </p:nvSpPr>
        <p:spPr>
          <a:xfrm>
            <a:off x="4937760" y="1497013"/>
            <a:ext cx="3977640" cy="4759325"/>
          </a:xfrm>
        </p:spPr>
        <p:txBody>
          <a:bodyPr/>
          <a:lstStyle>
            <a:lvl4pPr eaLnBrk="1" latinLnBrk="0" hangingPunct="1">
              <a:defRPr kumimoji="0" lang="sv-SE" baseline="0"/>
            </a:lvl4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p:txBody>
      </p:sp>
      <p:sp>
        <p:nvSpPr>
          <p:cNvPr id="5" name="Date Placeholder 3"/>
          <p:cNvSpPr>
            <a:spLocks noGrp="1"/>
          </p:cNvSpPr>
          <p:nvPr>
            <p:ph type="dt" sz="half" idx="10"/>
          </p:nvPr>
        </p:nvSpPr>
        <p:spPr>
          <a:xfrm>
            <a:off x="762000" y="6356350"/>
            <a:ext cx="2133600" cy="365125"/>
          </a:xfrm>
        </p:spPr>
        <p:txBody>
          <a:bodyPr/>
          <a:lstStyle/>
          <a:p>
            <a:endParaRPr kumimoji="0" lang="sv-SE"/>
          </a:p>
        </p:txBody>
      </p:sp>
      <p:sp>
        <p:nvSpPr>
          <p:cNvPr id="6" name="Footer Placeholder 4"/>
          <p:cNvSpPr>
            <a:spLocks noGrp="1"/>
          </p:cNvSpPr>
          <p:nvPr>
            <p:ph type="ftr" sz="quarter" idx="11"/>
          </p:nvPr>
        </p:nvSpPr>
        <p:spPr>
          <a:xfrm>
            <a:off x="3352800" y="6356350"/>
            <a:ext cx="2895600" cy="365125"/>
          </a:xfrm>
        </p:spPr>
        <p:txBody>
          <a:bodyPr/>
          <a:lstStyle/>
          <a:p>
            <a:r>
              <a:rPr kumimoji="0" lang="sv-SE" smtClean="0"/>
              <a:t>Pia Tham, Akademin för hälsa och arbetsliv, Högskolan i Gävle</a:t>
            </a:r>
            <a:endParaRPr kumimoji="0" lang="sv-SE"/>
          </a:p>
        </p:txBody>
      </p:sp>
      <p:sp>
        <p:nvSpPr>
          <p:cNvPr id="7"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sv-SE"/>
          </a:p>
        </p:txBody>
      </p:sp>
    </p:spTree>
    <p:extLst>
      <p:ext uri="{BB962C8B-B14F-4D97-AF65-F5344CB8AC3E}">
        <p14:creationId xmlns:p14="http://schemas.microsoft.com/office/powerpoint/2010/main" val="785684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sv-SE"/>
            </a:lvl1pPr>
          </a:lstStyle>
          <a:p>
            <a:r>
              <a:rPr kumimoji="0" lang="sv-SE"/>
              <a:t>Klicka för att ändra formatet för bakgrundsrubriken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sv-SE" sz="3200">
                <a:latin typeface="+mn-lt"/>
              </a:defRPr>
            </a:lvl1pPr>
            <a:lvl2pPr eaLnBrk="1" latinLnBrk="0" hangingPunct="1">
              <a:defRPr kumimoji="0" lang="sv-SE" sz="2800">
                <a:latin typeface="+mn-lt"/>
              </a:defRPr>
            </a:lvl2pPr>
            <a:lvl3pPr eaLnBrk="1" latinLnBrk="0" hangingPunct="1">
              <a:defRPr kumimoji="0" lang="sv-SE" sz="2400">
                <a:latin typeface="+mn-lt"/>
              </a:defRPr>
            </a:lvl3pPr>
            <a:lvl4pPr eaLnBrk="1" latinLnBrk="0" hangingPunct="1">
              <a:defRPr kumimoji="0" lang="sv-SE" sz="2400">
                <a:latin typeface="+mn-lt"/>
              </a:defRPr>
            </a:lvl4pPr>
            <a:lvl5pPr eaLnBrk="1" latinLnBrk="0" hangingPunct="1">
              <a:defRPr kumimoji="0" lang="sv-SE" sz="2400">
                <a:latin typeface="+mn-lt"/>
              </a:defRPr>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a:p>
        </p:txBody>
      </p:sp>
      <p:sp>
        <p:nvSpPr>
          <p:cNvPr id="4" name="Date Placeholder 3"/>
          <p:cNvSpPr>
            <a:spLocks noGrp="1"/>
          </p:cNvSpPr>
          <p:nvPr>
            <p:ph type="dt" sz="half" idx="10"/>
          </p:nvPr>
        </p:nvSpPr>
        <p:spPr/>
        <p:txBody>
          <a:bodyPr/>
          <a:lstStyle/>
          <a:p>
            <a:endParaRPr kumimoji="0" lang="sv-SE"/>
          </a:p>
        </p:txBody>
      </p:sp>
      <p:sp>
        <p:nvSpPr>
          <p:cNvPr id="5" name="Footer Placeholder 4"/>
          <p:cNvSpPr>
            <a:spLocks noGrp="1"/>
          </p:cNvSpPr>
          <p:nvPr>
            <p:ph type="ftr" sz="quarter" idx="11"/>
          </p:nvPr>
        </p:nvSpPr>
        <p:spPr/>
        <p:txBody>
          <a:bodyPr/>
          <a:lstStyle/>
          <a:p>
            <a:r>
              <a:rPr kumimoji="0" lang="sv-SE" smtClean="0"/>
              <a:t>Pia Tham, Akademin för hälsa och arbetsliv, Högskolan i Gävle</a:t>
            </a:r>
            <a:endParaRPr kumimoji="0" lang="sv-SE"/>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sv-SE"/>
          </a:p>
        </p:txBody>
      </p:sp>
    </p:spTree>
    <p:extLst>
      <p:ext uri="{BB962C8B-B14F-4D97-AF65-F5344CB8AC3E}">
        <p14:creationId xmlns:p14="http://schemas.microsoft.com/office/powerpoint/2010/main" val="4017565679"/>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AC74C0-D1EB-4075-B774-9EDEE11F1B0B}" type="datetime1">
              <a:rPr lang="sv-SE" smtClean="0"/>
              <a:t>2020-12-11</a:t>
            </a:fld>
            <a:endParaRPr lang="en-US"/>
          </a:p>
        </p:txBody>
      </p:sp>
      <p:sp>
        <p:nvSpPr>
          <p:cNvPr id="5" name="Footer Placeholder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181636427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C74C0-D1EB-4075-B774-9EDEE11F1B0B}" type="datetime1">
              <a:rPr lang="sv-SE" smtClean="0"/>
              <a:t>2020-12-11</a:t>
            </a:fld>
            <a:endParaRPr lang="en-US"/>
          </a:p>
        </p:txBody>
      </p:sp>
      <p:sp>
        <p:nvSpPr>
          <p:cNvPr id="5" name="Footer Placeholder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1938938750"/>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AC74C0-D1EB-4075-B774-9EDEE11F1B0B}" type="datetime1">
              <a:rPr lang="sv-SE" smtClean="0"/>
              <a:t>2020-12-11</a:t>
            </a:fld>
            <a:endParaRPr lang="en-US"/>
          </a:p>
        </p:txBody>
      </p:sp>
      <p:sp>
        <p:nvSpPr>
          <p:cNvPr id="6" name="Footer Placeholder 5"/>
          <p:cNvSpPr>
            <a:spLocks noGrp="1"/>
          </p:cNvSpPr>
          <p:nvPr>
            <p:ph type="ftr" sz="quarter" idx="11"/>
          </p:nvPr>
        </p:nvSpPr>
        <p:spPr/>
        <p:txBody>
          <a:bodyPr/>
          <a:lstStyle/>
          <a:p>
            <a:r>
              <a:rPr lang="sv-SE" smtClean="0"/>
              <a:t>Pia Tham, Akademin för Arbetsliv och Hälsa, Högskolan i Gävle        </a:t>
            </a:r>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189687273"/>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AC74C0-D1EB-4075-B774-9EDEE11F1B0B}" type="datetime1">
              <a:rPr lang="sv-SE" smtClean="0"/>
              <a:t>2020-12-11</a:t>
            </a:fld>
            <a:endParaRPr lang="en-US"/>
          </a:p>
        </p:txBody>
      </p:sp>
      <p:sp>
        <p:nvSpPr>
          <p:cNvPr id="8" name="Footer Placeholder 7"/>
          <p:cNvSpPr>
            <a:spLocks noGrp="1"/>
          </p:cNvSpPr>
          <p:nvPr>
            <p:ph type="ftr" sz="quarter" idx="11"/>
          </p:nvPr>
        </p:nvSpPr>
        <p:spPr/>
        <p:txBody>
          <a:bodyPr/>
          <a:lstStyle/>
          <a:p>
            <a:r>
              <a:rPr lang="sv-SE" smtClean="0"/>
              <a:t>Pia Tham, Akademin för Arbetsliv och Hälsa, Högskolan i Gävle        </a:t>
            </a:r>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18516692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AC74C0-D1EB-4075-B774-9EDEE11F1B0B}" type="datetime1">
              <a:rPr lang="sv-SE" smtClean="0"/>
              <a:t>2020-12-11</a:t>
            </a:fld>
            <a:endParaRPr lang="en-US"/>
          </a:p>
        </p:txBody>
      </p:sp>
      <p:sp>
        <p:nvSpPr>
          <p:cNvPr id="4" name="Footer Placeholder 3"/>
          <p:cNvSpPr>
            <a:spLocks noGrp="1"/>
          </p:cNvSpPr>
          <p:nvPr>
            <p:ph type="ftr" sz="quarter" idx="11"/>
          </p:nvPr>
        </p:nvSpPr>
        <p:spPr/>
        <p:txBody>
          <a:bodyPr/>
          <a:lstStyle/>
          <a:p>
            <a:r>
              <a:rPr lang="sv-SE" smtClean="0"/>
              <a:t>Pia Tham, Akademin för Arbetsliv och Hälsa, Högskolan i Gävle        </a:t>
            </a:r>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3999282337"/>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C74C0-D1EB-4075-B774-9EDEE11F1B0B}" type="datetime1">
              <a:rPr lang="sv-SE" smtClean="0"/>
              <a:t>2020-12-11</a:t>
            </a:fld>
            <a:endParaRPr lang="en-US"/>
          </a:p>
        </p:txBody>
      </p:sp>
      <p:sp>
        <p:nvSpPr>
          <p:cNvPr id="3" name="Footer Placeholder 2"/>
          <p:cNvSpPr>
            <a:spLocks noGrp="1"/>
          </p:cNvSpPr>
          <p:nvPr>
            <p:ph type="ftr" sz="quarter" idx="11"/>
          </p:nvPr>
        </p:nvSpPr>
        <p:spPr/>
        <p:txBody>
          <a:bodyPr/>
          <a:lstStyle/>
          <a:p>
            <a:r>
              <a:rPr lang="sv-SE" smtClean="0"/>
              <a:t>Pia Tham, Akademin för Arbetsliv och Hälsa, Högskolan i Gävle        </a:t>
            </a:r>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176499692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C74C0-D1EB-4075-B774-9EDEE11F1B0B}" type="datetime1">
              <a:rPr lang="sv-SE" smtClean="0"/>
              <a:t>2020-12-11</a:t>
            </a:fld>
            <a:endParaRPr lang="en-US"/>
          </a:p>
        </p:txBody>
      </p:sp>
      <p:sp>
        <p:nvSpPr>
          <p:cNvPr id="6" name="Footer Placeholder 5"/>
          <p:cNvSpPr>
            <a:spLocks noGrp="1"/>
          </p:cNvSpPr>
          <p:nvPr>
            <p:ph type="ftr" sz="quarter" idx="11"/>
          </p:nvPr>
        </p:nvSpPr>
        <p:spPr/>
        <p:txBody>
          <a:bodyPr/>
          <a:lstStyle/>
          <a:p>
            <a:r>
              <a:rPr lang="sv-SE" smtClean="0"/>
              <a:t>Pia Tham, Akademin för Arbetsliv och Hälsa, Högskolan i Gävle        </a:t>
            </a:r>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423503829"/>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C74C0-D1EB-4075-B774-9EDEE11F1B0B}" type="datetime1">
              <a:rPr lang="sv-SE" smtClean="0"/>
              <a:t>2020-12-11</a:t>
            </a:fld>
            <a:endParaRPr lang="en-US"/>
          </a:p>
        </p:txBody>
      </p:sp>
      <p:sp>
        <p:nvSpPr>
          <p:cNvPr id="6" name="Footer Placeholder 5"/>
          <p:cNvSpPr>
            <a:spLocks noGrp="1"/>
          </p:cNvSpPr>
          <p:nvPr>
            <p:ph type="ftr" sz="quarter" idx="11"/>
          </p:nvPr>
        </p:nvSpPr>
        <p:spPr/>
        <p:txBody>
          <a:bodyPr/>
          <a:lstStyle/>
          <a:p>
            <a:r>
              <a:rPr lang="sv-SE" smtClean="0"/>
              <a:t>Pia Tham, Akademin för Arbetsliv och Hälsa, Högskolan i Gävle        </a:t>
            </a:r>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extLst>
      <p:ext uri="{BB962C8B-B14F-4D97-AF65-F5344CB8AC3E}">
        <p14:creationId xmlns:p14="http://schemas.microsoft.com/office/powerpoint/2010/main" val="208972264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C74C0-D1EB-4075-B774-9EDEE11F1B0B}" type="datetime1">
              <a:rPr lang="sv-SE" smtClean="0"/>
              <a:t>2020-12-11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Pia Tham, Akademin för Arbetsliv och Hälsa, Högskolan i Gävle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Tree>
    <p:extLst>
      <p:ext uri="{BB962C8B-B14F-4D97-AF65-F5344CB8AC3E}">
        <p14:creationId xmlns:p14="http://schemas.microsoft.com/office/powerpoint/2010/main" val="541394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10" Type="http://schemas.openxmlformats.org/officeDocument/2006/relationships/image" Target="../media/image2.png"/><Relationship Id="rId4" Type="http://schemas.openxmlformats.org/officeDocument/2006/relationships/chart" Target="../charts/chart4.xml"/><Relationship Id="rId9" Type="http://schemas.openxmlformats.org/officeDocument/2006/relationships/chart" Target="../charts/chart8.xml"/></Relationships>
</file>

<file path=ppt/slides/_rels/slide14.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chart" Target="../charts/chart9.xml"/><Relationship Id="rId7" Type="http://schemas.openxmlformats.org/officeDocument/2006/relationships/chart" Target="../charts/chart12.xml"/><Relationship Id="rId12"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11.xml"/><Relationship Id="rId11" Type="http://schemas.openxmlformats.org/officeDocument/2006/relationships/chart" Target="../charts/chart16.xml"/><Relationship Id="rId5" Type="http://schemas.openxmlformats.org/officeDocument/2006/relationships/image" Target="../media/image1.jpeg"/><Relationship Id="rId10" Type="http://schemas.openxmlformats.org/officeDocument/2006/relationships/chart" Target="../charts/chart15.xml"/><Relationship Id="rId4" Type="http://schemas.openxmlformats.org/officeDocument/2006/relationships/chart" Target="../charts/chart10.xml"/><Relationship Id="rId9" Type="http://schemas.openxmlformats.org/officeDocument/2006/relationships/chart" Target="../charts/char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chart" Target="../charts/chart22.xml"/><Relationship Id="rId13" Type="http://schemas.openxmlformats.org/officeDocument/2006/relationships/image" Target="../media/image2.png"/><Relationship Id="rId3" Type="http://schemas.openxmlformats.org/officeDocument/2006/relationships/chart" Target="../charts/chart17.xml"/><Relationship Id="rId7" Type="http://schemas.openxmlformats.org/officeDocument/2006/relationships/chart" Target="../charts/chart21.xml"/><Relationship Id="rId12" Type="http://schemas.openxmlformats.org/officeDocument/2006/relationships/chart" Target="../charts/chart2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20.xml"/><Relationship Id="rId11" Type="http://schemas.openxmlformats.org/officeDocument/2006/relationships/chart" Target="../charts/chart25.xml"/><Relationship Id="rId5" Type="http://schemas.openxmlformats.org/officeDocument/2006/relationships/chart" Target="../charts/chart19.xml"/><Relationship Id="rId10" Type="http://schemas.openxmlformats.org/officeDocument/2006/relationships/chart" Target="../charts/chart24.xml"/><Relationship Id="rId4" Type="http://schemas.openxmlformats.org/officeDocument/2006/relationships/chart" Target="../charts/chart18.xml"/><Relationship Id="rId9" Type="http://schemas.openxmlformats.org/officeDocument/2006/relationships/chart" Target="../charts/chart23.xml"/></Relationships>
</file>

<file path=ppt/slides/_rels/slide17.xml.rels><?xml version="1.0" encoding="UTF-8" standalone="yes"?>
<Relationships xmlns="http://schemas.openxmlformats.org/package/2006/relationships"><Relationship Id="rId8" Type="http://schemas.openxmlformats.org/officeDocument/2006/relationships/chart" Target="../charts/chart32.xml"/><Relationship Id="rId3" Type="http://schemas.openxmlformats.org/officeDocument/2006/relationships/chart" Target="../charts/chart27.xml"/><Relationship Id="rId7" Type="http://schemas.openxmlformats.org/officeDocument/2006/relationships/chart" Target="../charts/chart3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chart" Target="../charts/chart30.xml"/><Relationship Id="rId5" Type="http://schemas.openxmlformats.org/officeDocument/2006/relationships/chart" Target="../charts/chart29.xml"/><Relationship Id="rId10" Type="http://schemas.openxmlformats.org/officeDocument/2006/relationships/image" Target="../media/image2.png"/><Relationship Id="rId4" Type="http://schemas.openxmlformats.org/officeDocument/2006/relationships/chart" Target="../charts/chart28.xml"/><Relationship Id="rId9" Type="http://schemas.openxmlformats.org/officeDocument/2006/relationships/image" Target="../media/image1.jpe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chart" Target="../charts/chart3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chart" Target="../charts/chart35.xml"/><Relationship Id="rId5" Type="http://schemas.openxmlformats.org/officeDocument/2006/relationships/chart" Target="../charts/chart34.xml"/><Relationship Id="rId4" Type="http://schemas.openxmlformats.org/officeDocument/2006/relationships/chart" Target="../charts/chart33.xml"/></Relationships>
</file>

<file path=ppt/slides/_rels/slide19.xml.rels><?xml version="1.0" encoding="UTF-8" standalone="yes"?>
<Relationships xmlns="http://schemas.openxmlformats.org/package/2006/relationships"><Relationship Id="rId8" Type="http://schemas.openxmlformats.org/officeDocument/2006/relationships/chart" Target="../charts/chart41.xml"/><Relationship Id="rId3" Type="http://schemas.openxmlformats.org/officeDocument/2006/relationships/image" Target="../media/image1.jpeg"/><Relationship Id="rId7" Type="http://schemas.openxmlformats.org/officeDocument/2006/relationships/chart" Target="../charts/chart4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hart" Target="../charts/chart39.xml"/><Relationship Id="rId5" Type="http://schemas.openxmlformats.org/officeDocument/2006/relationships/chart" Target="../charts/chart38.xml"/><Relationship Id="rId10" Type="http://schemas.openxmlformats.org/officeDocument/2006/relationships/image" Target="../media/image2.png"/><Relationship Id="rId4" Type="http://schemas.openxmlformats.org/officeDocument/2006/relationships/chart" Target="../charts/chart37.xml"/><Relationship Id="rId9" Type="http://schemas.openxmlformats.org/officeDocument/2006/relationships/chart" Target="../charts/chart4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chart" Target="../charts/chart43.xml"/><Relationship Id="rId7"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hart" Target="../charts/chart46.xml"/><Relationship Id="rId5" Type="http://schemas.openxmlformats.org/officeDocument/2006/relationships/chart" Target="../charts/chart45.xml"/><Relationship Id="rId4" Type="http://schemas.openxmlformats.org/officeDocument/2006/relationships/chart" Target="../charts/chart44.xml"/></Relationships>
</file>

<file path=ppt/slides/_rels/slide21.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chart" Target="../charts/chart48.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50.xml"/><Relationship Id="rId4" Type="http://schemas.openxmlformats.org/officeDocument/2006/relationships/chart" Target="../charts/chart49.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52.xml"/><Relationship Id="rId4" Type="http://schemas.openxmlformats.org/officeDocument/2006/relationships/chart" Target="../charts/chart51.xml"/></Relationships>
</file>

<file path=ppt/slides/_rels/slide24.xml.rels><?xml version="1.0" encoding="UTF-8" standalone="yes"?>
<Relationships xmlns="http://schemas.openxmlformats.org/package/2006/relationships"><Relationship Id="rId3" Type="http://schemas.openxmlformats.org/officeDocument/2006/relationships/chart" Target="../charts/chart5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chart" Target="../charts/chart54.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56.xml"/><Relationship Id="rId4" Type="http://schemas.openxmlformats.org/officeDocument/2006/relationships/chart" Target="../charts/chart55.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chart" Target="../charts/chart60.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chart" Target="../charts/chart59.xml"/><Relationship Id="rId5" Type="http://schemas.openxmlformats.org/officeDocument/2006/relationships/chart" Target="../charts/chart58.xml"/><Relationship Id="rId4" Type="http://schemas.openxmlformats.org/officeDocument/2006/relationships/chart" Target="../charts/chart57.xml"/></Relationships>
</file>

<file path=ppt/slides/_rels/slide2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chart" Target="../charts/chart6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chart" Target="../charts/chart63.xml"/><Relationship Id="rId5" Type="http://schemas.openxmlformats.org/officeDocument/2006/relationships/chart" Target="../charts/chart62.xml"/><Relationship Id="rId4" Type="http://schemas.openxmlformats.org/officeDocument/2006/relationships/chart" Target="../charts/chart6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ia.tham@hig.s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39559"/>
            <a:ext cx="6858000" cy="461665"/>
          </a:xfrm>
        </p:spPr>
        <p:txBody>
          <a:bodyPr>
            <a:normAutofit fontScale="90000"/>
          </a:bodyPr>
          <a:lstStyle/>
          <a:p>
            <a:pPr algn="l"/>
            <a:r>
              <a:rPr lang="sv-SE" sz="2400" dirty="0" smtClean="0"/>
              <a:t>         </a:t>
            </a:r>
            <a:r>
              <a:rPr lang="sv-SE" sz="2400" b="1" dirty="0" smtClean="0"/>
              <a:t>Resultat </a:t>
            </a:r>
            <a:r>
              <a:rPr lang="sv-SE" sz="2400" b="1" dirty="0"/>
              <a:t>av det </a:t>
            </a:r>
            <a:r>
              <a:rPr lang="sv-SE" sz="2400" b="1" dirty="0" err="1" smtClean="0"/>
              <a:t>Afa</a:t>
            </a:r>
            <a:r>
              <a:rPr lang="sv-SE" sz="2400" b="1" dirty="0" smtClean="0"/>
              <a:t>-finansierade </a:t>
            </a:r>
            <a:r>
              <a:rPr lang="sv-SE" sz="2400" b="1" dirty="0"/>
              <a:t>forskningsprojektet</a:t>
            </a:r>
          </a:p>
        </p:txBody>
      </p:sp>
      <p:sp>
        <p:nvSpPr>
          <p:cNvPr id="5" name="Subtitle 4"/>
          <p:cNvSpPr>
            <a:spLocks noGrp="1"/>
          </p:cNvSpPr>
          <p:nvPr>
            <p:ph type="subTitle" idx="1"/>
          </p:nvPr>
        </p:nvSpPr>
        <p:spPr>
          <a:xfrm>
            <a:off x="990600" y="1900535"/>
            <a:ext cx="6858000" cy="2825389"/>
          </a:xfrm>
        </p:spPr>
        <p:txBody>
          <a:bodyPr>
            <a:normAutofit fontScale="92500" lnSpcReduction="20000"/>
          </a:bodyPr>
          <a:lstStyle/>
          <a:p>
            <a:pPr algn="l"/>
            <a:r>
              <a:rPr lang="sv-SE" i="1" dirty="0">
                <a:solidFill>
                  <a:schemeClr val="accent1"/>
                </a:solidFill>
              </a:rPr>
              <a:t>Socialsekreterares arbetsvillkor </a:t>
            </a:r>
            <a:endParaRPr lang="sv-SE" dirty="0" smtClean="0">
              <a:solidFill>
                <a:schemeClr val="accent1"/>
              </a:solidFill>
            </a:endParaRPr>
          </a:p>
          <a:p>
            <a:pPr algn="l"/>
            <a:r>
              <a:rPr lang="sv-SE" dirty="0" smtClean="0">
                <a:solidFill>
                  <a:schemeClr val="accent1"/>
                </a:solidFill>
              </a:rPr>
              <a:t>-vad </a:t>
            </a:r>
            <a:r>
              <a:rPr lang="sv-SE" dirty="0">
                <a:solidFill>
                  <a:schemeClr val="accent1"/>
                </a:solidFill>
              </a:rPr>
              <a:t>bidrar till arbetstillfredsställelse och </a:t>
            </a:r>
            <a:r>
              <a:rPr lang="sv-SE" dirty="0" smtClean="0">
                <a:solidFill>
                  <a:schemeClr val="accent1"/>
                </a:solidFill>
              </a:rPr>
              <a:t>stabilitet</a:t>
            </a:r>
            <a:r>
              <a:rPr lang="sv-SE" dirty="0">
                <a:solidFill>
                  <a:schemeClr val="accent1"/>
                </a:solidFill>
              </a:rPr>
              <a:t>?</a:t>
            </a:r>
            <a:r>
              <a:rPr lang="sv-SE" dirty="0"/>
              <a:t> </a:t>
            </a:r>
            <a:endParaRPr lang="sv-SE" dirty="0" smtClean="0"/>
          </a:p>
          <a:p>
            <a:pPr algn="l"/>
            <a:endParaRPr lang="sv-SE" dirty="0"/>
          </a:p>
          <a:p>
            <a:pPr algn="l"/>
            <a:r>
              <a:rPr lang="sv-SE" sz="1900" dirty="0" smtClean="0"/>
              <a:t>Projektledare Pia Tham, fil dr</a:t>
            </a:r>
          </a:p>
          <a:p>
            <a:pPr algn="l"/>
            <a:r>
              <a:rPr lang="sv-SE" sz="1900" dirty="0" smtClean="0"/>
              <a:t>Akademin för socialt arbete och psykologi,</a:t>
            </a:r>
          </a:p>
          <a:p>
            <a:pPr algn="l"/>
            <a:r>
              <a:rPr lang="sv-SE" sz="1900" dirty="0" smtClean="0"/>
              <a:t>Högskolan i Gävle</a:t>
            </a:r>
          </a:p>
          <a:p>
            <a:pPr algn="l"/>
            <a:endParaRPr lang="sv-SE" dirty="0"/>
          </a:p>
        </p:txBody>
      </p:sp>
      <p:pic>
        <p:nvPicPr>
          <p:cNvPr id="6"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ubrik 2"/>
          <p:cNvSpPr>
            <a:spLocks noGrp="1"/>
          </p:cNvSpPr>
          <p:nvPr>
            <p:ph type="title"/>
          </p:nvPr>
        </p:nvSpPr>
        <p:spPr/>
        <p:txBody>
          <a:bodyPr/>
          <a:lstStyle/>
          <a:p>
            <a:r>
              <a:rPr lang="sv-SE" altLang="sv-SE" sz="4800" dirty="0" smtClean="0">
                <a:solidFill>
                  <a:srgbClr val="FF0000"/>
                </a:solidFill>
              </a:rPr>
              <a:t>Två övergripande mönster</a:t>
            </a:r>
          </a:p>
        </p:txBody>
      </p:sp>
      <p:sp>
        <p:nvSpPr>
          <p:cNvPr id="49154" name="Platshållare för innehåll 1"/>
          <p:cNvSpPr>
            <a:spLocks noGrp="1"/>
          </p:cNvSpPr>
          <p:nvPr>
            <p:ph idx="1"/>
          </p:nvPr>
        </p:nvSpPr>
        <p:spPr>
          <a:xfrm>
            <a:off x="871538" y="1590675"/>
            <a:ext cx="7408862" cy="4535488"/>
          </a:xfrm>
        </p:spPr>
        <p:txBody>
          <a:bodyPr>
            <a:normAutofit fontScale="92500"/>
          </a:bodyPr>
          <a:lstStyle/>
          <a:p>
            <a:pPr marL="742950" indent="-742950">
              <a:buFont typeface="Symbol" panose="05050102010706020507" pitchFamily="18" charset="2"/>
              <a:buAutoNum type="arabicPeriod"/>
            </a:pPr>
            <a:r>
              <a:rPr lang="sv-SE" altLang="sv-SE" sz="3600" dirty="0" smtClean="0">
                <a:solidFill>
                  <a:schemeClr val="accent1"/>
                </a:solidFill>
              </a:rPr>
              <a:t>Arbetsvillkoren har </a:t>
            </a:r>
            <a:r>
              <a:rPr lang="sv-SE" altLang="sv-SE" sz="3600" i="1" dirty="0" smtClean="0">
                <a:solidFill>
                  <a:schemeClr val="accent1"/>
                </a:solidFill>
              </a:rPr>
              <a:t>försämrats</a:t>
            </a:r>
            <a:r>
              <a:rPr lang="sv-SE" altLang="sv-SE" sz="3600" dirty="0" smtClean="0">
                <a:solidFill>
                  <a:schemeClr val="accent1"/>
                </a:solidFill>
              </a:rPr>
              <a:t> i flera avseenden mellan 2003 och 2014 och mest för socialsekreterare med </a:t>
            </a:r>
            <a:r>
              <a:rPr lang="sv-SE" altLang="sv-SE" sz="3600" i="1" dirty="0" smtClean="0">
                <a:solidFill>
                  <a:schemeClr val="accent1"/>
                </a:solidFill>
              </a:rPr>
              <a:t>kort yrkeserfarenhet</a:t>
            </a:r>
            <a:r>
              <a:rPr lang="sv-SE" altLang="sv-SE" sz="3600" dirty="0" smtClean="0">
                <a:solidFill>
                  <a:schemeClr val="accent1"/>
                </a:solidFill>
              </a:rPr>
              <a:t> och för socialsekreterare i de mest </a:t>
            </a:r>
            <a:r>
              <a:rPr lang="sv-SE" altLang="sv-SE" sz="3600" i="1" dirty="0" smtClean="0">
                <a:solidFill>
                  <a:schemeClr val="accent1"/>
                </a:solidFill>
              </a:rPr>
              <a:t>utsatta områdena. </a:t>
            </a:r>
          </a:p>
          <a:p>
            <a:pPr marL="742950" indent="-742950">
              <a:buFont typeface="Symbol" panose="05050102010706020507" pitchFamily="18" charset="2"/>
              <a:buAutoNum type="arabicPeriod"/>
            </a:pPr>
            <a:r>
              <a:rPr lang="sv-SE" altLang="sv-SE" sz="3600" dirty="0" smtClean="0">
                <a:solidFill>
                  <a:schemeClr val="accent1"/>
                </a:solidFill>
              </a:rPr>
              <a:t>Arbetet har blivit mer specialiserat och tydligt avgränsat - man </a:t>
            </a:r>
            <a:r>
              <a:rPr lang="sv-SE" altLang="sv-SE" sz="3600" i="1" dirty="0" smtClean="0">
                <a:solidFill>
                  <a:schemeClr val="accent1"/>
                </a:solidFill>
              </a:rPr>
              <a:t>utreder</a:t>
            </a:r>
            <a:r>
              <a:rPr lang="sv-SE" altLang="sv-SE" sz="3600" i="1" dirty="0" smtClean="0"/>
              <a:t>.</a:t>
            </a:r>
            <a:r>
              <a:rPr lang="sv-SE" altLang="sv-SE" sz="3600" dirty="0" smtClean="0"/>
              <a:t> </a:t>
            </a:r>
          </a:p>
        </p:txBody>
      </p:sp>
      <p:sp>
        <p:nvSpPr>
          <p:cNvPr id="49156"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DD7E510D-A3BB-4D76-9474-DF661E5D41B7}" type="datetime1">
              <a:rPr lang="sv-SE" altLang="sv-SE" sz="1000" smtClean="0">
                <a:solidFill>
                  <a:srgbClr val="000000"/>
                </a:solidFill>
                <a:latin typeface="Calibri" panose="020F0502020204030204" pitchFamily="34" charset="0"/>
                <a:cs typeface="Arial" panose="020B0604020202020204" pitchFamily="34" charset="0"/>
              </a:rPr>
              <a:t>2020-12-11</a:t>
            </a:fld>
            <a:endParaRPr lang="sv-SE" altLang="sv-SE" sz="1000" smtClean="0">
              <a:solidFill>
                <a:srgbClr val="000000"/>
              </a:solidFill>
              <a:latin typeface="Calibri" panose="020F0502020204030204" pitchFamily="34" charset="0"/>
              <a:cs typeface="Arial" panose="020B0604020202020204" pitchFamily="34" charset="0"/>
            </a:endParaRPr>
          </a:p>
        </p:txBody>
      </p:sp>
      <p:sp>
        <p:nvSpPr>
          <p:cNvPr id="49157"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smtClean="0">
                <a:solidFill>
                  <a:srgbClr val="000000"/>
                </a:solidFill>
                <a:latin typeface="Calibri" panose="020F0502020204030204" pitchFamily="34" charset="0"/>
                <a:cs typeface="Arial" panose="020B0604020202020204" pitchFamily="34" charset="0"/>
              </a:rPr>
              <a:t>Pia Tham, Akademin för Arbetsliv och Hälsa, Högskolan i Gävle        </a:t>
            </a:r>
          </a:p>
        </p:txBody>
      </p:sp>
      <p:sp>
        <p:nvSpPr>
          <p:cNvPr id="49158"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36805FF0-CF00-4C56-AD54-616FC8BA7A77}" type="slidenum">
              <a:rPr lang="sv-SE" altLang="sv-SE" sz="1000">
                <a:solidFill>
                  <a:srgbClr val="000000"/>
                </a:solidFill>
                <a:latin typeface="Calibri" panose="020F0502020204030204" pitchFamily="34" charset="0"/>
              </a:rPr>
              <a:pPr>
                <a:spcBef>
                  <a:spcPct val="0"/>
                </a:spcBef>
                <a:buClrTx/>
                <a:buSzTx/>
                <a:buFontTx/>
                <a:buNone/>
              </a:pPr>
              <a:t>10</a:t>
            </a:fld>
            <a:endParaRPr lang="sv-SE" altLang="sv-SE" sz="1000" dirty="0">
              <a:solidFill>
                <a:srgbClr val="000000"/>
              </a:solidFill>
              <a:latin typeface="Calibri" panose="020F0502020204030204"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773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ubrik 1"/>
          <p:cNvSpPr>
            <a:spLocks noGrp="1"/>
          </p:cNvSpPr>
          <p:nvPr>
            <p:ph type="ctrTitle"/>
          </p:nvPr>
        </p:nvSpPr>
        <p:spPr>
          <a:xfrm>
            <a:off x="685800" y="1600200"/>
            <a:ext cx="7772400" cy="1779588"/>
          </a:xfrm>
        </p:spPr>
        <p:txBody>
          <a:bodyPr/>
          <a:lstStyle/>
          <a:p>
            <a:r>
              <a:rPr lang="sv-SE" altLang="sv-SE" dirty="0" smtClean="0">
                <a:solidFill>
                  <a:srgbClr val="FF0000"/>
                </a:solidFill>
              </a:rPr>
              <a:t>a) Bakgrundsdata</a:t>
            </a:r>
          </a:p>
        </p:txBody>
      </p:sp>
      <p:sp>
        <p:nvSpPr>
          <p:cNvPr id="51203" name="Underrubrik 2"/>
          <p:cNvSpPr>
            <a:spLocks noGrp="1"/>
          </p:cNvSpPr>
          <p:nvPr>
            <p:ph type="subTitle" idx="1"/>
          </p:nvPr>
        </p:nvSpPr>
        <p:spPr>
          <a:xfrm>
            <a:off x="1371600" y="3556000"/>
            <a:ext cx="6400800" cy="1473200"/>
          </a:xfrm>
        </p:spPr>
        <p:txBody>
          <a:bodyPr/>
          <a:lstStyle/>
          <a:p>
            <a:endParaRPr lang="sv-SE" altLang="sv-SE" dirty="0" smtClean="0"/>
          </a:p>
        </p:txBody>
      </p:sp>
      <p:pic>
        <p:nvPicPr>
          <p:cNvPr id="4"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469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80" name="Rubrik 2"/>
          <p:cNvSpPr>
            <a:spLocks noGrp="1"/>
          </p:cNvSpPr>
          <p:nvPr>
            <p:ph type="title"/>
          </p:nvPr>
        </p:nvSpPr>
        <p:spPr>
          <a:xfrm>
            <a:off x="457200" y="338138"/>
            <a:ext cx="8229600" cy="787400"/>
          </a:xfrm>
        </p:spPr>
        <p:txBody>
          <a:bodyPr/>
          <a:lstStyle/>
          <a:p>
            <a:r>
              <a:rPr lang="sv-SE" altLang="sv-SE" smtClean="0"/>
              <a:t>Ålder</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086814284"/>
              </p:ext>
            </p:extLst>
          </p:nvPr>
        </p:nvGraphicFramePr>
        <p:xfrm>
          <a:off x="457200" y="1117232"/>
          <a:ext cx="7859713" cy="5048073"/>
        </p:xfrm>
        <a:graphic>
          <a:graphicData uri="http://schemas.openxmlformats.org/drawingml/2006/table">
            <a:tbl>
              <a:tblPr firstRow="1" bandRow="1">
                <a:tableStyleId>{5C22544A-7EE6-4342-B048-85BDC9FD1C3A}</a:tableStyleId>
              </a:tblPr>
              <a:tblGrid>
                <a:gridCol w="1710339">
                  <a:extLst>
                    <a:ext uri="{9D8B030D-6E8A-4147-A177-3AD203B41FA5}">
                      <a16:colId xmlns:a16="http://schemas.microsoft.com/office/drawing/2014/main" val="20000"/>
                    </a:ext>
                  </a:extLst>
                </a:gridCol>
                <a:gridCol w="2836797">
                  <a:extLst>
                    <a:ext uri="{9D8B030D-6E8A-4147-A177-3AD203B41FA5}">
                      <a16:colId xmlns:a16="http://schemas.microsoft.com/office/drawing/2014/main" val="20001"/>
                    </a:ext>
                  </a:extLst>
                </a:gridCol>
                <a:gridCol w="3312577">
                  <a:extLst>
                    <a:ext uri="{9D8B030D-6E8A-4147-A177-3AD203B41FA5}">
                      <a16:colId xmlns:a16="http://schemas.microsoft.com/office/drawing/2014/main" val="20002"/>
                    </a:ext>
                  </a:extLst>
                </a:gridCol>
              </a:tblGrid>
              <a:tr h="719286">
                <a:tc>
                  <a:txBody>
                    <a:bodyPr/>
                    <a:lstStyle/>
                    <a:p>
                      <a:r>
                        <a:rPr lang="sv-SE" sz="2800" dirty="0" smtClean="0"/>
                        <a:t>Ålder</a:t>
                      </a:r>
                      <a:endParaRPr lang="sv-SE" sz="2800" dirty="0"/>
                    </a:p>
                  </a:txBody>
                  <a:tcPr marL="91446" marR="91446" marT="45721" marB="45721"/>
                </a:tc>
                <a:tc>
                  <a:txBody>
                    <a:bodyPr/>
                    <a:lstStyle/>
                    <a:p>
                      <a:pPr algn="ctr"/>
                      <a:r>
                        <a:rPr lang="sv-SE" sz="2800" dirty="0" smtClean="0"/>
                        <a:t>2003</a:t>
                      </a:r>
                      <a:endParaRPr lang="sv-SE" sz="2800" dirty="0"/>
                    </a:p>
                  </a:txBody>
                  <a:tcPr marL="91446" marR="91446" marT="45721" marB="45721"/>
                </a:tc>
                <a:tc>
                  <a:txBody>
                    <a:bodyPr/>
                    <a:lstStyle/>
                    <a:p>
                      <a:pPr algn="ctr"/>
                      <a:r>
                        <a:rPr lang="sv-SE" sz="2800" dirty="0" smtClean="0">
                          <a:solidFill>
                            <a:schemeClr val="bg1"/>
                          </a:solidFill>
                        </a:rPr>
                        <a:t>2014</a:t>
                      </a:r>
                      <a:endParaRPr lang="sv-SE" sz="2800" dirty="0">
                        <a:solidFill>
                          <a:schemeClr val="bg1"/>
                        </a:solidFill>
                      </a:endParaRPr>
                    </a:p>
                  </a:txBody>
                  <a:tcPr marL="91446" marR="91446" marT="45721" marB="45721"/>
                </a:tc>
                <a:extLst>
                  <a:ext uri="{0D108BD9-81ED-4DB2-BD59-A6C34878D82A}">
                    <a16:rowId xmlns:a16="http://schemas.microsoft.com/office/drawing/2014/main" val="10000"/>
                  </a:ext>
                </a:extLst>
              </a:tr>
              <a:tr h="2088232">
                <a:tc>
                  <a:txBody>
                    <a:bodyPr/>
                    <a:lstStyle/>
                    <a:p>
                      <a:r>
                        <a:rPr lang="sv-SE" sz="2800" dirty="0" smtClean="0">
                          <a:solidFill>
                            <a:schemeClr val="tx2"/>
                          </a:solidFill>
                        </a:rPr>
                        <a:t>20-30</a:t>
                      </a:r>
                      <a:endParaRPr lang="sv-SE" sz="2800" dirty="0">
                        <a:solidFill>
                          <a:schemeClr val="tx2"/>
                        </a:solidFill>
                      </a:endParaRPr>
                    </a:p>
                  </a:txBody>
                  <a:tcPr marL="91446" marR="91446" marT="45721" marB="45721"/>
                </a:tc>
                <a:tc>
                  <a:txBody>
                    <a:bodyPr/>
                    <a:lstStyle/>
                    <a:p>
                      <a:endParaRPr lang="sv-SE" sz="2000" dirty="0">
                        <a:solidFill>
                          <a:srgbClr val="C00000"/>
                        </a:solidFill>
                      </a:endParaRPr>
                    </a:p>
                  </a:txBody>
                  <a:tcPr marL="91446" marR="91446" marT="45721" marB="45721"/>
                </a:tc>
                <a:tc>
                  <a:txBody>
                    <a:bodyPr/>
                    <a:lstStyle/>
                    <a:p>
                      <a:endParaRPr lang="sv-SE" sz="2000" dirty="0">
                        <a:solidFill>
                          <a:schemeClr val="bg2">
                            <a:lumMod val="25000"/>
                          </a:schemeClr>
                        </a:solidFill>
                      </a:endParaRPr>
                    </a:p>
                  </a:txBody>
                  <a:tcPr marL="91446" marR="91446" marT="45721" marB="45721"/>
                </a:tc>
                <a:extLst>
                  <a:ext uri="{0D108BD9-81ED-4DB2-BD59-A6C34878D82A}">
                    <a16:rowId xmlns:a16="http://schemas.microsoft.com/office/drawing/2014/main" val="10001"/>
                  </a:ext>
                </a:extLst>
              </a:tr>
              <a:tr h="574131">
                <a:tc>
                  <a:txBody>
                    <a:bodyPr/>
                    <a:lstStyle/>
                    <a:p>
                      <a:r>
                        <a:rPr lang="sv-SE" sz="2800" dirty="0" smtClean="0">
                          <a:solidFill>
                            <a:schemeClr val="tx2"/>
                          </a:solidFill>
                        </a:rPr>
                        <a:t>31-40</a:t>
                      </a:r>
                      <a:endParaRPr lang="sv-SE" sz="2800" dirty="0">
                        <a:solidFill>
                          <a:schemeClr val="tx2"/>
                        </a:solidFill>
                      </a:endParaRPr>
                    </a:p>
                  </a:txBody>
                  <a:tcPr marL="91446" marR="91446" marT="45721" marB="45721"/>
                </a:tc>
                <a:tc>
                  <a:txBody>
                    <a:bodyPr/>
                    <a:lstStyle/>
                    <a:p>
                      <a:r>
                        <a:rPr lang="sv-SE" sz="2800" dirty="0" smtClean="0">
                          <a:solidFill>
                            <a:schemeClr val="tx2"/>
                          </a:solidFill>
                        </a:rPr>
                        <a:t>39%</a:t>
                      </a:r>
                      <a:endParaRPr lang="sv-SE" sz="2800" dirty="0">
                        <a:solidFill>
                          <a:schemeClr val="tx2"/>
                        </a:solidFill>
                      </a:endParaRPr>
                    </a:p>
                  </a:txBody>
                  <a:tcPr marL="91446" marR="91446" marT="45721" marB="45721"/>
                </a:tc>
                <a:tc>
                  <a:txBody>
                    <a:bodyPr/>
                    <a:lstStyle/>
                    <a:p>
                      <a:r>
                        <a:rPr lang="sv-SE" sz="2800" dirty="0" smtClean="0">
                          <a:solidFill>
                            <a:schemeClr val="bg2">
                              <a:lumMod val="25000"/>
                            </a:schemeClr>
                          </a:solidFill>
                        </a:rPr>
                        <a:t>35%</a:t>
                      </a:r>
                      <a:endParaRPr lang="sv-SE" sz="2800" dirty="0">
                        <a:solidFill>
                          <a:schemeClr val="bg2">
                            <a:lumMod val="25000"/>
                          </a:schemeClr>
                        </a:solidFill>
                      </a:endParaRPr>
                    </a:p>
                  </a:txBody>
                  <a:tcPr marL="91446" marR="91446" marT="45721" marB="45721"/>
                </a:tc>
                <a:extLst>
                  <a:ext uri="{0D108BD9-81ED-4DB2-BD59-A6C34878D82A}">
                    <a16:rowId xmlns:a16="http://schemas.microsoft.com/office/drawing/2014/main" val="10002"/>
                  </a:ext>
                </a:extLst>
              </a:tr>
              <a:tr h="574131">
                <a:tc>
                  <a:txBody>
                    <a:bodyPr/>
                    <a:lstStyle/>
                    <a:p>
                      <a:r>
                        <a:rPr lang="sv-SE" sz="2800" dirty="0" smtClean="0">
                          <a:solidFill>
                            <a:schemeClr val="tx2"/>
                          </a:solidFill>
                        </a:rPr>
                        <a:t>41-50</a:t>
                      </a:r>
                      <a:endParaRPr lang="sv-SE" sz="2800" dirty="0">
                        <a:solidFill>
                          <a:schemeClr val="tx2"/>
                        </a:solidFill>
                      </a:endParaRPr>
                    </a:p>
                  </a:txBody>
                  <a:tcPr marL="91446" marR="91446" marT="45721" marB="45721"/>
                </a:tc>
                <a:tc>
                  <a:txBody>
                    <a:bodyPr/>
                    <a:lstStyle/>
                    <a:p>
                      <a:r>
                        <a:rPr lang="sv-SE" sz="2800" dirty="0" smtClean="0">
                          <a:solidFill>
                            <a:schemeClr val="tx2"/>
                          </a:solidFill>
                        </a:rPr>
                        <a:t>25%</a:t>
                      </a:r>
                      <a:endParaRPr lang="sv-SE" sz="2800" dirty="0">
                        <a:solidFill>
                          <a:schemeClr val="tx2"/>
                        </a:solidFill>
                      </a:endParaRPr>
                    </a:p>
                  </a:txBody>
                  <a:tcPr marL="91446" marR="91446" marT="45721" marB="45721"/>
                </a:tc>
                <a:tc>
                  <a:txBody>
                    <a:bodyPr/>
                    <a:lstStyle/>
                    <a:p>
                      <a:r>
                        <a:rPr lang="sv-SE" sz="2800" dirty="0" smtClean="0">
                          <a:solidFill>
                            <a:schemeClr val="bg2">
                              <a:lumMod val="25000"/>
                            </a:schemeClr>
                          </a:solidFill>
                        </a:rPr>
                        <a:t>21%</a:t>
                      </a:r>
                      <a:endParaRPr lang="sv-SE" sz="2800" dirty="0">
                        <a:solidFill>
                          <a:schemeClr val="bg2">
                            <a:lumMod val="25000"/>
                          </a:schemeClr>
                        </a:solidFill>
                      </a:endParaRPr>
                    </a:p>
                  </a:txBody>
                  <a:tcPr marL="91446" marR="91446" marT="45721" marB="45721"/>
                </a:tc>
                <a:extLst>
                  <a:ext uri="{0D108BD9-81ED-4DB2-BD59-A6C34878D82A}">
                    <a16:rowId xmlns:a16="http://schemas.microsoft.com/office/drawing/2014/main" val="10003"/>
                  </a:ext>
                </a:extLst>
              </a:tr>
              <a:tr h="574131">
                <a:tc>
                  <a:txBody>
                    <a:bodyPr/>
                    <a:lstStyle/>
                    <a:p>
                      <a:r>
                        <a:rPr lang="sv-SE" sz="2800" dirty="0" smtClean="0">
                          <a:solidFill>
                            <a:schemeClr val="tx2"/>
                          </a:solidFill>
                        </a:rPr>
                        <a:t>51-60</a:t>
                      </a:r>
                      <a:endParaRPr lang="sv-SE" sz="2800" dirty="0">
                        <a:solidFill>
                          <a:schemeClr val="tx2"/>
                        </a:solidFill>
                      </a:endParaRPr>
                    </a:p>
                  </a:txBody>
                  <a:tcPr marL="91446" marR="91446" marT="45721" marB="45721"/>
                </a:tc>
                <a:tc>
                  <a:txBody>
                    <a:bodyPr/>
                    <a:lstStyle/>
                    <a:p>
                      <a:r>
                        <a:rPr lang="sv-SE" sz="2800" dirty="0" smtClean="0">
                          <a:solidFill>
                            <a:schemeClr val="tx2"/>
                          </a:solidFill>
                        </a:rPr>
                        <a:t>17%</a:t>
                      </a:r>
                      <a:endParaRPr lang="sv-SE" sz="2800" dirty="0">
                        <a:solidFill>
                          <a:schemeClr val="tx2"/>
                        </a:solidFill>
                      </a:endParaRPr>
                    </a:p>
                  </a:txBody>
                  <a:tcPr marL="91446" marR="91446" marT="45721" marB="45721"/>
                </a:tc>
                <a:tc>
                  <a:txBody>
                    <a:bodyPr/>
                    <a:lstStyle/>
                    <a:p>
                      <a:r>
                        <a:rPr lang="sv-SE" sz="2800" dirty="0" smtClean="0">
                          <a:solidFill>
                            <a:schemeClr val="bg2">
                              <a:lumMod val="25000"/>
                            </a:schemeClr>
                          </a:solidFill>
                        </a:rPr>
                        <a:t>9%</a:t>
                      </a:r>
                    </a:p>
                  </a:txBody>
                  <a:tcPr marL="91446" marR="91446" marT="45721" marB="45721"/>
                </a:tc>
                <a:extLst>
                  <a:ext uri="{0D108BD9-81ED-4DB2-BD59-A6C34878D82A}">
                    <a16:rowId xmlns:a16="http://schemas.microsoft.com/office/drawing/2014/main" val="10004"/>
                  </a:ext>
                </a:extLst>
              </a:tr>
              <a:tr h="509855">
                <a:tc>
                  <a:txBody>
                    <a:bodyPr/>
                    <a:lstStyle/>
                    <a:p>
                      <a:r>
                        <a:rPr lang="sv-SE" sz="2800" dirty="0" smtClean="0">
                          <a:solidFill>
                            <a:schemeClr val="tx2"/>
                          </a:solidFill>
                        </a:rPr>
                        <a:t>60+</a:t>
                      </a:r>
                      <a:endParaRPr lang="sv-SE" sz="2800" dirty="0">
                        <a:solidFill>
                          <a:schemeClr val="tx2"/>
                        </a:solidFill>
                      </a:endParaRPr>
                    </a:p>
                  </a:txBody>
                  <a:tcPr marL="91446" marR="91446" marT="45721" marB="45721"/>
                </a:tc>
                <a:tc>
                  <a:txBody>
                    <a:bodyPr/>
                    <a:lstStyle/>
                    <a:p>
                      <a:r>
                        <a:rPr lang="sv-SE" sz="2800" dirty="0" smtClean="0">
                          <a:solidFill>
                            <a:schemeClr val="tx2"/>
                          </a:solidFill>
                        </a:rPr>
                        <a:t>1%</a:t>
                      </a:r>
                      <a:endParaRPr lang="sv-SE" sz="2800" dirty="0">
                        <a:solidFill>
                          <a:schemeClr val="tx2"/>
                        </a:solidFill>
                      </a:endParaRPr>
                    </a:p>
                  </a:txBody>
                  <a:tcPr marL="91446" marR="91446" marT="45721" marB="45721"/>
                </a:tc>
                <a:tc>
                  <a:txBody>
                    <a:bodyPr/>
                    <a:lstStyle/>
                    <a:p>
                      <a:r>
                        <a:rPr lang="sv-SE" sz="2800" dirty="0" smtClean="0">
                          <a:solidFill>
                            <a:schemeClr val="bg2">
                              <a:lumMod val="25000"/>
                            </a:schemeClr>
                          </a:solidFill>
                        </a:rPr>
                        <a:t>4%</a:t>
                      </a:r>
                    </a:p>
                  </a:txBody>
                  <a:tcPr marL="91446" marR="91446" marT="45721" marB="45721"/>
                </a:tc>
                <a:extLst>
                  <a:ext uri="{0D108BD9-81ED-4DB2-BD59-A6C34878D82A}">
                    <a16:rowId xmlns:a16="http://schemas.microsoft.com/office/drawing/2014/main" val="10005"/>
                  </a:ext>
                </a:extLst>
              </a:tr>
            </a:tbl>
          </a:graphicData>
        </a:graphic>
      </p:graphicFrame>
      <p:sp>
        <p:nvSpPr>
          <p:cNvPr id="53281"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AA149A8B-488C-4C2A-BDC0-8CE5B29D2930}"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53282"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a:t>
            </a:r>
          </a:p>
        </p:txBody>
      </p:sp>
      <p:sp>
        <p:nvSpPr>
          <p:cNvPr id="53283"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83C28CF5-B1E6-4A9D-997B-A2B99745111A}" type="slidenum">
              <a:rPr lang="sv-SE" altLang="sv-SE" sz="1000">
                <a:solidFill>
                  <a:srgbClr val="000000"/>
                </a:solidFill>
                <a:latin typeface="Calibri" panose="020F0502020204030204" pitchFamily="34" charset="0"/>
              </a:rPr>
              <a:pPr>
                <a:spcBef>
                  <a:spcPct val="0"/>
                </a:spcBef>
                <a:buClrTx/>
                <a:buSzTx/>
                <a:buFontTx/>
                <a:buNone/>
              </a:pPr>
              <a:t>12</a:t>
            </a:fld>
            <a:endParaRPr lang="sv-SE" altLang="sv-SE" sz="1000" dirty="0">
              <a:solidFill>
                <a:srgbClr val="000000"/>
              </a:solidFill>
              <a:latin typeface="Calibri" panose="020F0502020204030204" pitchFamily="34" charset="0"/>
            </a:endParaRPr>
          </a:p>
        </p:txBody>
      </p:sp>
      <p:graphicFrame>
        <p:nvGraphicFramePr>
          <p:cNvPr id="10" name="Chart 9"/>
          <p:cNvGraphicFramePr/>
          <p:nvPr>
            <p:extLst>
              <p:ext uri="{D42A27DB-BD31-4B8C-83A1-F6EECF244321}">
                <p14:modId xmlns:p14="http://schemas.microsoft.com/office/powerpoint/2010/main" val="3710487090"/>
              </p:ext>
            </p:extLst>
          </p:nvPr>
        </p:nvGraphicFramePr>
        <p:xfrm>
          <a:off x="5004048" y="1556792"/>
          <a:ext cx="3240360"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3983518268"/>
              </p:ext>
            </p:extLst>
          </p:nvPr>
        </p:nvGraphicFramePr>
        <p:xfrm>
          <a:off x="2123728" y="2348880"/>
          <a:ext cx="2880320" cy="1746121"/>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2" descr="C:\Users\Computer\Desktop\HIG logg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piatha\Downloads\afaforsakrin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6165304"/>
            <a:ext cx="802499"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338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28" name="Rubrik 2"/>
          <p:cNvSpPr>
            <a:spLocks noGrp="1"/>
          </p:cNvSpPr>
          <p:nvPr>
            <p:ph type="title"/>
          </p:nvPr>
        </p:nvSpPr>
        <p:spPr/>
        <p:txBody>
          <a:bodyPr/>
          <a:lstStyle/>
          <a:p>
            <a:r>
              <a:rPr lang="sv-SE" altLang="sv-SE" smtClean="0"/>
              <a:t>Yrkeserfarenhet</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664643463"/>
              </p:ext>
            </p:extLst>
          </p:nvPr>
        </p:nvGraphicFramePr>
        <p:xfrm>
          <a:off x="871538" y="1341438"/>
          <a:ext cx="7408863" cy="4793014"/>
        </p:xfrm>
        <a:graphic>
          <a:graphicData uri="http://schemas.openxmlformats.org/drawingml/2006/table">
            <a:tbl>
              <a:tblPr firstRow="1" bandRow="1">
                <a:tableStyleId>{5C22544A-7EE6-4342-B048-85BDC9FD1C3A}</a:tableStyleId>
              </a:tblPr>
              <a:tblGrid>
                <a:gridCol w="2469621">
                  <a:extLst>
                    <a:ext uri="{9D8B030D-6E8A-4147-A177-3AD203B41FA5}">
                      <a16:colId xmlns:a16="http://schemas.microsoft.com/office/drawing/2014/main" val="20000"/>
                    </a:ext>
                  </a:extLst>
                </a:gridCol>
                <a:gridCol w="2454977">
                  <a:extLst>
                    <a:ext uri="{9D8B030D-6E8A-4147-A177-3AD203B41FA5}">
                      <a16:colId xmlns:a16="http://schemas.microsoft.com/office/drawing/2014/main" val="20001"/>
                    </a:ext>
                  </a:extLst>
                </a:gridCol>
                <a:gridCol w="2484265">
                  <a:extLst>
                    <a:ext uri="{9D8B030D-6E8A-4147-A177-3AD203B41FA5}">
                      <a16:colId xmlns:a16="http://schemas.microsoft.com/office/drawing/2014/main" val="20002"/>
                    </a:ext>
                  </a:extLst>
                </a:gridCol>
              </a:tblGrid>
              <a:tr h="647402">
                <a:tc>
                  <a:txBody>
                    <a:bodyPr/>
                    <a:lstStyle/>
                    <a:p>
                      <a:r>
                        <a:rPr lang="sv-SE" sz="2800" dirty="0" smtClean="0"/>
                        <a:t>Antal</a:t>
                      </a:r>
                      <a:r>
                        <a:rPr lang="sv-SE" sz="2800" baseline="0" dirty="0" smtClean="0"/>
                        <a:t> år</a:t>
                      </a:r>
                      <a:endParaRPr lang="sv-SE" sz="2800" dirty="0"/>
                    </a:p>
                  </a:txBody>
                  <a:tcPr marT="45710" marB="45710"/>
                </a:tc>
                <a:tc>
                  <a:txBody>
                    <a:bodyPr/>
                    <a:lstStyle/>
                    <a:p>
                      <a:pPr algn="ctr"/>
                      <a:r>
                        <a:rPr lang="sv-SE" sz="2800" dirty="0" smtClean="0"/>
                        <a:t>2003</a:t>
                      </a:r>
                      <a:endParaRPr lang="sv-SE" sz="2800" dirty="0"/>
                    </a:p>
                  </a:txBody>
                  <a:tcPr marT="45710" marB="45710"/>
                </a:tc>
                <a:tc>
                  <a:txBody>
                    <a:bodyPr/>
                    <a:lstStyle/>
                    <a:p>
                      <a:pPr algn="ctr"/>
                      <a:r>
                        <a:rPr lang="sv-SE" sz="2800" dirty="0" smtClean="0"/>
                        <a:t>2014</a:t>
                      </a:r>
                      <a:endParaRPr lang="sv-SE" sz="2800" dirty="0"/>
                    </a:p>
                  </a:txBody>
                  <a:tcPr marT="45710" marB="45710"/>
                </a:tc>
                <a:extLst>
                  <a:ext uri="{0D108BD9-81ED-4DB2-BD59-A6C34878D82A}">
                    <a16:rowId xmlns:a16="http://schemas.microsoft.com/office/drawing/2014/main" val="10000"/>
                  </a:ext>
                </a:extLst>
              </a:tr>
              <a:tr h="1008112">
                <a:tc>
                  <a:txBody>
                    <a:bodyPr/>
                    <a:lstStyle/>
                    <a:p>
                      <a:r>
                        <a:rPr lang="sv-SE" sz="2800" dirty="0" smtClean="0">
                          <a:solidFill>
                            <a:schemeClr val="tx2"/>
                          </a:solidFill>
                        </a:rPr>
                        <a:t>-1 år</a:t>
                      </a:r>
                      <a:endParaRPr lang="sv-SE" sz="2800" dirty="0">
                        <a:solidFill>
                          <a:schemeClr val="tx2"/>
                        </a:solidFill>
                      </a:endParaRPr>
                    </a:p>
                  </a:txBody>
                  <a:tcPr marT="45710" marB="4571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smtClean="0">
                        <a:ln>
                          <a:noFill/>
                        </a:ln>
                        <a:solidFill>
                          <a:srgbClr val="C00000"/>
                        </a:solidFill>
                        <a:effectLst/>
                        <a:uLnTx/>
                        <a:uFillTx/>
                        <a:latin typeface="+mn-lt"/>
                        <a:ea typeface="+mn-ea"/>
                        <a:cs typeface="+mn-cs"/>
                      </a:endParaRPr>
                    </a:p>
                  </a:txBody>
                  <a:tcPr marT="45710" marB="45710"/>
                </a:tc>
                <a:tc>
                  <a:txBody>
                    <a:bodyPr/>
                    <a:lstStyle/>
                    <a:p>
                      <a:pPr algn="l"/>
                      <a:r>
                        <a:rPr lang="sv-SE" sz="2000" dirty="0" smtClean="0">
                          <a:solidFill>
                            <a:srgbClr val="C00000"/>
                          </a:solidFill>
                        </a:rPr>
                        <a:t> </a:t>
                      </a:r>
                      <a:endParaRPr lang="sv-SE" sz="2000" dirty="0">
                        <a:solidFill>
                          <a:srgbClr val="C00000"/>
                        </a:solidFill>
                      </a:endParaRPr>
                    </a:p>
                  </a:txBody>
                  <a:tcPr marT="45710" marB="45710"/>
                </a:tc>
                <a:extLst>
                  <a:ext uri="{0D108BD9-81ED-4DB2-BD59-A6C34878D82A}">
                    <a16:rowId xmlns:a16="http://schemas.microsoft.com/office/drawing/2014/main" val="10001"/>
                  </a:ext>
                </a:extLst>
              </a:tr>
              <a:tr h="864096">
                <a:tc>
                  <a:txBody>
                    <a:bodyPr/>
                    <a:lstStyle/>
                    <a:p>
                      <a:r>
                        <a:rPr lang="sv-SE" sz="2800" dirty="0" smtClean="0">
                          <a:solidFill>
                            <a:schemeClr val="tx2"/>
                          </a:solidFill>
                        </a:rPr>
                        <a:t>1-3 år</a:t>
                      </a:r>
                      <a:endParaRPr lang="sv-SE" sz="2800" dirty="0">
                        <a:solidFill>
                          <a:schemeClr val="tx2"/>
                        </a:solidFill>
                      </a:endParaRPr>
                    </a:p>
                  </a:txBody>
                  <a:tcPr marT="45710" marB="45710"/>
                </a:tc>
                <a:tc>
                  <a:txBody>
                    <a:bodyPr/>
                    <a:lstStyle/>
                    <a:p>
                      <a:endParaRPr lang="sv-SE" sz="2800" dirty="0" smtClean="0">
                        <a:solidFill>
                          <a:schemeClr val="tx2"/>
                        </a:solidFill>
                      </a:endParaRPr>
                    </a:p>
                    <a:p>
                      <a:endParaRPr lang="sv-SE" sz="2000" dirty="0">
                        <a:solidFill>
                          <a:srgbClr val="C00000"/>
                        </a:solidFill>
                      </a:endParaRPr>
                    </a:p>
                  </a:txBody>
                  <a:tcPr marT="45710" marB="45710"/>
                </a:tc>
                <a:tc>
                  <a:txBody>
                    <a:bodyPr/>
                    <a:lstStyle/>
                    <a:p>
                      <a:endParaRPr lang="sv-SE" sz="2800" dirty="0" smtClean="0">
                        <a:solidFill>
                          <a:schemeClr val="tx2"/>
                        </a:solidFill>
                      </a:endParaRPr>
                    </a:p>
                    <a:p>
                      <a:endParaRPr lang="sv-SE" sz="2000" dirty="0">
                        <a:solidFill>
                          <a:srgbClr val="C00000"/>
                        </a:solidFill>
                      </a:endParaRPr>
                    </a:p>
                  </a:txBody>
                  <a:tcPr marT="45710" marB="45710"/>
                </a:tc>
                <a:extLst>
                  <a:ext uri="{0D108BD9-81ED-4DB2-BD59-A6C34878D82A}">
                    <a16:rowId xmlns:a16="http://schemas.microsoft.com/office/drawing/2014/main" val="10002"/>
                  </a:ext>
                </a:extLst>
              </a:tr>
              <a:tr h="586632">
                <a:tc>
                  <a:txBody>
                    <a:bodyPr/>
                    <a:lstStyle/>
                    <a:p>
                      <a:r>
                        <a:rPr lang="sv-SE" sz="2800" dirty="0" smtClean="0">
                          <a:solidFill>
                            <a:schemeClr val="tx2"/>
                          </a:solidFill>
                        </a:rPr>
                        <a:t>3-5 år</a:t>
                      </a:r>
                      <a:endParaRPr lang="sv-SE" sz="2800" dirty="0">
                        <a:solidFill>
                          <a:schemeClr val="tx2"/>
                        </a:solidFill>
                      </a:endParaRPr>
                    </a:p>
                  </a:txBody>
                  <a:tcPr marT="45710" marB="45710"/>
                </a:tc>
                <a:tc>
                  <a:txBody>
                    <a:bodyPr/>
                    <a:lstStyle/>
                    <a:p>
                      <a:r>
                        <a:rPr lang="sv-SE" sz="2800" dirty="0" smtClean="0">
                          <a:solidFill>
                            <a:schemeClr val="tx2"/>
                          </a:solidFill>
                        </a:rPr>
                        <a:t>12% </a:t>
                      </a:r>
                      <a:endParaRPr lang="sv-SE" sz="2800" dirty="0">
                        <a:solidFill>
                          <a:schemeClr val="tx2"/>
                        </a:solidFill>
                      </a:endParaRPr>
                    </a:p>
                  </a:txBody>
                  <a:tcPr marT="45710" marB="45710"/>
                </a:tc>
                <a:tc>
                  <a:txBody>
                    <a:bodyPr/>
                    <a:lstStyle/>
                    <a:p>
                      <a:r>
                        <a:rPr lang="sv-SE" sz="2800" dirty="0" smtClean="0">
                          <a:solidFill>
                            <a:schemeClr val="tx2"/>
                          </a:solidFill>
                        </a:rPr>
                        <a:t>15%</a:t>
                      </a:r>
                      <a:endParaRPr lang="sv-SE" sz="2800" dirty="0">
                        <a:solidFill>
                          <a:schemeClr val="tx2"/>
                        </a:solidFill>
                      </a:endParaRPr>
                    </a:p>
                  </a:txBody>
                  <a:tcPr marT="45710" marB="45710"/>
                </a:tc>
                <a:extLst>
                  <a:ext uri="{0D108BD9-81ED-4DB2-BD59-A6C34878D82A}">
                    <a16:rowId xmlns:a16="http://schemas.microsoft.com/office/drawing/2014/main" val="10003"/>
                  </a:ext>
                </a:extLst>
              </a:tr>
              <a:tr h="589309">
                <a:tc>
                  <a:txBody>
                    <a:bodyPr/>
                    <a:lstStyle/>
                    <a:p>
                      <a:r>
                        <a:rPr lang="sv-SE" sz="2800" dirty="0" smtClean="0">
                          <a:solidFill>
                            <a:schemeClr val="tx2"/>
                          </a:solidFill>
                        </a:rPr>
                        <a:t>5-10 år</a:t>
                      </a:r>
                      <a:endParaRPr lang="sv-SE" sz="2800" dirty="0">
                        <a:solidFill>
                          <a:schemeClr val="tx2"/>
                        </a:solidFill>
                      </a:endParaRPr>
                    </a:p>
                  </a:txBody>
                  <a:tcPr marT="45710" marB="45710"/>
                </a:tc>
                <a:tc>
                  <a:txBody>
                    <a:bodyPr/>
                    <a:lstStyle/>
                    <a:p>
                      <a:r>
                        <a:rPr lang="sv-SE" sz="2800" dirty="0" smtClean="0">
                          <a:solidFill>
                            <a:schemeClr val="tx2"/>
                          </a:solidFill>
                        </a:rPr>
                        <a:t>22%</a:t>
                      </a:r>
                      <a:endParaRPr lang="sv-SE" sz="2800" dirty="0">
                        <a:solidFill>
                          <a:schemeClr val="tx2"/>
                        </a:solidFill>
                      </a:endParaRPr>
                    </a:p>
                  </a:txBody>
                  <a:tcPr marT="45710" marB="45710"/>
                </a:tc>
                <a:tc>
                  <a:txBody>
                    <a:bodyPr/>
                    <a:lstStyle/>
                    <a:p>
                      <a:r>
                        <a:rPr lang="sv-SE" sz="2800" dirty="0" smtClean="0">
                          <a:solidFill>
                            <a:schemeClr val="tx2"/>
                          </a:solidFill>
                        </a:rPr>
                        <a:t>23%</a:t>
                      </a:r>
                    </a:p>
                  </a:txBody>
                  <a:tcPr marT="45710" marB="45710"/>
                </a:tc>
                <a:extLst>
                  <a:ext uri="{0D108BD9-81ED-4DB2-BD59-A6C34878D82A}">
                    <a16:rowId xmlns:a16="http://schemas.microsoft.com/office/drawing/2014/main" val="10004"/>
                  </a:ext>
                </a:extLst>
              </a:tr>
              <a:tr h="1097463">
                <a:tc>
                  <a:txBody>
                    <a:bodyPr/>
                    <a:lstStyle/>
                    <a:p>
                      <a:r>
                        <a:rPr lang="sv-SE" sz="2800" dirty="0" smtClean="0">
                          <a:solidFill>
                            <a:schemeClr val="tx1"/>
                          </a:solidFill>
                        </a:rPr>
                        <a:t>10+</a:t>
                      </a:r>
                      <a:endParaRPr lang="sv-SE" sz="2800" dirty="0">
                        <a:solidFill>
                          <a:schemeClr val="tx1"/>
                        </a:solidFill>
                      </a:endParaRPr>
                    </a:p>
                  </a:txBody>
                  <a:tcPr marT="45710" marB="45710"/>
                </a:tc>
                <a:tc>
                  <a:txBody>
                    <a:bodyPr/>
                    <a:lstStyle/>
                    <a:p>
                      <a:endParaRPr lang="sv-SE" sz="2000" dirty="0">
                        <a:solidFill>
                          <a:schemeClr val="tx1"/>
                        </a:solidFill>
                      </a:endParaRPr>
                    </a:p>
                  </a:txBody>
                  <a:tcPr marT="45710" marB="45710"/>
                </a:tc>
                <a:tc>
                  <a:txBody>
                    <a:bodyPr/>
                    <a:lstStyle/>
                    <a:p>
                      <a:endParaRPr lang="sv-SE" sz="2000" dirty="0" smtClean="0">
                        <a:solidFill>
                          <a:schemeClr val="tx1"/>
                        </a:solidFill>
                      </a:endParaRPr>
                    </a:p>
                  </a:txBody>
                  <a:tcPr marT="45710" marB="45710"/>
                </a:tc>
                <a:extLst>
                  <a:ext uri="{0D108BD9-81ED-4DB2-BD59-A6C34878D82A}">
                    <a16:rowId xmlns:a16="http://schemas.microsoft.com/office/drawing/2014/main" val="10005"/>
                  </a:ext>
                </a:extLst>
              </a:tr>
            </a:tbl>
          </a:graphicData>
        </a:graphic>
      </p:graphicFrame>
      <p:sp>
        <p:nvSpPr>
          <p:cNvPr id="55329"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41B65FCB-E556-49F6-B039-FEC3130DC236}"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55330"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        </a:t>
            </a:r>
          </a:p>
        </p:txBody>
      </p:sp>
      <p:sp>
        <p:nvSpPr>
          <p:cNvPr id="55331" name="Platshållare för bildnummer 5"/>
          <p:cNvSpPr>
            <a:spLocks noGrp="1"/>
          </p:cNvSpPr>
          <p:nvPr>
            <p:ph type="sldNum" sz="quarter" idx="12"/>
          </p:nvPr>
        </p:nvSpPr>
        <p:spPr bwMode="auto">
          <a:xfrm>
            <a:off x="6588224" y="646616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02509D85-7B9A-4A0D-A930-3A31D78E2DF3}" type="slidenum">
              <a:rPr lang="sv-SE" altLang="sv-SE" sz="1000">
                <a:solidFill>
                  <a:srgbClr val="000000"/>
                </a:solidFill>
                <a:latin typeface="Calibri" panose="020F0502020204030204" pitchFamily="34" charset="0"/>
              </a:rPr>
              <a:pPr>
                <a:spcBef>
                  <a:spcPct val="0"/>
                </a:spcBef>
                <a:buClrTx/>
                <a:buSzTx/>
                <a:buFontTx/>
                <a:buNone/>
              </a:pPr>
              <a:t>13</a:t>
            </a:fld>
            <a:endParaRPr lang="sv-SE" altLang="sv-SE" sz="1000" dirty="0">
              <a:solidFill>
                <a:srgbClr val="000000"/>
              </a:solidFill>
              <a:latin typeface="Calibri" panose="020F0502020204030204" pitchFamily="34" charset="0"/>
            </a:endParaRPr>
          </a:p>
        </p:txBody>
      </p:sp>
      <p:graphicFrame>
        <p:nvGraphicFramePr>
          <p:cNvPr id="13" name="Chart 12"/>
          <p:cNvGraphicFramePr/>
          <p:nvPr>
            <p:extLst>
              <p:ext uri="{D42A27DB-BD31-4B8C-83A1-F6EECF244321}">
                <p14:modId xmlns:p14="http://schemas.microsoft.com/office/powerpoint/2010/main" val="1225498292"/>
              </p:ext>
            </p:extLst>
          </p:nvPr>
        </p:nvGraphicFramePr>
        <p:xfrm>
          <a:off x="5796136" y="2924944"/>
          <a:ext cx="2448272" cy="1008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extLst>
              <p:ext uri="{D42A27DB-BD31-4B8C-83A1-F6EECF244321}">
                <p14:modId xmlns:p14="http://schemas.microsoft.com/office/powerpoint/2010/main" val="4181424287"/>
              </p:ext>
            </p:extLst>
          </p:nvPr>
        </p:nvGraphicFramePr>
        <p:xfrm>
          <a:off x="3275856" y="1916832"/>
          <a:ext cx="2520280" cy="12961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extLst>
              <p:ext uri="{D42A27DB-BD31-4B8C-83A1-F6EECF244321}">
                <p14:modId xmlns:p14="http://schemas.microsoft.com/office/powerpoint/2010/main" val="1816244264"/>
              </p:ext>
            </p:extLst>
          </p:nvPr>
        </p:nvGraphicFramePr>
        <p:xfrm>
          <a:off x="5899235" y="1988840"/>
          <a:ext cx="2200568" cy="11521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p:nvPr>
            <p:extLst>
              <p:ext uri="{D42A27DB-BD31-4B8C-83A1-F6EECF244321}">
                <p14:modId xmlns:p14="http://schemas.microsoft.com/office/powerpoint/2010/main" val="1930433066"/>
              </p:ext>
            </p:extLst>
          </p:nvPr>
        </p:nvGraphicFramePr>
        <p:xfrm>
          <a:off x="3203848" y="5053640"/>
          <a:ext cx="2736304" cy="133124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8" name="Chart 17"/>
          <p:cNvGraphicFramePr/>
          <p:nvPr>
            <p:extLst>
              <p:ext uri="{D42A27DB-BD31-4B8C-83A1-F6EECF244321}">
                <p14:modId xmlns:p14="http://schemas.microsoft.com/office/powerpoint/2010/main" val="426875495"/>
              </p:ext>
            </p:extLst>
          </p:nvPr>
        </p:nvGraphicFramePr>
        <p:xfrm>
          <a:off x="5796136" y="4779223"/>
          <a:ext cx="2520279" cy="1386081"/>
        </p:xfrm>
        <a:graphic>
          <a:graphicData uri="http://schemas.openxmlformats.org/drawingml/2006/chart">
            <c:chart xmlns:c="http://schemas.openxmlformats.org/drawingml/2006/chart" xmlns:r="http://schemas.openxmlformats.org/officeDocument/2006/relationships" r:id="rId7"/>
          </a:graphicData>
        </a:graphic>
      </p:graphicFrame>
      <p:pic>
        <p:nvPicPr>
          <p:cNvPr id="19" name="Picture 2" descr="C:\Users\Computer\Desktop\HIG logga.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2390937755"/>
              </p:ext>
            </p:extLst>
          </p:nvPr>
        </p:nvGraphicFramePr>
        <p:xfrm>
          <a:off x="3275856" y="2924944"/>
          <a:ext cx="2520280" cy="1008112"/>
        </p:xfrm>
        <a:graphic>
          <a:graphicData uri="http://schemas.openxmlformats.org/drawingml/2006/chart">
            <c:chart xmlns:c="http://schemas.openxmlformats.org/drawingml/2006/chart" xmlns:r="http://schemas.openxmlformats.org/officeDocument/2006/relationships" r:id="rId9"/>
          </a:graphicData>
        </a:graphic>
      </p:graphicFrame>
      <p:pic>
        <p:nvPicPr>
          <p:cNvPr id="14" name="Picture 2" descr="C:\Users\piatha\Downloads\afaforsakrin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392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76" name="Rubrik 2"/>
          <p:cNvSpPr>
            <a:spLocks noGrp="1"/>
          </p:cNvSpPr>
          <p:nvPr>
            <p:ph type="title"/>
          </p:nvPr>
        </p:nvSpPr>
        <p:spPr>
          <a:xfrm>
            <a:off x="323528" y="274638"/>
            <a:ext cx="8568952" cy="994122"/>
          </a:xfrm>
        </p:spPr>
        <p:txBody>
          <a:bodyPr>
            <a:noAutofit/>
          </a:bodyPr>
          <a:lstStyle/>
          <a:p>
            <a:r>
              <a:rPr lang="sv-SE" altLang="sv-SE" sz="3000" dirty="0" smtClean="0"/>
              <a:t>Kön, utbildning, familjeförhållanden</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3738848341"/>
              </p:ext>
            </p:extLst>
          </p:nvPr>
        </p:nvGraphicFramePr>
        <p:xfrm>
          <a:off x="871538" y="1196753"/>
          <a:ext cx="7408863" cy="5179061"/>
        </p:xfrm>
        <a:graphic>
          <a:graphicData uri="http://schemas.openxmlformats.org/drawingml/2006/table">
            <a:tbl>
              <a:tblPr firstRow="1" bandRow="1">
                <a:tableStyleId>{5C22544A-7EE6-4342-B048-85BDC9FD1C3A}</a:tableStyleId>
              </a:tblPr>
              <a:tblGrid>
                <a:gridCol w="2469621">
                  <a:extLst>
                    <a:ext uri="{9D8B030D-6E8A-4147-A177-3AD203B41FA5}">
                      <a16:colId xmlns:a16="http://schemas.microsoft.com/office/drawing/2014/main" val="20000"/>
                    </a:ext>
                  </a:extLst>
                </a:gridCol>
                <a:gridCol w="2310961">
                  <a:extLst>
                    <a:ext uri="{9D8B030D-6E8A-4147-A177-3AD203B41FA5}">
                      <a16:colId xmlns:a16="http://schemas.microsoft.com/office/drawing/2014/main" val="20001"/>
                    </a:ext>
                  </a:extLst>
                </a:gridCol>
                <a:gridCol w="2628281">
                  <a:extLst>
                    <a:ext uri="{9D8B030D-6E8A-4147-A177-3AD203B41FA5}">
                      <a16:colId xmlns:a16="http://schemas.microsoft.com/office/drawing/2014/main" val="20002"/>
                    </a:ext>
                  </a:extLst>
                </a:gridCol>
              </a:tblGrid>
              <a:tr h="648071">
                <a:tc>
                  <a:txBody>
                    <a:bodyPr/>
                    <a:lstStyle/>
                    <a:p>
                      <a:endParaRPr lang="sv-SE" sz="2800" dirty="0"/>
                    </a:p>
                  </a:txBody>
                  <a:tcPr marT="45727" marB="45727"/>
                </a:tc>
                <a:tc>
                  <a:txBody>
                    <a:bodyPr/>
                    <a:lstStyle/>
                    <a:p>
                      <a:r>
                        <a:rPr lang="sv-SE" sz="2800" dirty="0" smtClean="0"/>
                        <a:t>2003</a:t>
                      </a:r>
                      <a:endParaRPr lang="sv-SE" sz="2800" dirty="0"/>
                    </a:p>
                  </a:txBody>
                  <a:tcPr marT="45727" marB="45727"/>
                </a:tc>
                <a:tc>
                  <a:txBody>
                    <a:bodyPr/>
                    <a:lstStyle/>
                    <a:p>
                      <a:r>
                        <a:rPr lang="sv-SE" sz="2800" dirty="0" smtClean="0">
                          <a:solidFill>
                            <a:schemeClr val="tx2"/>
                          </a:solidFill>
                        </a:rPr>
                        <a:t>2014</a:t>
                      </a:r>
                      <a:endParaRPr lang="sv-SE" sz="2800" dirty="0">
                        <a:solidFill>
                          <a:schemeClr val="tx2"/>
                        </a:solidFill>
                      </a:endParaRPr>
                    </a:p>
                  </a:txBody>
                  <a:tcPr marT="45727" marB="45727"/>
                </a:tc>
                <a:extLst>
                  <a:ext uri="{0D108BD9-81ED-4DB2-BD59-A6C34878D82A}">
                    <a16:rowId xmlns:a16="http://schemas.microsoft.com/office/drawing/2014/main" val="10000"/>
                  </a:ext>
                </a:extLst>
              </a:tr>
              <a:tr h="1080120">
                <a:tc>
                  <a:txBody>
                    <a:bodyPr/>
                    <a:lstStyle/>
                    <a:p>
                      <a:r>
                        <a:rPr lang="sv-SE" sz="2800" dirty="0" smtClean="0">
                          <a:solidFill>
                            <a:schemeClr val="tx2"/>
                          </a:solidFill>
                        </a:rPr>
                        <a:t>Män</a:t>
                      </a:r>
                      <a:endParaRPr lang="sv-SE" sz="2800" dirty="0">
                        <a:solidFill>
                          <a:schemeClr val="tx2"/>
                        </a:solidFill>
                      </a:endParaRPr>
                    </a:p>
                  </a:txBody>
                  <a:tcPr marT="45727" marB="45727"/>
                </a:tc>
                <a:tc>
                  <a:txBody>
                    <a:bodyPr/>
                    <a:lstStyle/>
                    <a:p>
                      <a:endParaRPr lang="sv-SE" sz="2000" dirty="0">
                        <a:solidFill>
                          <a:srgbClr val="FF0000"/>
                        </a:solidFill>
                      </a:endParaRPr>
                    </a:p>
                  </a:txBody>
                  <a:tcPr marT="45727" marB="45727"/>
                </a:tc>
                <a:tc>
                  <a:txBody>
                    <a:bodyPr/>
                    <a:lstStyle/>
                    <a:p>
                      <a:endParaRPr kumimoji="0" lang="sv-SE" sz="2000" b="0" i="0" u="none" strike="noStrike" kern="1200" cap="none" spc="0" normalizeH="0" baseline="0" noProof="0" dirty="0" smtClean="0">
                        <a:ln>
                          <a:noFill/>
                        </a:ln>
                        <a:solidFill>
                          <a:srgbClr val="FF0000"/>
                        </a:solidFill>
                        <a:effectLst/>
                        <a:uLnTx/>
                        <a:uFillTx/>
                        <a:latin typeface="+mn-lt"/>
                        <a:ea typeface="+mn-ea"/>
                        <a:cs typeface="+mn-cs"/>
                      </a:endParaRPr>
                    </a:p>
                  </a:txBody>
                  <a:tcPr marT="45727" marB="45727"/>
                </a:tc>
                <a:extLst>
                  <a:ext uri="{0D108BD9-81ED-4DB2-BD59-A6C34878D82A}">
                    <a16:rowId xmlns:a16="http://schemas.microsoft.com/office/drawing/2014/main" val="10001"/>
                  </a:ext>
                </a:extLst>
              </a:tr>
              <a:tr h="288032">
                <a:tc>
                  <a:txBody>
                    <a:bodyPr/>
                    <a:lstStyle/>
                    <a:p>
                      <a:endParaRPr lang="sv-SE" sz="2800" dirty="0">
                        <a:solidFill>
                          <a:schemeClr val="tx2"/>
                        </a:solidFill>
                      </a:endParaRPr>
                    </a:p>
                  </a:txBody>
                  <a:tcPr marT="45727" marB="45727"/>
                </a:tc>
                <a:tc>
                  <a:txBody>
                    <a:bodyPr/>
                    <a:lstStyle/>
                    <a:p>
                      <a:endParaRPr lang="sv-SE" sz="2800" dirty="0">
                        <a:solidFill>
                          <a:schemeClr val="tx2"/>
                        </a:solidFill>
                      </a:endParaRPr>
                    </a:p>
                  </a:txBody>
                  <a:tcPr marT="45727" marB="45727"/>
                </a:tc>
                <a:tc>
                  <a:txBody>
                    <a:bodyPr/>
                    <a:lstStyle/>
                    <a:p>
                      <a:endParaRPr lang="sv-SE" sz="2800" dirty="0">
                        <a:solidFill>
                          <a:schemeClr val="tx2"/>
                        </a:solidFill>
                      </a:endParaRPr>
                    </a:p>
                  </a:txBody>
                  <a:tcPr marT="45727" marB="45727"/>
                </a:tc>
                <a:extLst>
                  <a:ext uri="{0D108BD9-81ED-4DB2-BD59-A6C34878D82A}">
                    <a16:rowId xmlns:a16="http://schemas.microsoft.com/office/drawing/2014/main" val="10002"/>
                  </a:ext>
                </a:extLst>
              </a:tr>
              <a:tr h="1014672">
                <a:tc>
                  <a:txBody>
                    <a:bodyPr/>
                    <a:lstStyle/>
                    <a:p>
                      <a:r>
                        <a:rPr lang="sv-SE" sz="2800" dirty="0" smtClean="0">
                          <a:solidFill>
                            <a:schemeClr val="tx2"/>
                          </a:solidFill>
                        </a:rPr>
                        <a:t>Socionom-examen</a:t>
                      </a:r>
                      <a:endParaRPr lang="sv-SE" sz="2800" dirty="0">
                        <a:solidFill>
                          <a:schemeClr val="tx2"/>
                        </a:solidFill>
                      </a:endParaRPr>
                    </a:p>
                  </a:txBody>
                  <a:tcPr marT="45727" marB="45727"/>
                </a:tc>
                <a:tc>
                  <a:txBody>
                    <a:bodyPr/>
                    <a:lstStyle/>
                    <a:p>
                      <a:endParaRPr lang="sv-SE" sz="2800" dirty="0">
                        <a:solidFill>
                          <a:srgbClr val="FF0000"/>
                        </a:solidFill>
                      </a:endParaRPr>
                    </a:p>
                  </a:txBody>
                  <a:tcPr marT="45727" marB="45727"/>
                </a:tc>
                <a:tc>
                  <a:txBody>
                    <a:bodyPr/>
                    <a:lstStyle/>
                    <a:p>
                      <a:endParaRPr lang="sv-SE" sz="2800" dirty="0" smtClean="0">
                        <a:solidFill>
                          <a:srgbClr val="00B0F0"/>
                        </a:solidFill>
                      </a:endParaRPr>
                    </a:p>
                  </a:txBody>
                  <a:tcPr marT="45727" marB="45727"/>
                </a:tc>
                <a:extLst>
                  <a:ext uri="{0D108BD9-81ED-4DB2-BD59-A6C34878D82A}">
                    <a16:rowId xmlns:a16="http://schemas.microsoft.com/office/drawing/2014/main" val="10003"/>
                  </a:ext>
                </a:extLst>
              </a:tr>
              <a:tr h="1001552">
                <a:tc>
                  <a:txBody>
                    <a:bodyPr/>
                    <a:lstStyle/>
                    <a:p>
                      <a:r>
                        <a:rPr lang="sv-SE" sz="2800" dirty="0" smtClean="0">
                          <a:solidFill>
                            <a:schemeClr val="tx2"/>
                          </a:solidFill>
                        </a:rPr>
                        <a:t>Sambo/gifta</a:t>
                      </a:r>
                      <a:endParaRPr lang="sv-SE" sz="2800" dirty="0">
                        <a:solidFill>
                          <a:schemeClr val="tx2"/>
                        </a:solidFill>
                      </a:endParaRPr>
                    </a:p>
                  </a:txBody>
                  <a:tcPr marT="45727" marB="45727"/>
                </a:tc>
                <a:tc>
                  <a:txBody>
                    <a:bodyPr/>
                    <a:lstStyle/>
                    <a:p>
                      <a:endParaRPr lang="sv-SE" sz="2800" dirty="0">
                        <a:solidFill>
                          <a:srgbClr val="00B0F0"/>
                        </a:solidFill>
                      </a:endParaRPr>
                    </a:p>
                  </a:txBody>
                  <a:tcPr marT="45727" marB="45727"/>
                </a:tc>
                <a:tc>
                  <a:txBody>
                    <a:bodyPr/>
                    <a:lstStyle/>
                    <a:p>
                      <a:endParaRPr lang="sv-SE" sz="2800" dirty="0" smtClean="0">
                        <a:solidFill>
                          <a:srgbClr val="00B0F0"/>
                        </a:solidFill>
                      </a:endParaRPr>
                    </a:p>
                  </a:txBody>
                  <a:tcPr marT="45727" marB="45727"/>
                </a:tc>
                <a:extLst>
                  <a:ext uri="{0D108BD9-81ED-4DB2-BD59-A6C34878D82A}">
                    <a16:rowId xmlns:a16="http://schemas.microsoft.com/office/drawing/2014/main" val="10004"/>
                  </a:ext>
                </a:extLst>
              </a:tr>
              <a:tr h="916472">
                <a:tc>
                  <a:txBody>
                    <a:bodyPr/>
                    <a:lstStyle/>
                    <a:p>
                      <a:r>
                        <a:rPr lang="sv-SE" sz="2800" dirty="0" smtClean="0">
                          <a:solidFill>
                            <a:schemeClr val="tx2"/>
                          </a:solidFill>
                        </a:rPr>
                        <a:t>Har barn</a:t>
                      </a:r>
                      <a:endParaRPr lang="sv-SE" sz="2800" dirty="0">
                        <a:solidFill>
                          <a:schemeClr val="tx2"/>
                        </a:solidFill>
                      </a:endParaRPr>
                    </a:p>
                  </a:txBody>
                  <a:tcPr marT="45727" marB="45727"/>
                </a:tc>
                <a:tc>
                  <a:txBody>
                    <a:bodyPr/>
                    <a:lstStyle/>
                    <a:p>
                      <a:endParaRPr lang="sv-SE" sz="2800" dirty="0">
                        <a:solidFill>
                          <a:srgbClr val="00B0F0"/>
                        </a:solidFill>
                      </a:endParaRPr>
                    </a:p>
                  </a:txBody>
                  <a:tcPr marT="45727" marB="45727"/>
                </a:tc>
                <a:tc>
                  <a:txBody>
                    <a:bodyPr/>
                    <a:lstStyle/>
                    <a:p>
                      <a:endParaRPr lang="sv-SE" sz="2800" dirty="0" smtClean="0">
                        <a:solidFill>
                          <a:srgbClr val="00B0F0"/>
                        </a:solidFill>
                      </a:endParaRPr>
                    </a:p>
                  </a:txBody>
                  <a:tcPr marT="45727" marB="45727"/>
                </a:tc>
                <a:extLst>
                  <a:ext uri="{0D108BD9-81ED-4DB2-BD59-A6C34878D82A}">
                    <a16:rowId xmlns:a16="http://schemas.microsoft.com/office/drawing/2014/main" val="10005"/>
                  </a:ext>
                </a:extLst>
              </a:tr>
            </a:tbl>
          </a:graphicData>
        </a:graphic>
      </p:graphicFrame>
      <p:sp>
        <p:nvSpPr>
          <p:cNvPr id="57377"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5AF9D80B-2D17-4046-87CB-169E5D39B8E3}"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57378"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        </a:t>
            </a:r>
          </a:p>
        </p:txBody>
      </p:sp>
      <p:sp>
        <p:nvSpPr>
          <p:cNvPr id="57379"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63055FAF-0047-4556-9BB6-9EA3A8F87DB3}" type="slidenum">
              <a:rPr lang="sv-SE" altLang="sv-SE" sz="1000">
                <a:solidFill>
                  <a:srgbClr val="000000"/>
                </a:solidFill>
                <a:latin typeface="Calibri" panose="020F0502020204030204" pitchFamily="34" charset="0"/>
              </a:rPr>
              <a:pPr>
                <a:spcBef>
                  <a:spcPct val="0"/>
                </a:spcBef>
                <a:buClrTx/>
                <a:buSzTx/>
                <a:buFontTx/>
                <a:buNone/>
              </a:pPr>
              <a:t>14</a:t>
            </a:fld>
            <a:endParaRPr lang="sv-SE" altLang="sv-SE" sz="1000" dirty="0">
              <a:solidFill>
                <a:srgbClr val="000000"/>
              </a:solidFill>
              <a:latin typeface="Calibri" panose="020F0502020204030204" pitchFamily="34" charset="0"/>
            </a:endParaRPr>
          </a:p>
        </p:txBody>
      </p:sp>
      <p:graphicFrame>
        <p:nvGraphicFramePr>
          <p:cNvPr id="8" name="Chart 7"/>
          <p:cNvGraphicFramePr/>
          <p:nvPr>
            <p:extLst>
              <p:ext uri="{D42A27DB-BD31-4B8C-83A1-F6EECF244321}">
                <p14:modId xmlns:p14="http://schemas.microsoft.com/office/powerpoint/2010/main" val="4143057365"/>
              </p:ext>
            </p:extLst>
          </p:nvPr>
        </p:nvGraphicFramePr>
        <p:xfrm>
          <a:off x="3203848" y="1196752"/>
          <a:ext cx="2448272" cy="15841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325415456"/>
              </p:ext>
            </p:extLst>
          </p:nvPr>
        </p:nvGraphicFramePr>
        <p:xfrm>
          <a:off x="5508104" y="908720"/>
          <a:ext cx="2736304" cy="1872208"/>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2" descr="C:\Users\Computer\Desktop\HIG logg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68344" y="6309320"/>
            <a:ext cx="648072"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1186985297"/>
              </p:ext>
            </p:extLst>
          </p:nvPr>
        </p:nvGraphicFramePr>
        <p:xfrm>
          <a:off x="3275856" y="3212976"/>
          <a:ext cx="2448272" cy="115212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Chart 2"/>
          <p:cNvGraphicFramePr/>
          <p:nvPr>
            <p:extLst>
              <p:ext uri="{D42A27DB-BD31-4B8C-83A1-F6EECF244321}">
                <p14:modId xmlns:p14="http://schemas.microsoft.com/office/powerpoint/2010/main" val="3575468435"/>
              </p:ext>
            </p:extLst>
          </p:nvPr>
        </p:nvGraphicFramePr>
        <p:xfrm>
          <a:off x="5652120" y="3140968"/>
          <a:ext cx="2664296" cy="122413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 name="Chart 3"/>
          <p:cNvGraphicFramePr/>
          <p:nvPr>
            <p:extLst>
              <p:ext uri="{D42A27DB-BD31-4B8C-83A1-F6EECF244321}">
                <p14:modId xmlns:p14="http://schemas.microsoft.com/office/powerpoint/2010/main" val="2849049799"/>
              </p:ext>
            </p:extLst>
          </p:nvPr>
        </p:nvGraphicFramePr>
        <p:xfrm>
          <a:off x="3275856" y="4221088"/>
          <a:ext cx="2376264" cy="1152128"/>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 name="Chart 4"/>
          <p:cNvGraphicFramePr/>
          <p:nvPr>
            <p:extLst>
              <p:ext uri="{D42A27DB-BD31-4B8C-83A1-F6EECF244321}">
                <p14:modId xmlns:p14="http://schemas.microsoft.com/office/powerpoint/2010/main" val="1535479074"/>
              </p:ext>
            </p:extLst>
          </p:nvPr>
        </p:nvGraphicFramePr>
        <p:xfrm>
          <a:off x="5652120" y="4149080"/>
          <a:ext cx="2592288" cy="123991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 name="Chart 5"/>
          <p:cNvGraphicFramePr/>
          <p:nvPr>
            <p:extLst>
              <p:ext uri="{D42A27DB-BD31-4B8C-83A1-F6EECF244321}">
                <p14:modId xmlns:p14="http://schemas.microsoft.com/office/powerpoint/2010/main" val="543667121"/>
              </p:ext>
            </p:extLst>
          </p:nvPr>
        </p:nvGraphicFramePr>
        <p:xfrm>
          <a:off x="3275856" y="5085184"/>
          <a:ext cx="2304256" cy="122413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2" name="Chart 11"/>
          <p:cNvGraphicFramePr/>
          <p:nvPr>
            <p:extLst>
              <p:ext uri="{D42A27DB-BD31-4B8C-83A1-F6EECF244321}">
                <p14:modId xmlns:p14="http://schemas.microsoft.com/office/powerpoint/2010/main" val="399842982"/>
              </p:ext>
            </p:extLst>
          </p:nvPr>
        </p:nvGraphicFramePr>
        <p:xfrm>
          <a:off x="5652120" y="5157192"/>
          <a:ext cx="2592288" cy="1167904"/>
        </p:xfrm>
        <a:graphic>
          <a:graphicData uri="http://schemas.openxmlformats.org/drawingml/2006/chart">
            <c:chart xmlns:c="http://schemas.openxmlformats.org/drawingml/2006/chart" xmlns:r="http://schemas.openxmlformats.org/officeDocument/2006/relationships" r:id="rId11"/>
          </a:graphicData>
        </a:graphic>
      </p:graphicFrame>
      <p:pic>
        <p:nvPicPr>
          <p:cNvPr id="16" name="Picture 2" descr="C:\Users\piatha\Downloads\afaforsakring.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9553" y="6165304"/>
            <a:ext cx="792088"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257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90600" y="593230"/>
            <a:ext cx="6858000" cy="2403722"/>
          </a:xfrm>
        </p:spPr>
        <p:txBody>
          <a:bodyPr>
            <a:normAutofit/>
          </a:bodyPr>
          <a:lstStyle/>
          <a:p>
            <a:r>
              <a:rPr lang="sv-SE" sz="3600" dirty="0" smtClean="0"/>
              <a:t/>
            </a:r>
            <a:br>
              <a:rPr lang="sv-SE" sz="3600" dirty="0" smtClean="0"/>
            </a:br>
            <a:r>
              <a:rPr lang="sv-SE" dirty="0" smtClean="0">
                <a:solidFill>
                  <a:srgbClr val="FF0000"/>
                </a:solidFill>
              </a:rPr>
              <a:t>b) Arbetets </a:t>
            </a:r>
            <a:r>
              <a:rPr lang="sv-SE" dirty="0">
                <a:solidFill>
                  <a:srgbClr val="FF0000"/>
                </a:solidFill>
              </a:rPr>
              <a:t>innehåll och villkor 2003 och 2014</a:t>
            </a:r>
          </a:p>
        </p:txBody>
      </p:sp>
      <p:sp>
        <p:nvSpPr>
          <p:cNvPr id="3" name="Underrubrik 2"/>
          <p:cNvSpPr>
            <a:spLocks noGrp="1"/>
          </p:cNvSpPr>
          <p:nvPr>
            <p:ph type="subTitle" idx="1"/>
          </p:nvPr>
        </p:nvSpPr>
        <p:spPr>
          <a:xfrm>
            <a:off x="1331640" y="3429000"/>
            <a:ext cx="6858000" cy="461665"/>
          </a:xfrm>
        </p:spPr>
        <p:txBody>
          <a:bodyPr>
            <a:normAutofit fontScale="92500" lnSpcReduction="20000"/>
          </a:bodyPr>
          <a:lstStyle/>
          <a:p>
            <a:endParaRPr lang="sv-SE" dirty="0"/>
          </a:p>
        </p:txBody>
      </p:sp>
      <p:pic>
        <p:nvPicPr>
          <p:cNvPr id="4"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6165304"/>
            <a:ext cx="720080" cy="5040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635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2" name="Rubrik 2"/>
          <p:cNvSpPr>
            <a:spLocks noGrp="1"/>
          </p:cNvSpPr>
          <p:nvPr>
            <p:ph type="title"/>
          </p:nvPr>
        </p:nvSpPr>
        <p:spPr>
          <a:xfrm>
            <a:off x="457200" y="116632"/>
            <a:ext cx="8229600" cy="1008112"/>
          </a:xfrm>
        </p:spPr>
        <p:txBody>
          <a:bodyPr/>
          <a:lstStyle/>
          <a:p>
            <a:r>
              <a:rPr lang="sv-SE" altLang="sv-SE" dirty="0" smtClean="0"/>
              <a:t>Arbetets innehåll</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300673287"/>
              </p:ext>
            </p:extLst>
          </p:nvPr>
        </p:nvGraphicFramePr>
        <p:xfrm>
          <a:off x="395536" y="1124745"/>
          <a:ext cx="8507290" cy="5184575"/>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818658">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1008111">
                <a:tc>
                  <a:txBody>
                    <a:bodyPr/>
                    <a:lstStyle/>
                    <a:p>
                      <a:r>
                        <a:rPr lang="sv-SE" sz="2400" dirty="0" smtClean="0"/>
                        <a:t>Arbetar</a:t>
                      </a:r>
                      <a:r>
                        <a:rPr lang="sv-SE" sz="2400" baseline="0" dirty="0" smtClean="0"/>
                        <a:t> </a:t>
                      </a:r>
                      <a:r>
                        <a:rPr lang="sv-SE" sz="2200" dirty="0" smtClean="0"/>
                        <a:t>(utöver</a:t>
                      </a:r>
                      <a:r>
                        <a:rPr lang="sv-SE" sz="2200" baseline="0" dirty="0" smtClean="0"/>
                        <a:t> med att utreda) </a:t>
                      </a:r>
                      <a:r>
                        <a:rPr lang="sv-SE" sz="2400" baseline="0" dirty="0" smtClean="0"/>
                        <a:t>även med:</a:t>
                      </a:r>
                      <a:endParaRPr lang="sv-SE" sz="2400" dirty="0"/>
                    </a:p>
                  </a:txBody>
                  <a:tcPr marT="45728" marB="45728"/>
                </a:tc>
                <a:tc>
                  <a:txBody>
                    <a:bodyPr/>
                    <a:lstStyle/>
                    <a:p>
                      <a:pPr algn="ctr"/>
                      <a:endParaRPr lang="sv-SE" sz="2800" dirty="0" smtClean="0"/>
                    </a:p>
                    <a:p>
                      <a:pPr algn="ctr"/>
                      <a:r>
                        <a:rPr lang="sv-SE" sz="2800" dirty="0" smtClean="0"/>
                        <a:t>2003</a:t>
                      </a:r>
                      <a:endParaRPr lang="sv-SE" sz="2800" dirty="0"/>
                    </a:p>
                  </a:txBody>
                  <a:tcPr marT="45728" marB="45728"/>
                </a:tc>
                <a:tc>
                  <a:txBody>
                    <a:bodyPr/>
                    <a:lstStyle/>
                    <a:p>
                      <a:pPr algn="ctr"/>
                      <a:endParaRPr lang="sv-SE" sz="2800" dirty="0" smtClean="0">
                        <a:solidFill>
                          <a:schemeClr val="bg2">
                            <a:lumMod val="25000"/>
                          </a:schemeClr>
                        </a:solidFill>
                      </a:endParaRPr>
                    </a:p>
                    <a:p>
                      <a:pPr algn="ctr"/>
                      <a:r>
                        <a:rPr lang="sv-SE" sz="2800" dirty="0" smtClean="0">
                          <a:solidFill>
                            <a:schemeClr val="bg1"/>
                          </a:solidFill>
                        </a:rPr>
                        <a:t>2014</a:t>
                      </a:r>
                      <a:endParaRPr lang="sv-SE" sz="2800" dirty="0">
                        <a:solidFill>
                          <a:schemeClr val="bg1"/>
                        </a:solidFill>
                      </a:endParaRPr>
                    </a:p>
                  </a:txBody>
                  <a:tcPr marT="45728" marB="45728"/>
                </a:tc>
                <a:extLst>
                  <a:ext uri="{0D108BD9-81ED-4DB2-BD59-A6C34878D82A}">
                    <a16:rowId xmlns:a16="http://schemas.microsoft.com/office/drawing/2014/main" val="10000"/>
                  </a:ext>
                </a:extLst>
              </a:tr>
              <a:tr h="909934">
                <a:tc>
                  <a:txBody>
                    <a:bodyPr/>
                    <a:lstStyle/>
                    <a:p>
                      <a:r>
                        <a:rPr lang="sv-SE" sz="2000" baseline="0" dirty="0" smtClean="0">
                          <a:solidFill>
                            <a:schemeClr val="tx2"/>
                          </a:solidFill>
                        </a:rPr>
                        <a:t>Råd och stöd</a:t>
                      </a:r>
                      <a:endParaRPr lang="sv-SE" sz="2000" dirty="0">
                        <a:solidFill>
                          <a:schemeClr val="tx2"/>
                        </a:solidFill>
                      </a:endParaRPr>
                    </a:p>
                  </a:txBody>
                  <a:tcPr marT="45728" marB="4572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smtClean="0">
                        <a:ln>
                          <a:noFill/>
                        </a:ln>
                        <a:solidFill>
                          <a:srgbClr val="0070C0"/>
                        </a:solidFill>
                        <a:effectLst/>
                        <a:uLnTx/>
                        <a:uFillTx/>
                        <a:latin typeface="+mn-lt"/>
                        <a:ea typeface="+mn-ea"/>
                        <a:cs typeface="+mn-cs"/>
                      </a:endParaRPr>
                    </a:p>
                  </a:txBody>
                  <a:tcPr marT="45728" marB="45728"/>
                </a:tc>
                <a:tc>
                  <a:txBody>
                    <a:bodyPr/>
                    <a:lstStyle/>
                    <a:p>
                      <a:endParaRPr lang="sv-SE" sz="2000" dirty="0">
                        <a:solidFill>
                          <a:srgbClr val="0070C0"/>
                        </a:solidFill>
                      </a:endParaRPr>
                    </a:p>
                  </a:txBody>
                  <a:tcPr marT="45728" marB="45728"/>
                </a:tc>
                <a:extLst>
                  <a:ext uri="{0D108BD9-81ED-4DB2-BD59-A6C34878D82A}">
                    <a16:rowId xmlns:a16="http://schemas.microsoft.com/office/drawing/2014/main" val="10001"/>
                  </a:ext>
                </a:extLst>
              </a:tr>
              <a:tr h="799729">
                <a:tc>
                  <a:txBody>
                    <a:bodyPr/>
                    <a:lstStyle/>
                    <a:p>
                      <a:r>
                        <a:rPr lang="sv-SE" sz="2000" dirty="0" smtClean="0">
                          <a:solidFill>
                            <a:schemeClr val="tx2"/>
                          </a:solidFill>
                        </a:rPr>
                        <a:t>Förebyggande</a:t>
                      </a:r>
                      <a:endParaRPr lang="sv-SE" sz="2000" dirty="0">
                        <a:solidFill>
                          <a:schemeClr val="tx2"/>
                        </a:solidFill>
                      </a:endParaRPr>
                    </a:p>
                  </a:txBody>
                  <a:tcPr marT="45728" marB="45728"/>
                </a:tc>
                <a:tc>
                  <a:txBody>
                    <a:bodyPr/>
                    <a:lstStyle/>
                    <a:p>
                      <a:endParaRPr lang="sv-SE" sz="1800" dirty="0">
                        <a:solidFill>
                          <a:srgbClr val="0070C0"/>
                        </a:solidFill>
                      </a:endParaRPr>
                    </a:p>
                  </a:txBody>
                  <a:tcPr marT="45728" marB="45728"/>
                </a:tc>
                <a:tc>
                  <a:txBody>
                    <a:bodyPr/>
                    <a:lstStyle/>
                    <a:p>
                      <a:endParaRPr lang="sv-SE" sz="1800" dirty="0">
                        <a:solidFill>
                          <a:srgbClr val="0070C0"/>
                        </a:solidFill>
                      </a:endParaRPr>
                    </a:p>
                  </a:txBody>
                  <a:tcPr marT="45728" marB="45728"/>
                </a:tc>
                <a:extLst>
                  <a:ext uri="{0D108BD9-81ED-4DB2-BD59-A6C34878D82A}">
                    <a16:rowId xmlns:a16="http://schemas.microsoft.com/office/drawing/2014/main" val="10002"/>
                  </a:ext>
                </a:extLst>
              </a:tr>
              <a:tr h="831223">
                <a:tc>
                  <a:txBody>
                    <a:bodyPr/>
                    <a:lstStyle/>
                    <a:p>
                      <a:r>
                        <a:rPr lang="sv-SE" sz="2000" dirty="0" smtClean="0">
                          <a:solidFill>
                            <a:schemeClr val="tx2"/>
                          </a:solidFill>
                        </a:rPr>
                        <a:t>Med uppföljning</a:t>
                      </a:r>
                      <a:endParaRPr lang="sv-SE" sz="2000" dirty="0">
                        <a:solidFill>
                          <a:schemeClr val="tx2"/>
                        </a:solidFill>
                      </a:endParaRPr>
                    </a:p>
                  </a:txBody>
                  <a:tcPr marT="45728" marB="45728"/>
                </a:tc>
                <a:tc>
                  <a:txBody>
                    <a:bodyPr/>
                    <a:lstStyle/>
                    <a:p>
                      <a:endParaRPr lang="sv-SE" sz="1800" dirty="0">
                        <a:solidFill>
                          <a:srgbClr val="0070C0"/>
                        </a:solidFill>
                      </a:endParaRPr>
                    </a:p>
                  </a:txBody>
                  <a:tcPr marT="45728" marB="45728"/>
                </a:tc>
                <a:tc>
                  <a:txBody>
                    <a:bodyPr/>
                    <a:lstStyle/>
                    <a:p>
                      <a:endParaRPr lang="sv-SE" sz="1800" dirty="0">
                        <a:solidFill>
                          <a:srgbClr val="0070C0"/>
                        </a:solidFill>
                      </a:endParaRPr>
                    </a:p>
                  </a:txBody>
                  <a:tcPr marT="45728" marB="45728"/>
                </a:tc>
                <a:extLst>
                  <a:ext uri="{0D108BD9-81ED-4DB2-BD59-A6C34878D82A}">
                    <a16:rowId xmlns:a16="http://schemas.microsoft.com/office/drawing/2014/main" val="10003"/>
                  </a:ext>
                </a:extLst>
              </a:tr>
              <a:tr h="726835">
                <a:tc>
                  <a:txBody>
                    <a:bodyPr/>
                    <a:lstStyle/>
                    <a:p>
                      <a:r>
                        <a:rPr lang="sv-SE" sz="2000" dirty="0" smtClean="0">
                          <a:solidFill>
                            <a:schemeClr val="tx2"/>
                          </a:solidFill>
                        </a:rPr>
                        <a:t>Med behandling</a:t>
                      </a:r>
                      <a:endParaRPr lang="sv-SE" sz="2000" dirty="0">
                        <a:solidFill>
                          <a:schemeClr val="tx2"/>
                        </a:solidFill>
                      </a:endParaRPr>
                    </a:p>
                  </a:txBody>
                  <a:tcPr marT="45728" marB="45728"/>
                </a:tc>
                <a:tc>
                  <a:txBody>
                    <a:bodyPr/>
                    <a:lstStyle/>
                    <a:p>
                      <a:endParaRPr lang="sv-SE" sz="1800" dirty="0">
                        <a:solidFill>
                          <a:srgbClr val="0070C0"/>
                        </a:solidFill>
                      </a:endParaRPr>
                    </a:p>
                  </a:txBody>
                  <a:tcPr marT="45728" marB="45728"/>
                </a:tc>
                <a:tc>
                  <a:txBody>
                    <a:bodyPr/>
                    <a:lstStyle/>
                    <a:p>
                      <a:endParaRPr lang="sv-SE" sz="1800" dirty="0" smtClean="0">
                        <a:solidFill>
                          <a:srgbClr val="0070C0"/>
                        </a:solidFill>
                      </a:endParaRPr>
                    </a:p>
                  </a:txBody>
                  <a:tcPr marT="45728" marB="45728"/>
                </a:tc>
                <a:extLst>
                  <a:ext uri="{0D108BD9-81ED-4DB2-BD59-A6C34878D82A}">
                    <a16:rowId xmlns:a16="http://schemas.microsoft.com/office/drawing/2014/main" val="10004"/>
                  </a:ext>
                </a:extLst>
              </a:tr>
              <a:tr h="728118">
                <a:tc>
                  <a:txBody>
                    <a:bodyPr/>
                    <a:lstStyle/>
                    <a:p>
                      <a:r>
                        <a:rPr lang="sv-SE" sz="2000" dirty="0" smtClean="0">
                          <a:solidFill>
                            <a:schemeClr val="tx2"/>
                          </a:solidFill>
                        </a:rPr>
                        <a:t>Uppsökande</a:t>
                      </a:r>
                      <a:endParaRPr lang="sv-SE" sz="2000" dirty="0">
                        <a:solidFill>
                          <a:schemeClr val="tx2"/>
                        </a:solidFill>
                      </a:endParaRPr>
                    </a:p>
                  </a:txBody>
                  <a:tcPr marT="45728" marB="45728"/>
                </a:tc>
                <a:tc>
                  <a:txBody>
                    <a:bodyPr/>
                    <a:lstStyle/>
                    <a:p>
                      <a:endParaRPr lang="sv-SE" sz="1800" dirty="0">
                        <a:solidFill>
                          <a:srgbClr val="0070C0"/>
                        </a:solidFill>
                      </a:endParaRPr>
                    </a:p>
                  </a:txBody>
                  <a:tcPr marT="45728" marB="45728"/>
                </a:tc>
                <a:tc>
                  <a:txBody>
                    <a:bodyPr/>
                    <a:lstStyle/>
                    <a:p>
                      <a:endParaRPr lang="sv-SE" sz="1800" dirty="0" smtClean="0">
                        <a:solidFill>
                          <a:srgbClr val="0070C0"/>
                        </a:solidFill>
                      </a:endParaRPr>
                    </a:p>
                  </a:txBody>
                  <a:tcPr marT="45728" marB="45728"/>
                </a:tc>
                <a:extLst>
                  <a:ext uri="{0D108BD9-81ED-4DB2-BD59-A6C34878D82A}">
                    <a16:rowId xmlns:a16="http://schemas.microsoft.com/office/drawing/2014/main" val="10005"/>
                  </a:ext>
                </a:extLst>
              </a:tr>
            </a:tbl>
          </a:graphicData>
        </a:graphic>
      </p:graphicFrame>
      <p:sp>
        <p:nvSpPr>
          <p:cNvPr id="61473" name="Platshållare för datum 3"/>
          <p:cNvSpPr>
            <a:spLocks noGrp="1"/>
          </p:cNvSpPr>
          <p:nvPr>
            <p:ph type="dt" sz="half" idx="10"/>
          </p:nvPr>
        </p:nvSpPr>
        <p:spPr bwMode="auto">
          <a:xfrm>
            <a:off x="494028" y="645663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67C10ACF-2D50-4A60-84B1-D6966060A66C}"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61474"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a:t>
            </a:r>
          </a:p>
        </p:txBody>
      </p:sp>
      <p:sp>
        <p:nvSpPr>
          <p:cNvPr id="61475"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DC75B1D2-F90C-40B5-817D-09012741126B}" type="slidenum">
              <a:rPr lang="sv-SE" altLang="sv-SE" sz="1000">
                <a:solidFill>
                  <a:srgbClr val="000000"/>
                </a:solidFill>
                <a:latin typeface="Calibri" panose="020F0502020204030204" pitchFamily="34" charset="0"/>
              </a:rPr>
              <a:pPr>
                <a:spcBef>
                  <a:spcPct val="0"/>
                </a:spcBef>
                <a:buClrTx/>
                <a:buSzTx/>
                <a:buFontTx/>
                <a:buNone/>
              </a:pPr>
              <a:t>16</a:t>
            </a:fld>
            <a:endParaRPr lang="sv-SE" altLang="sv-SE" sz="1000" dirty="0">
              <a:solidFill>
                <a:srgbClr val="000000"/>
              </a:solidFill>
              <a:latin typeface="Calibri" panose="020F0502020204030204" pitchFamily="34" charset="0"/>
            </a:endParaRPr>
          </a:p>
        </p:txBody>
      </p:sp>
      <p:graphicFrame>
        <p:nvGraphicFramePr>
          <p:cNvPr id="10" name="Chart 9"/>
          <p:cNvGraphicFramePr/>
          <p:nvPr>
            <p:extLst>
              <p:ext uri="{D42A27DB-BD31-4B8C-83A1-F6EECF244321}">
                <p14:modId xmlns:p14="http://schemas.microsoft.com/office/powerpoint/2010/main" val="4132720690"/>
              </p:ext>
            </p:extLst>
          </p:nvPr>
        </p:nvGraphicFramePr>
        <p:xfrm>
          <a:off x="2987824" y="4077072"/>
          <a:ext cx="2808312" cy="9143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2438804788"/>
              </p:ext>
            </p:extLst>
          </p:nvPr>
        </p:nvGraphicFramePr>
        <p:xfrm>
          <a:off x="2987824" y="2276872"/>
          <a:ext cx="2808312" cy="10081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3101620644"/>
              </p:ext>
            </p:extLst>
          </p:nvPr>
        </p:nvGraphicFramePr>
        <p:xfrm>
          <a:off x="5868144" y="2564904"/>
          <a:ext cx="3024336" cy="100811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extLst>
              <p:ext uri="{D42A27DB-BD31-4B8C-83A1-F6EECF244321}">
                <p14:modId xmlns:p14="http://schemas.microsoft.com/office/powerpoint/2010/main" val="4172210461"/>
              </p:ext>
            </p:extLst>
          </p:nvPr>
        </p:nvGraphicFramePr>
        <p:xfrm>
          <a:off x="2987824" y="4725144"/>
          <a:ext cx="2808312" cy="105836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Chart 14"/>
          <p:cNvGraphicFramePr/>
          <p:nvPr>
            <p:extLst>
              <p:ext uri="{D42A27DB-BD31-4B8C-83A1-F6EECF244321}">
                <p14:modId xmlns:p14="http://schemas.microsoft.com/office/powerpoint/2010/main" val="4054725737"/>
              </p:ext>
            </p:extLst>
          </p:nvPr>
        </p:nvGraphicFramePr>
        <p:xfrm>
          <a:off x="6012160" y="3429000"/>
          <a:ext cx="2952328" cy="86409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6" name="Chart 15"/>
          <p:cNvGraphicFramePr/>
          <p:nvPr>
            <p:extLst>
              <p:ext uri="{D42A27DB-BD31-4B8C-83A1-F6EECF244321}">
                <p14:modId xmlns:p14="http://schemas.microsoft.com/office/powerpoint/2010/main" val="3890685118"/>
              </p:ext>
            </p:extLst>
          </p:nvPr>
        </p:nvGraphicFramePr>
        <p:xfrm>
          <a:off x="5868144" y="4725144"/>
          <a:ext cx="3024336" cy="96459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8" name="Chart 17"/>
          <p:cNvGraphicFramePr/>
          <p:nvPr>
            <p:extLst>
              <p:ext uri="{D42A27DB-BD31-4B8C-83A1-F6EECF244321}">
                <p14:modId xmlns:p14="http://schemas.microsoft.com/office/powerpoint/2010/main" val="1280590513"/>
              </p:ext>
            </p:extLst>
          </p:nvPr>
        </p:nvGraphicFramePr>
        <p:xfrm>
          <a:off x="5868144" y="5661248"/>
          <a:ext cx="3024336" cy="74857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9" name="Chart 18"/>
          <p:cNvGraphicFramePr/>
          <p:nvPr>
            <p:extLst>
              <p:ext uri="{D42A27DB-BD31-4B8C-83A1-F6EECF244321}">
                <p14:modId xmlns:p14="http://schemas.microsoft.com/office/powerpoint/2010/main" val="1752975624"/>
              </p:ext>
            </p:extLst>
          </p:nvPr>
        </p:nvGraphicFramePr>
        <p:xfrm>
          <a:off x="3059832" y="5661248"/>
          <a:ext cx="2808312" cy="77032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 name="Chart 1"/>
          <p:cNvGraphicFramePr/>
          <p:nvPr>
            <p:extLst>
              <p:ext uri="{D42A27DB-BD31-4B8C-83A1-F6EECF244321}">
                <p14:modId xmlns:p14="http://schemas.microsoft.com/office/powerpoint/2010/main" val="1332925865"/>
              </p:ext>
            </p:extLst>
          </p:nvPr>
        </p:nvGraphicFramePr>
        <p:xfrm>
          <a:off x="2987824" y="3140968"/>
          <a:ext cx="2808312" cy="93610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 name="Chart 2"/>
          <p:cNvGraphicFramePr/>
          <p:nvPr>
            <p:extLst>
              <p:ext uri="{D42A27DB-BD31-4B8C-83A1-F6EECF244321}">
                <p14:modId xmlns:p14="http://schemas.microsoft.com/office/powerpoint/2010/main" val="3575896401"/>
              </p:ext>
            </p:extLst>
          </p:nvPr>
        </p:nvGraphicFramePr>
        <p:xfrm>
          <a:off x="5868144" y="3933056"/>
          <a:ext cx="3024336" cy="1008112"/>
        </p:xfrm>
        <a:graphic>
          <a:graphicData uri="http://schemas.openxmlformats.org/drawingml/2006/chart">
            <c:chart xmlns:c="http://schemas.openxmlformats.org/drawingml/2006/chart" xmlns:r="http://schemas.openxmlformats.org/officeDocument/2006/relationships" r:id="rId12"/>
          </a:graphicData>
        </a:graphic>
      </p:graphicFrame>
      <p:pic>
        <p:nvPicPr>
          <p:cNvPr id="17" name="Picture 2" descr="C:\Users\piatha\Downloads\afaforsakring.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59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14" name="Rubrik 2"/>
          <p:cNvSpPr>
            <a:spLocks noGrp="1"/>
          </p:cNvSpPr>
          <p:nvPr>
            <p:ph type="title"/>
          </p:nvPr>
        </p:nvSpPr>
        <p:spPr>
          <a:xfrm>
            <a:off x="457200" y="338139"/>
            <a:ext cx="8229600" cy="1074637"/>
          </a:xfrm>
        </p:spPr>
        <p:txBody>
          <a:bodyPr/>
          <a:lstStyle/>
          <a:p>
            <a:r>
              <a:rPr lang="sv-SE" altLang="sv-SE" dirty="0" smtClean="0"/>
              <a:t>Arbetskrav</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35286879"/>
              </p:ext>
            </p:extLst>
          </p:nvPr>
        </p:nvGraphicFramePr>
        <p:xfrm>
          <a:off x="467544" y="1268760"/>
          <a:ext cx="7992119" cy="5333172"/>
        </p:xfrm>
        <a:graphic>
          <a:graphicData uri="http://schemas.openxmlformats.org/drawingml/2006/table">
            <a:tbl>
              <a:tblPr firstRow="1" bandRow="1">
                <a:tableStyleId>{5C22544A-7EE6-4342-B048-85BDC9FD1C3A}</a:tableStyleId>
              </a:tblPr>
              <a:tblGrid>
                <a:gridCol w="2519511">
                  <a:extLst>
                    <a:ext uri="{9D8B030D-6E8A-4147-A177-3AD203B41FA5}">
                      <a16:colId xmlns:a16="http://schemas.microsoft.com/office/drawing/2014/main" val="20000"/>
                    </a:ext>
                  </a:extLst>
                </a:gridCol>
                <a:gridCol w="2666202">
                  <a:extLst>
                    <a:ext uri="{9D8B030D-6E8A-4147-A177-3AD203B41FA5}">
                      <a16:colId xmlns:a16="http://schemas.microsoft.com/office/drawing/2014/main" val="20001"/>
                    </a:ext>
                  </a:extLst>
                </a:gridCol>
                <a:gridCol w="2806406">
                  <a:extLst>
                    <a:ext uri="{9D8B030D-6E8A-4147-A177-3AD203B41FA5}">
                      <a16:colId xmlns:a16="http://schemas.microsoft.com/office/drawing/2014/main" val="20002"/>
                    </a:ext>
                  </a:extLst>
                </a:gridCol>
              </a:tblGrid>
              <a:tr h="512858">
                <a:tc>
                  <a:txBody>
                    <a:bodyPr/>
                    <a:lstStyle/>
                    <a:p>
                      <a:r>
                        <a:rPr lang="sv-SE" sz="1800" dirty="0" smtClean="0"/>
                        <a:t> </a:t>
                      </a:r>
                      <a:endParaRPr lang="sv-SE" sz="1800" dirty="0"/>
                    </a:p>
                  </a:txBody>
                  <a:tcPr marL="91444" marR="91444" marT="45704" marB="45704"/>
                </a:tc>
                <a:tc>
                  <a:txBody>
                    <a:bodyPr/>
                    <a:lstStyle/>
                    <a:p>
                      <a:pPr algn="ctr"/>
                      <a:r>
                        <a:rPr lang="sv-SE" sz="2400" dirty="0" smtClean="0"/>
                        <a:t>2003</a:t>
                      </a:r>
                      <a:endParaRPr lang="sv-SE" sz="2400" dirty="0"/>
                    </a:p>
                  </a:txBody>
                  <a:tcPr marL="91444" marR="91444" marT="45704" marB="45704"/>
                </a:tc>
                <a:tc>
                  <a:txBody>
                    <a:bodyPr/>
                    <a:lstStyle/>
                    <a:p>
                      <a:pPr algn="ctr"/>
                      <a:r>
                        <a:rPr lang="sv-SE" sz="2400" dirty="0" smtClean="0"/>
                        <a:t>2014</a:t>
                      </a:r>
                      <a:endParaRPr lang="sv-SE" sz="2400" dirty="0"/>
                    </a:p>
                  </a:txBody>
                  <a:tcPr marL="91444" marR="91444" marT="45704" marB="45704"/>
                </a:tc>
                <a:extLst>
                  <a:ext uri="{0D108BD9-81ED-4DB2-BD59-A6C34878D82A}">
                    <a16:rowId xmlns:a16="http://schemas.microsoft.com/office/drawing/2014/main" val="10000"/>
                  </a:ext>
                </a:extLst>
              </a:tr>
              <a:tr h="1359351">
                <a:tc>
                  <a:txBody>
                    <a:bodyPr/>
                    <a:lstStyle/>
                    <a:p>
                      <a:r>
                        <a:rPr lang="sv-SE" sz="2000" i="0" dirty="0" smtClean="0">
                          <a:solidFill>
                            <a:schemeClr val="tx2"/>
                          </a:solidFill>
                        </a:rPr>
                        <a:t>Har ofta för mycket att göra</a:t>
                      </a:r>
                      <a:endParaRPr lang="sv-SE" sz="2000" i="0" dirty="0">
                        <a:solidFill>
                          <a:schemeClr val="tx2"/>
                        </a:solidFill>
                      </a:endParaRPr>
                    </a:p>
                  </a:txBody>
                  <a:tcPr marL="91445" marR="91445" marT="45674" marB="45674"/>
                </a:tc>
                <a:tc>
                  <a:txBody>
                    <a:bodyPr/>
                    <a:lstStyle/>
                    <a:p>
                      <a:pPr algn="ctr"/>
                      <a:endParaRPr lang="sv-SE" sz="2000" dirty="0" smtClean="0">
                        <a:solidFill>
                          <a:srgbClr val="FF0000"/>
                        </a:solidFill>
                      </a:endParaRPr>
                    </a:p>
                  </a:txBody>
                  <a:tcPr marL="91445" marR="91445" marT="45674" marB="45674"/>
                </a:tc>
                <a:tc>
                  <a:txBody>
                    <a:bodyPr/>
                    <a:lstStyle/>
                    <a:p>
                      <a:pPr algn="ctr"/>
                      <a:endParaRPr lang="sv-SE" sz="2800" dirty="0" smtClean="0">
                        <a:solidFill>
                          <a:schemeClr val="tx2"/>
                        </a:solidFill>
                      </a:endParaRPr>
                    </a:p>
                  </a:txBody>
                  <a:tcPr marL="91445" marR="91445" marT="45674" marB="45674"/>
                </a:tc>
                <a:extLst>
                  <a:ext uri="{0D108BD9-81ED-4DB2-BD59-A6C34878D82A}">
                    <a16:rowId xmlns:a16="http://schemas.microsoft.com/office/drawing/2014/main" val="10001"/>
                  </a:ext>
                </a:extLst>
              </a:tr>
              <a:tr h="1572775">
                <a:tc>
                  <a:txBody>
                    <a:bodyPr/>
                    <a:lstStyle/>
                    <a:p>
                      <a:r>
                        <a:rPr lang="sv-SE" sz="2000" dirty="0" smtClean="0">
                          <a:solidFill>
                            <a:schemeClr val="tx2"/>
                          </a:solidFill>
                        </a:rPr>
                        <a:t>Måste</a:t>
                      </a:r>
                      <a:r>
                        <a:rPr lang="sv-SE" sz="2000" baseline="0" dirty="0" smtClean="0">
                          <a:solidFill>
                            <a:schemeClr val="tx2"/>
                          </a:solidFill>
                        </a:rPr>
                        <a:t> </a:t>
                      </a:r>
                      <a:r>
                        <a:rPr lang="sv-SE" sz="2000" i="0" baseline="0" dirty="0" smtClean="0">
                          <a:solidFill>
                            <a:schemeClr val="tx2"/>
                          </a:solidFill>
                        </a:rPr>
                        <a:t>ofta </a:t>
                      </a:r>
                      <a:r>
                        <a:rPr lang="sv-SE" sz="2000" baseline="0" dirty="0" smtClean="0">
                          <a:solidFill>
                            <a:schemeClr val="tx2"/>
                          </a:solidFill>
                        </a:rPr>
                        <a:t>arbeta övertid</a:t>
                      </a:r>
                      <a:endParaRPr lang="sv-SE" sz="2000" dirty="0">
                        <a:solidFill>
                          <a:schemeClr val="tx2"/>
                        </a:solidFill>
                      </a:endParaRPr>
                    </a:p>
                  </a:txBody>
                  <a:tcPr marL="91445" marR="91445" marT="45674" marB="45674"/>
                </a:tc>
                <a:tc>
                  <a:txBody>
                    <a:bodyPr/>
                    <a:lstStyle/>
                    <a:p>
                      <a:pPr algn="ctr"/>
                      <a:endParaRPr kumimoji="0" lang="sv-SE" sz="2000" b="0" i="0" u="none" strike="noStrike" kern="1200" cap="none" spc="0" normalizeH="0" baseline="0" noProof="0" dirty="0" smtClean="0">
                        <a:ln>
                          <a:noFill/>
                        </a:ln>
                        <a:solidFill>
                          <a:srgbClr val="FF0000"/>
                        </a:solidFill>
                        <a:effectLst/>
                        <a:uLnTx/>
                        <a:uFillTx/>
                        <a:latin typeface="+mn-lt"/>
                        <a:ea typeface="+mn-ea"/>
                        <a:cs typeface="+mn-cs"/>
                      </a:endParaRPr>
                    </a:p>
                    <a:p>
                      <a:pPr algn="ctr"/>
                      <a:endParaRPr lang="sv-SE" sz="1800" dirty="0" smtClean="0">
                        <a:solidFill>
                          <a:schemeClr val="tx2"/>
                        </a:solidFill>
                      </a:endParaRPr>
                    </a:p>
                  </a:txBody>
                  <a:tcPr marL="91445" marR="91445" marT="45674" marB="45674"/>
                </a:tc>
                <a:tc>
                  <a:txBody>
                    <a:bodyPr/>
                    <a:lstStyle/>
                    <a:p>
                      <a:pPr algn="ctr"/>
                      <a:endParaRPr kumimoji="0" lang="sv-SE" sz="2000" b="0" i="0" u="none" strike="noStrike" kern="1200" cap="none" spc="0" normalizeH="0" baseline="0" noProof="0" dirty="0" smtClean="0">
                        <a:ln>
                          <a:noFill/>
                        </a:ln>
                        <a:solidFill>
                          <a:srgbClr val="FF0000"/>
                        </a:solidFill>
                        <a:effectLst/>
                        <a:uLnTx/>
                        <a:uFillTx/>
                        <a:latin typeface="+mn-lt"/>
                        <a:ea typeface="+mn-ea"/>
                        <a:cs typeface="+mn-cs"/>
                      </a:endParaRPr>
                    </a:p>
                    <a:p>
                      <a:pPr algn="ctr"/>
                      <a:endParaRPr lang="sv-SE" sz="2000" dirty="0" smtClean="0">
                        <a:solidFill>
                          <a:srgbClr val="FF0000"/>
                        </a:solidFill>
                      </a:endParaRPr>
                    </a:p>
                  </a:txBody>
                  <a:tcPr marL="91445" marR="91445" marT="45674" marB="45674"/>
                </a:tc>
                <a:extLst>
                  <a:ext uri="{0D108BD9-81ED-4DB2-BD59-A6C34878D82A}">
                    <a16:rowId xmlns:a16="http://schemas.microsoft.com/office/drawing/2014/main" val="10002"/>
                  </a:ext>
                </a:extLst>
              </a:tr>
              <a:tr h="1307544">
                <a:tc>
                  <a:txBody>
                    <a:bodyPr/>
                    <a:lstStyle/>
                    <a:p>
                      <a:r>
                        <a:rPr lang="sv-SE" sz="2000" dirty="0" smtClean="0">
                          <a:solidFill>
                            <a:schemeClr val="tx2"/>
                          </a:solidFill>
                        </a:rPr>
                        <a:t>Arbetet hopar sig ofta</a:t>
                      </a:r>
                      <a:endParaRPr lang="sv-SE" sz="2000" dirty="0">
                        <a:solidFill>
                          <a:schemeClr val="tx2"/>
                        </a:solidFill>
                      </a:endParaRPr>
                    </a:p>
                  </a:txBody>
                  <a:tcPr marL="91445" marR="91445" marT="45698" marB="45698"/>
                </a:tc>
                <a:tc>
                  <a:txBody>
                    <a:bodyPr/>
                    <a:lstStyle/>
                    <a:p>
                      <a:pPr algn="ctr"/>
                      <a:endParaRPr lang="sv-SE" sz="2000" dirty="0">
                        <a:solidFill>
                          <a:srgbClr val="FF0000"/>
                        </a:solidFill>
                      </a:endParaRPr>
                    </a:p>
                  </a:txBody>
                  <a:tcPr marL="91445" marR="91445" marT="45698" marB="45698"/>
                </a:tc>
                <a:tc>
                  <a:txBody>
                    <a:bodyPr/>
                    <a:lstStyle/>
                    <a:p>
                      <a:pPr algn="ctr"/>
                      <a:endParaRPr lang="sv-SE" sz="2000" dirty="0" smtClean="0">
                        <a:solidFill>
                          <a:srgbClr val="FF0000"/>
                        </a:solidFill>
                      </a:endParaRPr>
                    </a:p>
                  </a:txBody>
                  <a:tcPr marL="91445" marR="91445" marT="45698" marB="45698"/>
                </a:tc>
                <a:extLst>
                  <a:ext uri="{0D108BD9-81ED-4DB2-BD59-A6C34878D82A}">
                    <a16:rowId xmlns:a16="http://schemas.microsoft.com/office/drawing/2014/main" val="10003"/>
                  </a:ext>
                </a:extLst>
              </a:tr>
              <a:tr h="114461">
                <a:tc gridSpan="3">
                  <a:txBody>
                    <a:bodyPr/>
                    <a:lstStyle/>
                    <a:p>
                      <a:pPr>
                        <a:lnSpc>
                          <a:spcPct val="115000"/>
                        </a:lnSpc>
                        <a:spcAft>
                          <a:spcPts val="1000"/>
                        </a:spcAft>
                      </a:pPr>
                      <a:r>
                        <a:rPr lang="sv-SE" sz="2000" baseline="30000" dirty="0" smtClean="0">
                          <a:effectLst/>
                          <a:latin typeface="+mn-lt"/>
                          <a:ea typeface="Calibri"/>
                          <a:cs typeface="Times New Roman"/>
                        </a:rPr>
                        <a:t>1= Mycket sällan eller aldrig  2= Ganska sällan 3=Ibland 4= Ganska ofta 5= Mycket ofta eller alltid</a:t>
                      </a:r>
                    </a:p>
                    <a:p>
                      <a:pPr>
                        <a:lnSpc>
                          <a:spcPct val="115000"/>
                        </a:lnSpc>
                        <a:spcAft>
                          <a:spcPts val="1000"/>
                        </a:spcAft>
                      </a:pPr>
                      <a:endParaRPr lang="sv-SE" sz="2000" baseline="30000" dirty="0" smtClean="0">
                        <a:effectLst/>
                        <a:latin typeface="Calibri"/>
                        <a:ea typeface="Calibri"/>
                        <a:cs typeface="Times New Roman"/>
                      </a:endParaRPr>
                    </a:p>
                  </a:txBody>
                  <a:tcPr marL="0" marR="0" marT="0" marB="0"/>
                </a:tc>
                <a:tc hMerge="1">
                  <a:txBody>
                    <a:bodyPr/>
                    <a:lstStyle/>
                    <a:p>
                      <a:pPr algn="ctr">
                        <a:lnSpc>
                          <a:spcPct val="115000"/>
                        </a:lnSpc>
                        <a:spcAft>
                          <a:spcPts val="1000"/>
                        </a:spcAft>
                      </a:pPr>
                      <a:endParaRPr lang="sv-SE" sz="2000" dirty="0">
                        <a:effectLst/>
                        <a:latin typeface="Calibri"/>
                        <a:ea typeface="Calibri"/>
                        <a:cs typeface="Times New Roman"/>
                      </a:endParaRPr>
                    </a:p>
                  </a:txBody>
                  <a:tcPr marL="0" marR="0" marT="0" marB="0"/>
                </a:tc>
                <a:tc hMerge="1">
                  <a:txBody>
                    <a:bodyPr/>
                    <a:lstStyle/>
                    <a:p>
                      <a:pPr algn="ctr">
                        <a:lnSpc>
                          <a:spcPct val="115000"/>
                        </a:lnSpc>
                        <a:spcAft>
                          <a:spcPts val="1000"/>
                        </a:spcAft>
                      </a:pPr>
                      <a:endParaRPr lang="sv-SE" sz="2000" dirty="0">
                        <a:effectLst/>
                        <a:latin typeface="Calibri"/>
                        <a:ea typeface="Calibri"/>
                        <a:cs typeface="Times New Roman"/>
                      </a:endParaRPr>
                    </a:p>
                  </a:txBody>
                  <a:tcPr marL="0" marR="0" marT="0" marB="0"/>
                </a:tc>
                <a:extLst>
                  <a:ext uri="{0D108BD9-81ED-4DB2-BD59-A6C34878D82A}">
                    <a16:rowId xmlns:a16="http://schemas.microsoft.com/office/drawing/2014/main" val="10004"/>
                  </a:ext>
                </a:extLst>
              </a:tr>
            </a:tbl>
          </a:graphicData>
        </a:graphic>
      </p:graphicFrame>
      <p:sp>
        <p:nvSpPr>
          <p:cNvPr id="63515"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655F399B-9632-45DB-9AFB-AB3BF1662DC1}"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63516" name="Platshållare för sidfot 4"/>
          <p:cNvSpPr>
            <a:spLocks noGrp="1"/>
          </p:cNvSpPr>
          <p:nvPr>
            <p:ph type="ftr" sz="quarter" idx="11"/>
          </p:nvPr>
        </p:nvSpPr>
        <p:spPr bwMode="auto">
          <a:xfrm rot="10800000" flipV="1">
            <a:off x="2483768" y="6525344"/>
            <a:ext cx="3786188" cy="46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        </a:t>
            </a:r>
          </a:p>
        </p:txBody>
      </p:sp>
      <p:sp>
        <p:nvSpPr>
          <p:cNvPr id="63517"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4D71970B-A32E-44E3-9068-02368CFC4CB1}" type="slidenum">
              <a:rPr lang="sv-SE" altLang="sv-SE" sz="1000">
                <a:solidFill>
                  <a:srgbClr val="000000"/>
                </a:solidFill>
                <a:latin typeface="Calibri" panose="020F0502020204030204" pitchFamily="34" charset="0"/>
              </a:rPr>
              <a:pPr>
                <a:spcBef>
                  <a:spcPct val="0"/>
                </a:spcBef>
                <a:buClrTx/>
                <a:buSzTx/>
                <a:buFontTx/>
                <a:buNone/>
              </a:pPr>
              <a:t>17</a:t>
            </a:fld>
            <a:endParaRPr lang="sv-SE" altLang="sv-SE" sz="1000" dirty="0">
              <a:solidFill>
                <a:srgbClr val="000000"/>
              </a:solidFill>
              <a:latin typeface="Calibri" panose="020F0502020204030204" pitchFamily="34" charset="0"/>
            </a:endParaRPr>
          </a:p>
        </p:txBody>
      </p:sp>
      <p:graphicFrame>
        <p:nvGraphicFramePr>
          <p:cNvPr id="8" name="Chart 7"/>
          <p:cNvGraphicFramePr/>
          <p:nvPr>
            <p:extLst>
              <p:ext uri="{D42A27DB-BD31-4B8C-83A1-F6EECF244321}">
                <p14:modId xmlns:p14="http://schemas.microsoft.com/office/powerpoint/2010/main" val="2169558168"/>
              </p:ext>
            </p:extLst>
          </p:nvPr>
        </p:nvGraphicFramePr>
        <p:xfrm>
          <a:off x="3059832" y="2204864"/>
          <a:ext cx="2520280" cy="12241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1723405701"/>
              </p:ext>
            </p:extLst>
          </p:nvPr>
        </p:nvGraphicFramePr>
        <p:xfrm>
          <a:off x="5652120" y="2060848"/>
          <a:ext cx="2736304" cy="12961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extLst>
              <p:ext uri="{D42A27DB-BD31-4B8C-83A1-F6EECF244321}">
                <p14:modId xmlns:p14="http://schemas.microsoft.com/office/powerpoint/2010/main" val="1645661789"/>
              </p:ext>
            </p:extLst>
          </p:nvPr>
        </p:nvGraphicFramePr>
        <p:xfrm>
          <a:off x="5652120" y="4725143"/>
          <a:ext cx="2808312" cy="143528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extLst>
              <p:ext uri="{D42A27DB-BD31-4B8C-83A1-F6EECF244321}">
                <p14:modId xmlns:p14="http://schemas.microsoft.com/office/powerpoint/2010/main" val="2474854"/>
              </p:ext>
            </p:extLst>
          </p:nvPr>
        </p:nvGraphicFramePr>
        <p:xfrm>
          <a:off x="2987824" y="4797152"/>
          <a:ext cx="2664296" cy="133717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hart 11"/>
          <p:cNvGraphicFramePr/>
          <p:nvPr>
            <p:extLst>
              <p:ext uri="{D42A27DB-BD31-4B8C-83A1-F6EECF244321}">
                <p14:modId xmlns:p14="http://schemas.microsoft.com/office/powerpoint/2010/main" val="4278949470"/>
              </p:ext>
            </p:extLst>
          </p:nvPr>
        </p:nvGraphicFramePr>
        <p:xfrm>
          <a:off x="5652120" y="3356992"/>
          <a:ext cx="2822104" cy="144016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Chart 12"/>
          <p:cNvGraphicFramePr/>
          <p:nvPr>
            <p:extLst>
              <p:ext uri="{D42A27DB-BD31-4B8C-83A1-F6EECF244321}">
                <p14:modId xmlns:p14="http://schemas.microsoft.com/office/powerpoint/2010/main" val="1294876459"/>
              </p:ext>
            </p:extLst>
          </p:nvPr>
        </p:nvGraphicFramePr>
        <p:xfrm>
          <a:off x="2987824" y="3212976"/>
          <a:ext cx="2664296" cy="1600200"/>
        </p:xfrm>
        <a:graphic>
          <a:graphicData uri="http://schemas.openxmlformats.org/drawingml/2006/chart">
            <c:chart xmlns:c="http://schemas.openxmlformats.org/drawingml/2006/chart" xmlns:r="http://schemas.openxmlformats.org/officeDocument/2006/relationships" r:id="rId8"/>
          </a:graphicData>
        </a:graphic>
      </p:graphicFrame>
      <p:pic>
        <p:nvPicPr>
          <p:cNvPr id="14" name="Picture 2" descr="C:\Users\Computer\Desktop\HIG logga.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68344"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piatha\Downloads\afaforsakrin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835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54" name="Rubrik 2"/>
          <p:cNvSpPr>
            <a:spLocks noGrp="1"/>
          </p:cNvSpPr>
          <p:nvPr>
            <p:ph type="title"/>
          </p:nvPr>
        </p:nvSpPr>
        <p:spPr>
          <a:xfrm>
            <a:off x="457200" y="338138"/>
            <a:ext cx="8229600" cy="498475"/>
          </a:xfrm>
        </p:spPr>
        <p:txBody>
          <a:bodyPr>
            <a:normAutofit fontScale="90000"/>
          </a:bodyPr>
          <a:lstStyle/>
          <a:p>
            <a:r>
              <a:rPr lang="sv-SE" altLang="sv-SE" sz="3600" smtClean="0"/>
              <a:t>Akutstyrt arbete</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3351782277"/>
              </p:ext>
            </p:extLst>
          </p:nvPr>
        </p:nvGraphicFramePr>
        <p:xfrm>
          <a:off x="323850" y="913309"/>
          <a:ext cx="8626475" cy="5178649"/>
        </p:xfrm>
        <a:graphic>
          <a:graphicData uri="http://schemas.openxmlformats.org/drawingml/2006/table">
            <a:tbl>
              <a:tblPr firstRow="1" bandRow="1">
                <a:tableStyleId>{5C22544A-7EE6-4342-B048-85BDC9FD1C3A}</a:tableStyleId>
              </a:tblPr>
              <a:tblGrid>
                <a:gridCol w="3888110">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362101">
                  <a:extLst>
                    <a:ext uri="{9D8B030D-6E8A-4147-A177-3AD203B41FA5}">
                      <a16:colId xmlns:a16="http://schemas.microsoft.com/office/drawing/2014/main" val="20002"/>
                    </a:ext>
                  </a:extLst>
                </a:gridCol>
              </a:tblGrid>
              <a:tr h="576920">
                <a:tc>
                  <a:txBody>
                    <a:bodyPr/>
                    <a:lstStyle/>
                    <a:p>
                      <a:endParaRPr lang="sv-SE" sz="2800" dirty="0"/>
                    </a:p>
                  </a:txBody>
                  <a:tcPr marL="91444" marR="91444" marT="45753" marB="45753"/>
                </a:tc>
                <a:tc>
                  <a:txBody>
                    <a:bodyPr/>
                    <a:lstStyle/>
                    <a:p>
                      <a:pPr algn="ctr"/>
                      <a:r>
                        <a:rPr lang="sv-SE" sz="2800" dirty="0" smtClean="0"/>
                        <a:t>2003</a:t>
                      </a:r>
                      <a:endParaRPr lang="sv-SE" sz="2800" dirty="0"/>
                    </a:p>
                  </a:txBody>
                  <a:tcPr marL="91444" marR="91444" marT="45753" marB="45753"/>
                </a:tc>
                <a:tc>
                  <a:txBody>
                    <a:bodyPr/>
                    <a:lstStyle/>
                    <a:p>
                      <a:pPr algn="ctr"/>
                      <a:r>
                        <a:rPr lang="sv-SE" sz="2800" dirty="0" smtClean="0">
                          <a:solidFill>
                            <a:schemeClr val="bg1"/>
                          </a:solidFill>
                        </a:rPr>
                        <a:t>2014</a:t>
                      </a:r>
                      <a:endParaRPr lang="sv-SE" sz="2800" dirty="0">
                        <a:solidFill>
                          <a:schemeClr val="bg1"/>
                        </a:solidFill>
                      </a:endParaRPr>
                    </a:p>
                  </a:txBody>
                  <a:tcPr marL="91444" marR="91444" marT="45753" marB="45753"/>
                </a:tc>
                <a:extLst>
                  <a:ext uri="{0D108BD9-81ED-4DB2-BD59-A6C34878D82A}">
                    <a16:rowId xmlns:a16="http://schemas.microsoft.com/office/drawing/2014/main" val="10000"/>
                  </a:ext>
                </a:extLst>
              </a:tr>
              <a:tr h="1871575">
                <a:tc>
                  <a:txBody>
                    <a:bodyPr/>
                    <a:lstStyle/>
                    <a:p>
                      <a:r>
                        <a:rPr lang="sv-SE" sz="2000" dirty="0" smtClean="0">
                          <a:solidFill>
                            <a:schemeClr val="tx2"/>
                          </a:solidFill>
                          <a:latin typeface="+mn-lt"/>
                        </a:rPr>
                        <a:t>Måste </a:t>
                      </a:r>
                      <a:r>
                        <a:rPr lang="sv-SE" sz="2000" i="0" dirty="0" smtClean="0">
                          <a:solidFill>
                            <a:schemeClr val="tx2"/>
                          </a:solidFill>
                          <a:latin typeface="+mn-lt"/>
                        </a:rPr>
                        <a:t>ofta</a:t>
                      </a:r>
                      <a:r>
                        <a:rPr lang="sv-SE" sz="2000" i="0" baseline="0" dirty="0" smtClean="0">
                          <a:solidFill>
                            <a:schemeClr val="tx2"/>
                          </a:solidFill>
                          <a:latin typeface="+mn-lt"/>
                        </a:rPr>
                        <a:t> </a:t>
                      </a:r>
                      <a:r>
                        <a:rPr lang="sv-SE" sz="2000" baseline="0" dirty="0" smtClean="0">
                          <a:solidFill>
                            <a:schemeClr val="tx2"/>
                          </a:solidFill>
                          <a:latin typeface="+mn-lt"/>
                        </a:rPr>
                        <a:t>ändra planeringen av arbetsdagen </a:t>
                      </a:r>
                      <a:r>
                        <a:rPr lang="sv-SE" sz="2000" i="1" baseline="0" dirty="0" smtClean="0">
                          <a:solidFill>
                            <a:schemeClr val="tx2"/>
                          </a:solidFill>
                          <a:latin typeface="+mn-lt"/>
                        </a:rPr>
                        <a:t>pga. akuta situationer i klientarbetet</a:t>
                      </a:r>
                      <a:endParaRPr lang="sv-SE" sz="2000" i="1" dirty="0">
                        <a:solidFill>
                          <a:schemeClr val="tx2"/>
                        </a:solidFill>
                        <a:latin typeface="+mn-lt"/>
                      </a:endParaRPr>
                    </a:p>
                  </a:txBody>
                  <a:tcPr marL="91444" marR="91444" marT="45753" marB="45753"/>
                </a:tc>
                <a:tc>
                  <a:txBody>
                    <a:bodyPr/>
                    <a:lstStyle/>
                    <a:p>
                      <a:pPr algn="ctr"/>
                      <a:endParaRPr lang="sv-SE" sz="2800" dirty="0" smtClean="0">
                        <a:solidFill>
                          <a:schemeClr val="tx2"/>
                        </a:solidFill>
                        <a:latin typeface="Arial" panose="020B0604020202020204" pitchFamily="34" charset="0"/>
                        <a:cs typeface="Arial" panose="020B0604020202020204" pitchFamily="34" charset="0"/>
                      </a:endParaRPr>
                    </a:p>
                  </a:txBody>
                  <a:tcPr marL="91444" marR="91444" marT="45753" marB="45753"/>
                </a:tc>
                <a:tc>
                  <a:txBody>
                    <a:bodyPr/>
                    <a:lstStyle/>
                    <a:p>
                      <a:pPr algn="ctr"/>
                      <a:endParaRPr lang="sv-SE" sz="2800" baseline="0" dirty="0" smtClean="0">
                        <a:solidFill>
                          <a:schemeClr val="tx2"/>
                        </a:solidFill>
                        <a:latin typeface="+mn-lt"/>
                        <a:cs typeface="+mn-cs"/>
                      </a:endParaRPr>
                    </a:p>
                  </a:txBody>
                  <a:tcPr marL="91444" marR="91444" marT="45753" marB="45753"/>
                </a:tc>
                <a:extLst>
                  <a:ext uri="{0D108BD9-81ED-4DB2-BD59-A6C34878D82A}">
                    <a16:rowId xmlns:a16="http://schemas.microsoft.com/office/drawing/2014/main" val="10001"/>
                  </a:ext>
                </a:extLst>
              </a:tr>
              <a:tr h="396336">
                <a:tc>
                  <a:txBody>
                    <a:bodyPr/>
                    <a:lstStyle/>
                    <a:p>
                      <a:endParaRPr lang="sv-SE" sz="2000" dirty="0">
                        <a:solidFill>
                          <a:schemeClr val="tx2"/>
                        </a:solidFill>
                        <a:latin typeface="+mn-lt"/>
                      </a:endParaRPr>
                    </a:p>
                  </a:txBody>
                  <a:tcPr marL="91444" marR="91444" marT="45753" marB="45753"/>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smtClean="0">
                        <a:ln>
                          <a:noFill/>
                        </a:ln>
                        <a:solidFill>
                          <a:schemeClr val="tx2"/>
                        </a:solidFill>
                        <a:effectLst/>
                        <a:uLnTx/>
                        <a:uFillTx/>
                        <a:latin typeface="+mn-lt"/>
                        <a:ea typeface="+mn-ea"/>
                        <a:cs typeface="+mn-cs"/>
                      </a:endParaRPr>
                    </a:p>
                  </a:txBody>
                  <a:tcPr marL="91444" marR="91444" marT="45753" marB="45753"/>
                </a:tc>
                <a:tc>
                  <a:txBody>
                    <a:bodyPr/>
                    <a:lstStyle/>
                    <a:p>
                      <a:pPr algn="ctr"/>
                      <a:endParaRPr lang="sv-SE" sz="1600" dirty="0">
                        <a:solidFill>
                          <a:srgbClr val="FF0000"/>
                        </a:solidFill>
                      </a:endParaRPr>
                    </a:p>
                  </a:txBody>
                  <a:tcPr marL="91444" marR="91444" marT="45753" marB="45753"/>
                </a:tc>
                <a:extLst>
                  <a:ext uri="{0D108BD9-81ED-4DB2-BD59-A6C34878D82A}">
                    <a16:rowId xmlns:a16="http://schemas.microsoft.com/office/drawing/2014/main" val="10002"/>
                  </a:ext>
                </a:extLst>
              </a:tr>
              <a:tr h="1835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smtClean="0">
                          <a:ln>
                            <a:noFill/>
                          </a:ln>
                          <a:solidFill>
                            <a:srgbClr val="073E87"/>
                          </a:solidFill>
                          <a:effectLst/>
                          <a:uLnTx/>
                          <a:uFillTx/>
                          <a:latin typeface="+mn-lt"/>
                          <a:ea typeface="+mn-ea"/>
                          <a:cs typeface="+mn-cs"/>
                        </a:rPr>
                        <a:t>Måste ofta ändra planeringen av arbetsdagen </a:t>
                      </a:r>
                      <a:r>
                        <a:rPr kumimoji="0" lang="sv-SE" sz="2000" b="0" i="1" u="none" strike="noStrike" kern="1200" cap="none" spc="0" normalizeH="0" baseline="0" noProof="0" dirty="0" smtClean="0">
                          <a:ln>
                            <a:noFill/>
                          </a:ln>
                          <a:solidFill>
                            <a:srgbClr val="073E87"/>
                          </a:solidFill>
                          <a:effectLst/>
                          <a:uLnTx/>
                          <a:uFillTx/>
                          <a:latin typeface="+mn-lt"/>
                          <a:ea typeface="+mn-ea"/>
                          <a:cs typeface="+mn-cs"/>
                        </a:rPr>
                        <a:t>pga. </a:t>
                      </a:r>
                      <a:r>
                        <a:rPr kumimoji="0" lang="sv-SE" sz="2000" b="0" i="1" u="none" strike="noStrike" kern="1200" cap="none" spc="0" normalizeH="0" baseline="0" noProof="0" dirty="0" smtClean="0">
                          <a:ln>
                            <a:noFill/>
                          </a:ln>
                          <a:solidFill>
                            <a:schemeClr val="tx2"/>
                          </a:solidFill>
                          <a:effectLst/>
                          <a:uLnTx/>
                          <a:uFillTx/>
                          <a:latin typeface="+mn-lt"/>
                          <a:ea typeface="+mn-ea"/>
                          <a:cs typeface="+mn-cs"/>
                        </a:rPr>
                        <a:t>personalbrist</a:t>
                      </a:r>
                    </a:p>
                  </a:txBody>
                  <a:tcPr marL="91444" marR="91444" marT="45753" marB="45753"/>
                </a:tc>
                <a:tc>
                  <a:txBody>
                    <a:bodyPr/>
                    <a:lstStyle/>
                    <a:p>
                      <a:pPr algn="ctr"/>
                      <a:endParaRPr lang="sv-SE" sz="3600" dirty="0" smtClean="0">
                        <a:solidFill>
                          <a:schemeClr val="tx2"/>
                        </a:solidFill>
                      </a:endParaRPr>
                    </a:p>
                  </a:txBody>
                  <a:tcPr marL="91444" marR="91444" marT="45753" marB="45753"/>
                </a:tc>
                <a:tc>
                  <a:txBody>
                    <a:bodyPr/>
                    <a:lstStyle/>
                    <a:p>
                      <a:pPr algn="ctr"/>
                      <a:endParaRPr lang="sv-SE" sz="3600" dirty="0" smtClean="0">
                        <a:solidFill>
                          <a:schemeClr val="tx2"/>
                        </a:solidFill>
                      </a:endParaRPr>
                    </a:p>
                  </a:txBody>
                  <a:tcPr marL="91444" marR="91444" marT="45753" marB="45753"/>
                </a:tc>
                <a:extLst>
                  <a:ext uri="{0D108BD9-81ED-4DB2-BD59-A6C34878D82A}">
                    <a16:rowId xmlns:a16="http://schemas.microsoft.com/office/drawing/2014/main" val="10003"/>
                  </a:ext>
                </a:extLst>
              </a:tr>
              <a:tr h="35870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baseline="30000" dirty="0" smtClean="0">
                        <a:effectLst/>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baseline="30000" dirty="0" smtClean="0">
                          <a:effectLst/>
                          <a:latin typeface="Calibri"/>
                          <a:ea typeface="Calibri"/>
                          <a:cs typeface="Times New Roman"/>
                        </a:rPr>
                        <a:t>1= Mycket sällan eller aldrig  2= Ganska sällan 3=Ibland 4= Ganska ofta 5= Mycket ofta eller alltid</a:t>
                      </a:r>
                    </a:p>
                  </a:txBody>
                  <a:tcPr marL="91444" marR="91444" marT="45753" marB="45753"/>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smtClean="0">
                        <a:ln>
                          <a:noFill/>
                        </a:ln>
                        <a:solidFill>
                          <a:schemeClr val="tx2"/>
                        </a:solidFill>
                        <a:effectLst/>
                        <a:uLnTx/>
                        <a:uFillTx/>
                        <a:latin typeface="+mn-lt"/>
                        <a:ea typeface="+mn-ea"/>
                        <a:cs typeface="+mn-cs"/>
                      </a:endParaRPr>
                    </a:p>
                  </a:txBody>
                  <a:tcPr marT="45744" marB="45744"/>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v-SE" sz="1600" dirty="0" smtClean="0">
                        <a:solidFill>
                          <a:srgbClr val="FF0000"/>
                        </a:solidFill>
                      </a:endParaRPr>
                    </a:p>
                  </a:txBody>
                  <a:tcPr marT="45744" marB="45744"/>
                </a:tc>
                <a:extLst>
                  <a:ext uri="{0D108BD9-81ED-4DB2-BD59-A6C34878D82A}">
                    <a16:rowId xmlns:a16="http://schemas.microsoft.com/office/drawing/2014/main" val="10004"/>
                  </a:ext>
                </a:extLst>
              </a:tr>
            </a:tbl>
          </a:graphicData>
        </a:graphic>
      </p:graphicFrame>
      <p:sp>
        <p:nvSpPr>
          <p:cNvPr id="48155"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25FD9A9E-64B1-4A4F-A10A-10D84F661677}"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48156"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48157"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C32FF76E-DC40-41EA-B522-D3CD7ABA924F}" type="slidenum">
              <a:rPr lang="sv-SE" altLang="sv-SE" sz="1000" smtClean="0">
                <a:solidFill>
                  <a:srgbClr val="000000"/>
                </a:solidFill>
                <a:latin typeface="Calibri" pitchFamily="34" charset="0"/>
              </a:rPr>
              <a:pPr>
                <a:spcBef>
                  <a:spcPct val="0"/>
                </a:spcBef>
                <a:buClrTx/>
                <a:buSzTx/>
                <a:buFontTx/>
                <a:buNone/>
              </a:pPr>
              <a:t>18</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3228732013"/>
              </p:ext>
            </p:extLst>
          </p:nvPr>
        </p:nvGraphicFramePr>
        <p:xfrm>
          <a:off x="4211960" y="1556792"/>
          <a:ext cx="2376264" cy="18722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p:cNvGraphicFramePr/>
          <p:nvPr>
            <p:extLst>
              <p:ext uri="{D42A27DB-BD31-4B8C-83A1-F6EECF244321}">
                <p14:modId xmlns:p14="http://schemas.microsoft.com/office/powerpoint/2010/main" val="2707239063"/>
              </p:ext>
            </p:extLst>
          </p:nvPr>
        </p:nvGraphicFramePr>
        <p:xfrm>
          <a:off x="6624228" y="1412776"/>
          <a:ext cx="2376264" cy="20162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3"/>
          <p:cNvGraphicFramePr/>
          <p:nvPr>
            <p:extLst>
              <p:ext uri="{D42A27DB-BD31-4B8C-83A1-F6EECF244321}">
                <p14:modId xmlns:p14="http://schemas.microsoft.com/office/powerpoint/2010/main" val="2183558909"/>
              </p:ext>
            </p:extLst>
          </p:nvPr>
        </p:nvGraphicFramePr>
        <p:xfrm>
          <a:off x="4283968" y="3501008"/>
          <a:ext cx="2376264" cy="216024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Chart 4"/>
          <p:cNvGraphicFramePr/>
          <p:nvPr>
            <p:extLst>
              <p:ext uri="{D42A27DB-BD31-4B8C-83A1-F6EECF244321}">
                <p14:modId xmlns:p14="http://schemas.microsoft.com/office/powerpoint/2010/main" val="4216386599"/>
              </p:ext>
            </p:extLst>
          </p:nvPr>
        </p:nvGraphicFramePr>
        <p:xfrm>
          <a:off x="6588224" y="3501008"/>
          <a:ext cx="2376264" cy="2160240"/>
        </p:xfrm>
        <a:graphic>
          <a:graphicData uri="http://schemas.openxmlformats.org/drawingml/2006/chart">
            <c:chart xmlns:c="http://schemas.openxmlformats.org/drawingml/2006/chart" xmlns:r="http://schemas.openxmlformats.org/officeDocument/2006/relationships" r:id="rId7"/>
          </a:graphicData>
        </a:graphic>
      </p:graphicFrame>
      <p:pic>
        <p:nvPicPr>
          <p:cNvPr id="12" name="Picture 2" descr="C:\Users\piatha\Downloads\afaforsakrin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037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78" name="Rubrik 2"/>
          <p:cNvSpPr>
            <a:spLocks noGrp="1"/>
          </p:cNvSpPr>
          <p:nvPr>
            <p:ph type="title"/>
          </p:nvPr>
        </p:nvSpPr>
        <p:spPr>
          <a:xfrm>
            <a:off x="457200" y="274638"/>
            <a:ext cx="8229600" cy="850106"/>
          </a:xfrm>
        </p:spPr>
        <p:txBody>
          <a:bodyPr/>
          <a:lstStyle/>
          <a:p>
            <a:r>
              <a:rPr lang="sv-SE" altLang="sv-SE" sz="3600" smtClean="0"/>
              <a:t>Möjlighet att påverka beslut i arbetet</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3916044274"/>
              </p:ext>
            </p:extLst>
          </p:nvPr>
        </p:nvGraphicFramePr>
        <p:xfrm>
          <a:off x="250825" y="980728"/>
          <a:ext cx="8641655" cy="5221389"/>
        </p:xfrm>
        <a:graphic>
          <a:graphicData uri="http://schemas.openxmlformats.org/drawingml/2006/table">
            <a:tbl>
              <a:tblPr firstRow="1" bandRow="1">
                <a:tableStyleId>{5C22544A-7EE6-4342-B048-85BDC9FD1C3A}</a:tableStyleId>
              </a:tblPr>
              <a:tblGrid>
                <a:gridCol w="3960816">
                  <a:extLst>
                    <a:ext uri="{9D8B030D-6E8A-4147-A177-3AD203B41FA5}">
                      <a16:colId xmlns:a16="http://schemas.microsoft.com/office/drawing/2014/main" val="20000"/>
                    </a:ext>
                  </a:extLst>
                </a:gridCol>
                <a:gridCol w="2304071">
                  <a:extLst>
                    <a:ext uri="{9D8B030D-6E8A-4147-A177-3AD203B41FA5}">
                      <a16:colId xmlns:a16="http://schemas.microsoft.com/office/drawing/2014/main" val="20001"/>
                    </a:ext>
                  </a:extLst>
                </a:gridCol>
                <a:gridCol w="2376768">
                  <a:extLst>
                    <a:ext uri="{9D8B030D-6E8A-4147-A177-3AD203B41FA5}">
                      <a16:colId xmlns:a16="http://schemas.microsoft.com/office/drawing/2014/main" val="20002"/>
                    </a:ext>
                  </a:extLst>
                </a:gridCol>
              </a:tblGrid>
              <a:tr h="230102">
                <a:tc>
                  <a:txBody>
                    <a:bodyPr/>
                    <a:lstStyle/>
                    <a:p>
                      <a:endParaRPr lang="sv-SE" sz="2800" dirty="0"/>
                    </a:p>
                  </a:txBody>
                  <a:tcPr marL="91462" marR="91462" marT="45707" marB="45707"/>
                </a:tc>
                <a:tc>
                  <a:txBody>
                    <a:bodyPr/>
                    <a:lstStyle/>
                    <a:p>
                      <a:pPr algn="ctr"/>
                      <a:r>
                        <a:rPr lang="sv-SE" sz="2800" dirty="0" smtClean="0"/>
                        <a:t>2003</a:t>
                      </a:r>
                      <a:endParaRPr lang="sv-SE" sz="2800" dirty="0"/>
                    </a:p>
                  </a:txBody>
                  <a:tcPr marL="91462" marR="91462" marT="45707" marB="45707"/>
                </a:tc>
                <a:tc>
                  <a:txBody>
                    <a:bodyPr/>
                    <a:lstStyle/>
                    <a:p>
                      <a:pPr algn="ctr"/>
                      <a:r>
                        <a:rPr lang="sv-SE" sz="2800" dirty="0" smtClean="0"/>
                        <a:t>2014</a:t>
                      </a:r>
                      <a:endParaRPr lang="sv-SE" sz="2800" dirty="0"/>
                    </a:p>
                  </a:txBody>
                  <a:tcPr marL="91462" marR="91462" marT="45707" marB="45707"/>
                </a:tc>
                <a:extLst>
                  <a:ext uri="{0D108BD9-81ED-4DB2-BD59-A6C34878D82A}">
                    <a16:rowId xmlns:a16="http://schemas.microsoft.com/office/drawing/2014/main" val="10000"/>
                  </a:ext>
                </a:extLst>
              </a:tr>
              <a:tr h="1354074">
                <a:tc>
                  <a:txBody>
                    <a:bodyPr/>
                    <a:lstStyle/>
                    <a:p>
                      <a:r>
                        <a:rPr lang="sv-SE" sz="2000" dirty="0" smtClean="0">
                          <a:solidFill>
                            <a:schemeClr val="tx2"/>
                          </a:solidFill>
                        </a:rPr>
                        <a:t>Kan</a:t>
                      </a:r>
                      <a:r>
                        <a:rPr lang="sv-SE" sz="2000" baseline="0" dirty="0" smtClean="0">
                          <a:solidFill>
                            <a:schemeClr val="tx2"/>
                          </a:solidFill>
                        </a:rPr>
                        <a:t> </a:t>
                      </a:r>
                      <a:r>
                        <a:rPr lang="sv-SE" sz="2000" i="1" baseline="0" dirty="0" smtClean="0">
                          <a:solidFill>
                            <a:schemeClr val="tx2"/>
                          </a:solidFill>
                        </a:rPr>
                        <a:t>ofta</a:t>
                      </a:r>
                      <a:r>
                        <a:rPr lang="sv-SE" sz="2000" baseline="0" dirty="0" smtClean="0">
                          <a:solidFill>
                            <a:schemeClr val="tx2"/>
                          </a:solidFill>
                        </a:rPr>
                        <a:t> </a:t>
                      </a:r>
                      <a:r>
                        <a:rPr lang="sv-SE" sz="2000" b="1" baseline="0" dirty="0" smtClean="0">
                          <a:solidFill>
                            <a:schemeClr val="tx2"/>
                          </a:solidFill>
                        </a:rPr>
                        <a:t>påverka val av arbetsmetoder</a:t>
                      </a:r>
                      <a:endParaRPr lang="sv-SE" sz="2000" b="1" dirty="0">
                        <a:solidFill>
                          <a:schemeClr val="tx2"/>
                        </a:solidFill>
                      </a:endParaRPr>
                    </a:p>
                  </a:txBody>
                  <a:tcPr marL="91462" marR="91462" marT="45707" marB="45707"/>
                </a:tc>
                <a:tc>
                  <a:txBody>
                    <a:bodyPr/>
                    <a:lstStyle/>
                    <a:p>
                      <a:pPr algn="ctr"/>
                      <a:endParaRPr lang="sv-SE" sz="3600" dirty="0" smtClean="0">
                        <a:solidFill>
                          <a:schemeClr val="accent2"/>
                        </a:solidFill>
                      </a:endParaRPr>
                    </a:p>
                  </a:txBody>
                  <a:tcPr marL="91462" marR="91462" marT="45707" marB="45707"/>
                </a:tc>
                <a:tc>
                  <a:txBody>
                    <a:bodyPr/>
                    <a:lstStyle/>
                    <a:p>
                      <a:pPr algn="ctr"/>
                      <a:endParaRPr lang="sv-SE" sz="3600" dirty="0" smtClean="0">
                        <a:solidFill>
                          <a:schemeClr val="tx2"/>
                        </a:solidFill>
                      </a:endParaRPr>
                    </a:p>
                    <a:p>
                      <a:pPr algn="ctr"/>
                      <a:endParaRPr lang="sv-SE" sz="3600" dirty="0" smtClean="0">
                        <a:solidFill>
                          <a:schemeClr val="tx2"/>
                        </a:solidFill>
                      </a:endParaRPr>
                    </a:p>
                  </a:txBody>
                  <a:tcPr marL="91462" marR="91462" marT="45707" marB="45707"/>
                </a:tc>
                <a:extLst>
                  <a:ext uri="{0D108BD9-81ED-4DB2-BD59-A6C34878D82A}">
                    <a16:rowId xmlns:a16="http://schemas.microsoft.com/office/drawing/2014/main" val="10001"/>
                  </a:ext>
                </a:extLst>
              </a:tr>
              <a:tr h="1440160">
                <a:tc>
                  <a:txBody>
                    <a:bodyPr/>
                    <a:lstStyle/>
                    <a:p>
                      <a:r>
                        <a:rPr lang="sv-SE" sz="2000" b="1" dirty="0" smtClean="0">
                          <a:solidFill>
                            <a:schemeClr val="tx2"/>
                          </a:solidFill>
                        </a:rPr>
                        <a:t>Kan</a:t>
                      </a:r>
                      <a:r>
                        <a:rPr lang="sv-SE" sz="2000" b="1" baseline="0" dirty="0" smtClean="0">
                          <a:solidFill>
                            <a:schemeClr val="tx2"/>
                          </a:solidFill>
                        </a:rPr>
                        <a:t> </a:t>
                      </a:r>
                      <a:r>
                        <a:rPr lang="sv-SE" sz="2000" b="0" i="1" baseline="0" dirty="0" smtClean="0">
                          <a:solidFill>
                            <a:schemeClr val="tx2"/>
                          </a:solidFill>
                        </a:rPr>
                        <a:t>ofta </a:t>
                      </a:r>
                      <a:r>
                        <a:rPr lang="sv-SE" sz="2000" b="1" baseline="0" dirty="0" smtClean="0">
                          <a:solidFill>
                            <a:schemeClr val="tx2"/>
                          </a:solidFill>
                        </a:rPr>
                        <a:t>påverka mängden arbete man får</a:t>
                      </a:r>
                      <a:endParaRPr lang="sv-SE" sz="2000" b="1" dirty="0">
                        <a:solidFill>
                          <a:schemeClr val="tx2"/>
                        </a:solidFill>
                      </a:endParaRPr>
                    </a:p>
                  </a:txBody>
                  <a:tcPr marL="91462" marR="91462" marT="45707" marB="45707"/>
                </a:tc>
                <a:tc>
                  <a:txBody>
                    <a:bodyPr/>
                    <a:lstStyle/>
                    <a:p>
                      <a:pPr algn="ctr"/>
                      <a:endParaRPr lang="sv-SE" sz="4000" dirty="0" smtClean="0">
                        <a:solidFill>
                          <a:schemeClr val="accent2"/>
                        </a:solidFill>
                      </a:endParaRPr>
                    </a:p>
                  </a:txBody>
                  <a:tcPr marL="91462" marR="91462" marT="45707" marB="45707"/>
                </a:tc>
                <a:tc>
                  <a:txBody>
                    <a:bodyPr/>
                    <a:lstStyle/>
                    <a:p>
                      <a:pPr algn="ctr"/>
                      <a:endParaRPr lang="sv-SE" sz="4000" dirty="0" smtClean="0">
                        <a:solidFill>
                          <a:schemeClr val="tx2"/>
                        </a:solidFill>
                      </a:endParaRPr>
                    </a:p>
                  </a:txBody>
                  <a:tcPr marL="91462" marR="91462" marT="45707" marB="45707"/>
                </a:tc>
                <a:extLst>
                  <a:ext uri="{0D108BD9-81ED-4DB2-BD59-A6C34878D82A}">
                    <a16:rowId xmlns:a16="http://schemas.microsoft.com/office/drawing/2014/main" val="10002"/>
                  </a:ext>
                </a:extLst>
              </a:tr>
              <a:tr h="1440160">
                <a:tc>
                  <a:txBody>
                    <a:bodyPr/>
                    <a:lstStyle/>
                    <a:p>
                      <a:r>
                        <a:rPr lang="sv-SE" sz="2000" b="1" dirty="0" smtClean="0">
                          <a:solidFill>
                            <a:schemeClr val="tx2"/>
                          </a:solidFill>
                        </a:rPr>
                        <a:t>Kan</a:t>
                      </a:r>
                      <a:r>
                        <a:rPr lang="sv-SE" sz="2000" b="1" baseline="0" dirty="0" smtClean="0">
                          <a:solidFill>
                            <a:schemeClr val="tx2"/>
                          </a:solidFill>
                        </a:rPr>
                        <a:t> </a:t>
                      </a:r>
                      <a:r>
                        <a:rPr lang="sv-SE" sz="2000" b="0" i="1" baseline="0" dirty="0" smtClean="0">
                          <a:solidFill>
                            <a:schemeClr val="tx2"/>
                          </a:solidFill>
                        </a:rPr>
                        <a:t>ofta </a:t>
                      </a:r>
                      <a:r>
                        <a:rPr lang="sv-SE" sz="2000" b="1" baseline="0" dirty="0" smtClean="0">
                          <a:solidFill>
                            <a:schemeClr val="tx2"/>
                          </a:solidFill>
                        </a:rPr>
                        <a:t>påverka vilka man ska arbeta tillsammans med</a:t>
                      </a:r>
                      <a:endParaRPr lang="sv-SE" sz="2000" b="1" dirty="0">
                        <a:solidFill>
                          <a:schemeClr val="tx2"/>
                        </a:solidFill>
                      </a:endParaRPr>
                    </a:p>
                  </a:txBody>
                  <a:tcPr marL="91462" marR="91462" marT="45707" marB="45707"/>
                </a:tc>
                <a:tc>
                  <a:txBody>
                    <a:bodyPr/>
                    <a:lstStyle/>
                    <a:p>
                      <a:pPr algn="ctr"/>
                      <a:endParaRPr lang="sv-SE" sz="4000" dirty="0" smtClean="0">
                        <a:solidFill>
                          <a:schemeClr val="accent2"/>
                        </a:solidFill>
                      </a:endParaRPr>
                    </a:p>
                  </a:txBody>
                  <a:tcPr marL="91462" marR="91462" marT="45707" marB="45707"/>
                </a:tc>
                <a:tc>
                  <a:txBody>
                    <a:bodyPr/>
                    <a:lstStyle/>
                    <a:p>
                      <a:pPr algn="ctr"/>
                      <a:endParaRPr lang="sv-SE" sz="3600" dirty="0" smtClean="0">
                        <a:solidFill>
                          <a:schemeClr val="tx2"/>
                        </a:solidFill>
                      </a:endParaRPr>
                    </a:p>
                  </a:txBody>
                  <a:tcPr marL="91462" marR="91462" marT="45707" marB="45707"/>
                </a:tc>
                <a:extLst>
                  <a:ext uri="{0D108BD9-81ED-4DB2-BD59-A6C34878D82A}">
                    <a16:rowId xmlns:a16="http://schemas.microsoft.com/office/drawing/2014/main" val="10003"/>
                  </a:ext>
                </a:extLst>
              </a:tr>
              <a:tr h="468861">
                <a:tc gridSpan="3">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sv-SE" sz="2000" b="0" i="0" u="none" strike="noStrike" kern="1200" cap="none" spc="0" normalizeH="0" baseline="30000" noProof="0" dirty="0" smtClean="0">
                          <a:ln>
                            <a:noFill/>
                          </a:ln>
                          <a:solidFill>
                            <a:schemeClr val="tx2"/>
                          </a:solidFill>
                          <a:effectLst/>
                          <a:uLnTx/>
                          <a:uFillTx/>
                          <a:latin typeface="Calibri"/>
                          <a:ea typeface="Calibri"/>
                          <a:cs typeface="Times New Roman"/>
                        </a:rPr>
                        <a:t>1= mycket sällan eller aldrig  2= ganska sällan 3=Ibland 4= ganska ofta 5= mycket ofta eller alltid</a:t>
                      </a:r>
                    </a:p>
                  </a:txBody>
                  <a:tcPr marL="91462" marR="91462" marT="45707" marB="45707"/>
                </a:tc>
                <a:tc hMerge="1">
                  <a:txBody>
                    <a:bodyPr/>
                    <a:lstStyle/>
                    <a:p>
                      <a:pPr algn="ctr"/>
                      <a:endParaRPr lang="sv-SE" sz="4000" dirty="0">
                        <a:solidFill>
                          <a:schemeClr val="accent2"/>
                        </a:solidFill>
                      </a:endParaRPr>
                    </a:p>
                  </a:txBody>
                  <a:tcPr marL="91462" marR="91462" marT="45723" marB="45723"/>
                </a:tc>
                <a:tc hMerge="1">
                  <a:txBody>
                    <a:bodyPr/>
                    <a:lstStyle/>
                    <a:p>
                      <a:pPr algn="ctr"/>
                      <a:endParaRPr lang="sv-SE" sz="4000" dirty="0">
                        <a:solidFill>
                          <a:schemeClr val="accent2"/>
                        </a:solidFill>
                      </a:endParaRPr>
                    </a:p>
                  </a:txBody>
                  <a:tcPr marL="91462" marR="91462" marT="45723" marB="45723"/>
                </a:tc>
                <a:extLst>
                  <a:ext uri="{0D108BD9-81ED-4DB2-BD59-A6C34878D82A}">
                    <a16:rowId xmlns:a16="http://schemas.microsoft.com/office/drawing/2014/main" val="10004"/>
                  </a:ext>
                </a:extLst>
              </a:tr>
            </a:tbl>
          </a:graphicData>
        </a:graphic>
      </p:graphicFrame>
      <p:sp>
        <p:nvSpPr>
          <p:cNvPr id="49179"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C5AD6008-607E-4012-8612-9A50CC491D11}"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49180"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49181"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1A4AE2B9-0FC8-4C2F-BF4B-0AB554A540E4}" type="slidenum">
              <a:rPr lang="sv-SE" altLang="sv-SE" sz="1000" smtClean="0">
                <a:solidFill>
                  <a:srgbClr val="000000"/>
                </a:solidFill>
                <a:latin typeface="Calibri" pitchFamily="34" charset="0"/>
              </a:rPr>
              <a:pPr>
                <a:spcBef>
                  <a:spcPct val="0"/>
                </a:spcBef>
                <a:buClrTx/>
                <a:buSzTx/>
                <a:buFontTx/>
                <a:buNone/>
              </a:pPr>
              <a:t>19</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Chart 2"/>
          <p:cNvGraphicFramePr/>
          <p:nvPr>
            <p:extLst>
              <p:ext uri="{D42A27DB-BD31-4B8C-83A1-F6EECF244321}">
                <p14:modId xmlns:p14="http://schemas.microsoft.com/office/powerpoint/2010/main" val="1098015471"/>
              </p:ext>
            </p:extLst>
          </p:nvPr>
        </p:nvGraphicFramePr>
        <p:xfrm>
          <a:off x="4211960" y="1397000"/>
          <a:ext cx="2304256" cy="15279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p:cNvGraphicFramePr/>
          <p:nvPr>
            <p:extLst>
              <p:ext uri="{D42A27DB-BD31-4B8C-83A1-F6EECF244321}">
                <p14:modId xmlns:p14="http://schemas.microsoft.com/office/powerpoint/2010/main" val="2547501256"/>
              </p:ext>
            </p:extLst>
          </p:nvPr>
        </p:nvGraphicFramePr>
        <p:xfrm>
          <a:off x="6516216" y="1397000"/>
          <a:ext cx="2376264" cy="15279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p:cNvGraphicFramePr/>
          <p:nvPr>
            <p:extLst>
              <p:ext uri="{D42A27DB-BD31-4B8C-83A1-F6EECF244321}">
                <p14:modId xmlns:p14="http://schemas.microsoft.com/office/powerpoint/2010/main" val="997669840"/>
              </p:ext>
            </p:extLst>
          </p:nvPr>
        </p:nvGraphicFramePr>
        <p:xfrm>
          <a:off x="4211960" y="2708920"/>
          <a:ext cx="2376264" cy="165618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 name="Chart 5"/>
          <p:cNvGraphicFramePr/>
          <p:nvPr>
            <p:extLst>
              <p:ext uri="{D42A27DB-BD31-4B8C-83A1-F6EECF244321}">
                <p14:modId xmlns:p14="http://schemas.microsoft.com/office/powerpoint/2010/main" val="659181902"/>
              </p:ext>
            </p:extLst>
          </p:nvPr>
        </p:nvGraphicFramePr>
        <p:xfrm>
          <a:off x="6516216" y="2780928"/>
          <a:ext cx="2376264" cy="158417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Chart 8"/>
          <p:cNvGraphicFramePr/>
          <p:nvPr>
            <p:extLst>
              <p:ext uri="{D42A27DB-BD31-4B8C-83A1-F6EECF244321}">
                <p14:modId xmlns:p14="http://schemas.microsoft.com/office/powerpoint/2010/main" val="2530338440"/>
              </p:ext>
            </p:extLst>
          </p:nvPr>
        </p:nvGraphicFramePr>
        <p:xfrm>
          <a:off x="4211960" y="4221088"/>
          <a:ext cx="2351584" cy="1615728"/>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p:nvPr>
            <p:extLst>
              <p:ext uri="{D42A27DB-BD31-4B8C-83A1-F6EECF244321}">
                <p14:modId xmlns:p14="http://schemas.microsoft.com/office/powerpoint/2010/main" val="1338693923"/>
              </p:ext>
            </p:extLst>
          </p:nvPr>
        </p:nvGraphicFramePr>
        <p:xfrm>
          <a:off x="6516216" y="4005064"/>
          <a:ext cx="2376264" cy="1800200"/>
        </p:xfrm>
        <a:graphic>
          <a:graphicData uri="http://schemas.openxmlformats.org/drawingml/2006/chart">
            <c:chart xmlns:c="http://schemas.openxmlformats.org/drawingml/2006/chart" xmlns:r="http://schemas.openxmlformats.org/officeDocument/2006/relationships" r:id="rId9"/>
          </a:graphicData>
        </a:graphic>
      </p:graphicFrame>
      <p:pic>
        <p:nvPicPr>
          <p:cNvPr id="14" name="Picture 2" descr="C:\Users\piatha\Downloads\afaforsakrin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47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ubrik 2"/>
          <p:cNvSpPr>
            <a:spLocks noGrp="1"/>
          </p:cNvSpPr>
          <p:nvPr>
            <p:ph type="title"/>
          </p:nvPr>
        </p:nvSpPr>
        <p:spPr>
          <a:xfrm>
            <a:off x="457200" y="338138"/>
            <a:ext cx="8229600" cy="787400"/>
          </a:xfrm>
        </p:spPr>
        <p:txBody>
          <a:bodyPr/>
          <a:lstStyle/>
          <a:p>
            <a:r>
              <a:rPr lang="sv-SE" altLang="sv-SE" b="1" dirty="0" smtClean="0">
                <a:solidFill>
                  <a:schemeClr val="accent2"/>
                </a:solidFill>
              </a:rPr>
              <a:t>Innehåll</a:t>
            </a:r>
          </a:p>
        </p:txBody>
      </p:sp>
      <p:sp>
        <p:nvSpPr>
          <p:cNvPr id="33794" name="Platshållare för innehåll 1"/>
          <p:cNvSpPr>
            <a:spLocks noGrp="1"/>
          </p:cNvSpPr>
          <p:nvPr>
            <p:ph idx="1"/>
          </p:nvPr>
        </p:nvSpPr>
        <p:spPr>
          <a:xfrm>
            <a:off x="468313" y="1484313"/>
            <a:ext cx="8137525" cy="4714875"/>
          </a:xfrm>
        </p:spPr>
        <p:txBody>
          <a:bodyPr>
            <a:normAutofit/>
          </a:bodyPr>
          <a:lstStyle/>
          <a:p>
            <a:pPr marL="0" indent="0">
              <a:buNone/>
            </a:pPr>
            <a:r>
              <a:rPr lang="sv-SE" altLang="sv-SE" b="1" dirty="0" smtClean="0">
                <a:solidFill>
                  <a:schemeClr val="accent1"/>
                </a:solidFill>
              </a:rPr>
              <a:t>Presentation av de viktigaste resultaten av </a:t>
            </a:r>
            <a:r>
              <a:rPr lang="sv-SE" altLang="sv-SE" b="1" smtClean="0">
                <a:solidFill>
                  <a:schemeClr val="accent1"/>
                </a:solidFill>
              </a:rPr>
              <a:t>forskningsprojektet:</a:t>
            </a:r>
            <a:endParaRPr lang="sv-SE" altLang="sv-SE" sz="3200" b="1" dirty="0" smtClean="0">
              <a:solidFill>
                <a:schemeClr val="accent1"/>
              </a:solidFill>
            </a:endParaRPr>
          </a:p>
          <a:p>
            <a:pPr marL="514350" indent="-514350">
              <a:buAutoNum type="alphaLcParenR"/>
            </a:pPr>
            <a:r>
              <a:rPr lang="sv-SE" altLang="sv-SE" dirty="0" smtClean="0">
                <a:solidFill>
                  <a:schemeClr val="accent1"/>
                </a:solidFill>
              </a:rPr>
              <a:t>D</a:t>
            </a:r>
            <a:r>
              <a:rPr lang="sv-SE" altLang="sv-SE" sz="3200" dirty="0" smtClean="0">
                <a:solidFill>
                  <a:schemeClr val="accent1"/>
                </a:solidFill>
              </a:rPr>
              <a:t>e 5 delstudierna (metod, viktigaste  </a:t>
            </a:r>
          </a:p>
          <a:p>
            <a:pPr marL="0" lvl="0" indent="0">
              <a:buNone/>
            </a:pPr>
            <a:r>
              <a:rPr lang="sv-SE" altLang="sv-SE" dirty="0">
                <a:solidFill>
                  <a:schemeClr val="accent1"/>
                </a:solidFill>
              </a:rPr>
              <a:t> </a:t>
            </a:r>
            <a:r>
              <a:rPr lang="sv-SE" altLang="sv-SE" dirty="0" smtClean="0">
                <a:solidFill>
                  <a:schemeClr val="accent1"/>
                </a:solidFill>
              </a:rPr>
              <a:t>    </a:t>
            </a:r>
            <a:r>
              <a:rPr lang="sv-SE" altLang="sv-SE" dirty="0">
                <a:solidFill>
                  <a:srgbClr val="4F81BD"/>
                </a:solidFill>
              </a:rPr>
              <a:t>resultat)  </a:t>
            </a:r>
            <a:endParaRPr lang="sv-SE" altLang="sv-SE" sz="3200" dirty="0" smtClean="0">
              <a:solidFill>
                <a:schemeClr val="accent1"/>
              </a:solidFill>
            </a:endParaRPr>
          </a:p>
          <a:p>
            <a:pPr marL="0" indent="0">
              <a:buNone/>
            </a:pPr>
            <a:r>
              <a:rPr lang="sv-SE" altLang="sv-SE" sz="3200" dirty="0" smtClean="0">
                <a:solidFill>
                  <a:schemeClr val="accent1"/>
                </a:solidFill>
              </a:rPr>
              <a:t>b) Vilka forskningsmässiga utmaningar kan   </a:t>
            </a:r>
          </a:p>
          <a:p>
            <a:pPr marL="0" indent="0">
              <a:buNone/>
            </a:pPr>
            <a:r>
              <a:rPr lang="sv-SE" altLang="sv-SE" dirty="0" smtClean="0">
                <a:solidFill>
                  <a:schemeClr val="accent1"/>
                </a:solidFill>
              </a:rPr>
              <a:t>     </a:t>
            </a:r>
            <a:r>
              <a:rPr lang="sv-SE" altLang="sv-SE" dirty="0">
                <a:solidFill>
                  <a:schemeClr val="accent1"/>
                </a:solidFill>
              </a:rPr>
              <a:t>identifieras? </a:t>
            </a:r>
            <a:endParaRPr lang="sv-SE" altLang="sv-SE" sz="3200" b="1" dirty="0" smtClean="0"/>
          </a:p>
          <a:p>
            <a:pPr marL="0" indent="0">
              <a:buFont typeface="Symbol" panose="05050102010706020507" pitchFamily="18" charset="2"/>
              <a:buNone/>
            </a:pPr>
            <a:endParaRPr lang="sv-SE" altLang="sv-SE" sz="3200" dirty="0" smtClean="0"/>
          </a:p>
        </p:txBody>
      </p:sp>
      <p:sp>
        <p:nvSpPr>
          <p:cNvPr id="33796"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DB4B390A-9D19-4E15-B1C1-1873B76336FB}" type="datetime1">
              <a:rPr lang="sv-SE" altLang="sv-SE" sz="1000" smtClean="0">
                <a:solidFill>
                  <a:srgbClr val="000000"/>
                </a:solidFill>
                <a:latin typeface="Calibri" panose="020F0502020204030204" pitchFamily="34" charset="0"/>
                <a:cs typeface="Arial" panose="020B0604020202020204" pitchFamily="34" charset="0"/>
              </a:r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33797"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smtClean="0">
                <a:solidFill>
                  <a:srgbClr val="000000"/>
                </a:solidFill>
                <a:latin typeface="Calibri" panose="020F0502020204030204" pitchFamily="34" charset="0"/>
                <a:cs typeface="Arial" panose="020B0604020202020204" pitchFamily="34" charset="0"/>
              </a:rPr>
              <a:t>Pia Tham, Akademin för Arbetsliv och Hälsa, Högskolan i Gävle        </a:t>
            </a:r>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33798"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245B0D60-7C1A-4F2A-AABC-A279924CC54A}" type="slidenum">
              <a:rPr lang="sv-SE" altLang="sv-SE" sz="1000">
                <a:solidFill>
                  <a:srgbClr val="000000"/>
                </a:solidFill>
                <a:latin typeface="Calibri" panose="020F0502020204030204" pitchFamily="34" charset="0"/>
              </a:rPr>
              <a:pPr>
                <a:spcBef>
                  <a:spcPct val="0"/>
                </a:spcBef>
                <a:buClrTx/>
                <a:buSzTx/>
                <a:buFontTx/>
                <a:buNone/>
              </a:pPr>
              <a:t>2</a:t>
            </a:fld>
            <a:endParaRPr lang="sv-SE" altLang="sv-SE" sz="1000" dirty="0">
              <a:solidFill>
                <a:srgbClr val="000000"/>
              </a:solidFill>
              <a:latin typeface="Calibri" panose="020F0502020204030204"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021288"/>
            <a:ext cx="576064" cy="64807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099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2" name="Rubrik 2"/>
          <p:cNvSpPr>
            <a:spLocks noGrp="1"/>
          </p:cNvSpPr>
          <p:nvPr>
            <p:ph type="title"/>
          </p:nvPr>
        </p:nvSpPr>
        <p:spPr>
          <a:xfrm>
            <a:off x="468313" y="404813"/>
            <a:ext cx="8229600" cy="647923"/>
          </a:xfrm>
        </p:spPr>
        <p:txBody>
          <a:bodyPr/>
          <a:lstStyle/>
          <a:p>
            <a:r>
              <a:rPr lang="sv-SE" altLang="sv-SE" sz="3600" dirty="0" smtClean="0"/>
              <a:t>Rollkonflikter</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803278165"/>
              </p:ext>
            </p:extLst>
          </p:nvPr>
        </p:nvGraphicFramePr>
        <p:xfrm>
          <a:off x="323528" y="1026593"/>
          <a:ext cx="8642351" cy="4850679"/>
        </p:xfrm>
        <a:graphic>
          <a:graphicData uri="http://schemas.openxmlformats.org/drawingml/2006/table">
            <a:tbl>
              <a:tblPr firstRow="1" bandRow="1">
                <a:tableStyleId>{5C22544A-7EE6-4342-B048-85BDC9FD1C3A}</a:tableStyleId>
              </a:tblPr>
              <a:tblGrid>
                <a:gridCol w="3385071">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520976">
                  <a:extLst>
                    <a:ext uri="{9D8B030D-6E8A-4147-A177-3AD203B41FA5}">
                      <a16:colId xmlns:a16="http://schemas.microsoft.com/office/drawing/2014/main" val="20002"/>
                    </a:ext>
                  </a:extLst>
                </a:gridCol>
              </a:tblGrid>
              <a:tr h="700339">
                <a:tc>
                  <a:txBody>
                    <a:bodyPr/>
                    <a:lstStyle/>
                    <a:p>
                      <a:endParaRPr lang="sv-SE" sz="2800" dirty="0"/>
                    </a:p>
                  </a:txBody>
                  <a:tcPr marL="91455" marR="91455" marT="45727" marB="45727"/>
                </a:tc>
                <a:tc>
                  <a:txBody>
                    <a:bodyPr/>
                    <a:lstStyle/>
                    <a:p>
                      <a:pPr algn="ctr"/>
                      <a:r>
                        <a:rPr lang="sv-SE" sz="2800" dirty="0" smtClean="0"/>
                        <a:t>2003</a:t>
                      </a:r>
                      <a:endParaRPr lang="sv-SE" sz="2800" dirty="0"/>
                    </a:p>
                  </a:txBody>
                  <a:tcPr marL="91455" marR="91455" marT="45727" marB="45727"/>
                </a:tc>
                <a:tc>
                  <a:txBody>
                    <a:bodyPr/>
                    <a:lstStyle/>
                    <a:p>
                      <a:pPr algn="ctr"/>
                      <a:r>
                        <a:rPr lang="sv-SE" sz="2800" dirty="0" smtClean="0"/>
                        <a:t>2014</a:t>
                      </a:r>
                      <a:endParaRPr lang="sv-SE" sz="2800" dirty="0"/>
                    </a:p>
                  </a:txBody>
                  <a:tcPr marL="91455" marR="91455" marT="45727" marB="45727"/>
                </a:tc>
                <a:extLst>
                  <a:ext uri="{0D108BD9-81ED-4DB2-BD59-A6C34878D82A}">
                    <a16:rowId xmlns:a16="http://schemas.microsoft.com/office/drawing/2014/main" val="10000"/>
                  </a:ext>
                </a:extLst>
              </a:tr>
              <a:tr h="1710119">
                <a:tc>
                  <a:txBody>
                    <a:bodyPr/>
                    <a:lstStyle/>
                    <a:p>
                      <a:r>
                        <a:rPr lang="sv-SE" sz="2000" b="1" dirty="0" smtClean="0">
                          <a:solidFill>
                            <a:schemeClr val="tx2"/>
                          </a:solidFill>
                        </a:rPr>
                        <a:t>Utför</a:t>
                      </a:r>
                      <a:r>
                        <a:rPr lang="sv-SE" sz="2000" baseline="0" dirty="0" smtClean="0">
                          <a:solidFill>
                            <a:schemeClr val="tx2"/>
                          </a:solidFill>
                        </a:rPr>
                        <a:t> </a:t>
                      </a:r>
                      <a:r>
                        <a:rPr lang="sv-SE" sz="2000" i="0" baseline="0" dirty="0" smtClean="0">
                          <a:solidFill>
                            <a:schemeClr val="tx2"/>
                          </a:solidFill>
                        </a:rPr>
                        <a:t>ofta </a:t>
                      </a:r>
                      <a:r>
                        <a:rPr lang="sv-SE" sz="2000" b="1" baseline="0" dirty="0" smtClean="0">
                          <a:solidFill>
                            <a:schemeClr val="tx2"/>
                          </a:solidFill>
                        </a:rPr>
                        <a:t>arbetsuppgifter man tycker skulle göras annorlunda</a:t>
                      </a:r>
                      <a:endParaRPr lang="sv-SE" sz="2000" b="1" dirty="0">
                        <a:solidFill>
                          <a:schemeClr val="tx2"/>
                        </a:solidFill>
                      </a:endParaRPr>
                    </a:p>
                  </a:txBody>
                  <a:tcPr marL="91455" marR="91455" marT="45727" marB="45727"/>
                </a:tc>
                <a:tc>
                  <a:txBody>
                    <a:bodyPr/>
                    <a:lstStyle/>
                    <a:p>
                      <a:pPr algn="ctr"/>
                      <a:endParaRPr lang="sv-SE" sz="2000" dirty="0">
                        <a:solidFill>
                          <a:srgbClr val="FF0000"/>
                        </a:solidFill>
                      </a:endParaRPr>
                    </a:p>
                  </a:txBody>
                  <a:tcPr marL="91455" marR="91455" marT="45727" marB="45727"/>
                </a:tc>
                <a:tc>
                  <a:txBody>
                    <a:bodyPr/>
                    <a:lstStyle/>
                    <a:p>
                      <a:pPr algn="ctr"/>
                      <a:endParaRPr lang="sv-SE" sz="2000" dirty="0">
                        <a:solidFill>
                          <a:srgbClr val="FF0000"/>
                        </a:solidFill>
                      </a:endParaRPr>
                    </a:p>
                  </a:txBody>
                  <a:tcPr marL="91455" marR="91455" marT="45727" marB="45727"/>
                </a:tc>
                <a:extLst>
                  <a:ext uri="{0D108BD9-81ED-4DB2-BD59-A6C34878D82A}">
                    <a16:rowId xmlns:a16="http://schemas.microsoft.com/office/drawing/2014/main" val="10001"/>
                  </a:ext>
                </a:extLst>
              </a:tr>
              <a:tr h="1720141">
                <a:tc>
                  <a:txBody>
                    <a:bodyPr/>
                    <a:lstStyle/>
                    <a:p>
                      <a:pPr marL="0" marR="0" lvl="0" indent="0" algn="l" defTabSz="914400" rtl="0" eaLnBrk="0" fontAlgn="base" latinLnBrk="0" hangingPunct="0">
                        <a:lnSpc>
                          <a:spcPct val="100000"/>
                        </a:lnSpc>
                        <a:spcBef>
                          <a:spcPct val="20000"/>
                        </a:spcBef>
                        <a:spcAft>
                          <a:spcPct val="0"/>
                        </a:spcAft>
                        <a:buClr>
                          <a:srgbClr val="31B6FD"/>
                        </a:buClr>
                        <a:buSzPct val="100000"/>
                        <a:buFont typeface="Symbol" pitchFamily="18" charset="2"/>
                        <a:buNone/>
                        <a:tabLst/>
                        <a:defRPr/>
                      </a:pPr>
                      <a:r>
                        <a:rPr kumimoji="0" lang="sv-SE" altLang="sv-SE" sz="2000" b="1" i="0" u="none" strike="noStrike" kern="1200" cap="none" spc="0" normalizeH="0" baseline="0" noProof="0" dirty="0" smtClean="0">
                          <a:ln>
                            <a:noFill/>
                          </a:ln>
                          <a:solidFill>
                            <a:schemeClr val="tx2"/>
                          </a:solidFill>
                          <a:effectLst/>
                          <a:uLnTx/>
                          <a:uFillTx/>
                          <a:latin typeface="+mn-lt"/>
                          <a:ea typeface="+mn-ea"/>
                          <a:cs typeface="+mn-cs"/>
                        </a:rPr>
                        <a:t>Utsätts</a:t>
                      </a:r>
                      <a:r>
                        <a:rPr kumimoji="0" lang="sv-SE" altLang="sv-SE" sz="2000" b="0" i="0" u="none" strike="noStrike" kern="1200" cap="none" spc="0" normalizeH="0" baseline="0" noProof="0" dirty="0" smtClean="0">
                          <a:ln>
                            <a:noFill/>
                          </a:ln>
                          <a:solidFill>
                            <a:schemeClr val="tx2"/>
                          </a:solidFill>
                          <a:effectLst/>
                          <a:uLnTx/>
                          <a:uFillTx/>
                          <a:latin typeface="+mn-lt"/>
                          <a:ea typeface="+mn-ea"/>
                          <a:cs typeface="+mn-cs"/>
                        </a:rPr>
                        <a:t> ofta </a:t>
                      </a:r>
                      <a:r>
                        <a:rPr kumimoji="0" lang="sv-SE" altLang="sv-SE" sz="2000" b="1" i="0" u="none" strike="noStrike" kern="1200" cap="none" spc="0" normalizeH="0" baseline="0" noProof="0" dirty="0" smtClean="0">
                          <a:ln>
                            <a:noFill/>
                          </a:ln>
                          <a:solidFill>
                            <a:schemeClr val="tx2"/>
                          </a:solidFill>
                          <a:effectLst/>
                          <a:uLnTx/>
                          <a:uFillTx/>
                          <a:latin typeface="+mn-lt"/>
                          <a:ea typeface="+mn-ea"/>
                          <a:cs typeface="+mn-cs"/>
                        </a:rPr>
                        <a:t>för</a:t>
                      </a:r>
                      <a:r>
                        <a:rPr kumimoji="0" lang="sv-SE" altLang="sv-SE" sz="2000" b="1" i="1" u="none" strike="noStrike" kern="1200" cap="none" spc="0" normalizeH="0" baseline="0" noProof="0" dirty="0" smtClean="0">
                          <a:ln>
                            <a:noFill/>
                          </a:ln>
                          <a:solidFill>
                            <a:schemeClr val="tx2"/>
                          </a:solidFill>
                          <a:effectLst/>
                          <a:uLnTx/>
                          <a:uFillTx/>
                          <a:latin typeface="+mn-lt"/>
                          <a:ea typeface="+mn-ea"/>
                          <a:cs typeface="+mn-cs"/>
                        </a:rPr>
                        <a:t> </a:t>
                      </a:r>
                      <a:r>
                        <a:rPr kumimoji="0" lang="sv-SE" altLang="sv-SE" sz="2000" b="1" i="0" u="none" strike="noStrike" kern="1200" cap="none" spc="0" normalizeH="0" baseline="0" noProof="0" dirty="0" smtClean="0">
                          <a:ln>
                            <a:noFill/>
                          </a:ln>
                          <a:solidFill>
                            <a:schemeClr val="tx2"/>
                          </a:solidFill>
                          <a:effectLst/>
                          <a:uLnTx/>
                          <a:uFillTx/>
                          <a:latin typeface="+mn-lt"/>
                          <a:ea typeface="+mn-ea"/>
                          <a:cs typeface="+mn-cs"/>
                        </a:rPr>
                        <a:t>oförenliga krav från två eller flera personer</a:t>
                      </a:r>
                      <a:endParaRPr lang="sv-SE" sz="2000" b="0" dirty="0">
                        <a:solidFill>
                          <a:schemeClr val="tx2"/>
                        </a:solidFill>
                      </a:endParaRPr>
                    </a:p>
                  </a:txBody>
                  <a:tcPr marL="91455" marR="91455" marT="45727" marB="45727"/>
                </a:tc>
                <a:tc>
                  <a:txBody>
                    <a:bodyPr/>
                    <a:lstStyle/>
                    <a:p>
                      <a:pPr algn="ctr"/>
                      <a:endParaRPr lang="sv-SE" sz="2000" dirty="0" smtClean="0">
                        <a:solidFill>
                          <a:srgbClr val="FF0000"/>
                        </a:solidFill>
                      </a:endParaRPr>
                    </a:p>
                  </a:txBody>
                  <a:tcPr marL="91455" marR="91455" marT="45727" marB="45727"/>
                </a:tc>
                <a:tc>
                  <a:txBody>
                    <a:bodyPr/>
                    <a:lstStyle/>
                    <a:p>
                      <a:pPr algn="ctr"/>
                      <a:endParaRPr lang="sv-SE" sz="4000" dirty="0">
                        <a:solidFill>
                          <a:srgbClr val="FF0000"/>
                        </a:solidFill>
                      </a:endParaRPr>
                    </a:p>
                  </a:txBody>
                  <a:tcPr marL="91455" marR="91455" marT="45727" marB="45727"/>
                </a:tc>
                <a:extLst>
                  <a:ext uri="{0D108BD9-81ED-4DB2-BD59-A6C34878D82A}">
                    <a16:rowId xmlns:a16="http://schemas.microsoft.com/office/drawing/2014/main" val="10002"/>
                  </a:ext>
                </a:extLst>
              </a:tr>
              <a:tr h="720080">
                <a:tc gridSpan="3">
                  <a:txBody>
                    <a:bodyPr/>
                    <a:lstStyle/>
                    <a:p>
                      <a:pPr marL="0" marR="0" lvl="0" indent="0" algn="l" defTabSz="914400" rtl="0" eaLnBrk="0" fontAlgn="base" latinLnBrk="0" hangingPunct="0">
                        <a:lnSpc>
                          <a:spcPct val="100000"/>
                        </a:lnSpc>
                        <a:spcBef>
                          <a:spcPct val="20000"/>
                        </a:spcBef>
                        <a:spcAft>
                          <a:spcPct val="0"/>
                        </a:spcAft>
                        <a:buClr>
                          <a:srgbClr val="31B6FD"/>
                        </a:buClr>
                        <a:buSzPct val="100000"/>
                        <a:buFont typeface="Symbol" pitchFamily="18" charset="2"/>
                        <a:buNone/>
                        <a:tabLst/>
                        <a:defRPr/>
                      </a:pPr>
                      <a:endParaRPr lang="sv-SE" sz="2000" b="0" dirty="0">
                        <a:solidFill>
                          <a:schemeClr val="accent2"/>
                        </a:solidFill>
                      </a:endParaRPr>
                    </a:p>
                  </a:txBody>
                  <a:tcPr marL="91455" marR="91455" marT="45727" marB="45727"/>
                </a:tc>
                <a:tc hMerge="1">
                  <a:txBody>
                    <a:bodyPr/>
                    <a:lstStyle/>
                    <a:p>
                      <a:pPr algn="ctr"/>
                      <a:endParaRPr lang="sv-SE" sz="4000" dirty="0">
                        <a:solidFill>
                          <a:schemeClr val="accent2"/>
                        </a:solidFill>
                      </a:endParaRPr>
                    </a:p>
                  </a:txBody>
                  <a:tcPr marL="91455" marR="91455" marT="45732" marB="45732"/>
                </a:tc>
                <a:tc hMerge="1">
                  <a:txBody>
                    <a:bodyPr/>
                    <a:lstStyle/>
                    <a:p>
                      <a:pPr algn="ctr"/>
                      <a:endParaRPr lang="sv-SE" sz="4000" dirty="0">
                        <a:solidFill>
                          <a:schemeClr val="accent2"/>
                        </a:solidFill>
                      </a:endParaRPr>
                    </a:p>
                  </a:txBody>
                  <a:tcPr marL="91455" marR="91455" marT="45732" marB="45732"/>
                </a:tc>
                <a:extLst>
                  <a:ext uri="{0D108BD9-81ED-4DB2-BD59-A6C34878D82A}">
                    <a16:rowId xmlns:a16="http://schemas.microsoft.com/office/drawing/2014/main" val="10003"/>
                  </a:ext>
                </a:extLst>
              </a:tr>
            </a:tbl>
          </a:graphicData>
        </a:graphic>
      </p:graphicFrame>
      <p:sp>
        <p:nvSpPr>
          <p:cNvPr id="71703"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F537AD24-4100-46FF-BE61-9FC529B7D3C6}"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71704"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        </a:t>
            </a:r>
          </a:p>
        </p:txBody>
      </p:sp>
      <p:sp>
        <p:nvSpPr>
          <p:cNvPr id="71705"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38E00A92-6859-476B-AA12-D0A1E69B409F}" type="slidenum">
              <a:rPr lang="sv-SE" altLang="sv-SE" sz="1000">
                <a:solidFill>
                  <a:srgbClr val="000000"/>
                </a:solidFill>
                <a:latin typeface="Calibri" panose="020F0502020204030204" pitchFamily="34" charset="0"/>
              </a:rPr>
              <a:pPr>
                <a:spcBef>
                  <a:spcPct val="0"/>
                </a:spcBef>
                <a:buClrTx/>
                <a:buSzTx/>
                <a:buFontTx/>
                <a:buNone/>
              </a:pPr>
              <a:t>20</a:t>
            </a:fld>
            <a:endParaRPr lang="sv-SE" altLang="sv-SE" sz="1000" dirty="0">
              <a:solidFill>
                <a:srgbClr val="000000"/>
              </a:solidFill>
              <a:latin typeface="Calibri" panose="020F0502020204030204" pitchFamily="34" charset="0"/>
            </a:endParaRPr>
          </a:p>
        </p:txBody>
      </p:sp>
      <p:graphicFrame>
        <p:nvGraphicFramePr>
          <p:cNvPr id="8" name="Chart 7"/>
          <p:cNvGraphicFramePr/>
          <p:nvPr>
            <p:extLst>
              <p:ext uri="{D42A27DB-BD31-4B8C-83A1-F6EECF244321}">
                <p14:modId xmlns:p14="http://schemas.microsoft.com/office/powerpoint/2010/main" val="352437639"/>
              </p:ext>
            </p:extLst>
          </p:nvPr>
        </p:nvGraphicFramePr>
        <p:xfrm>
          <a:off x="3635896" y="1484784"/>
          <a:ext cx="2808312" cy="20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685405824"/>
              </p:ext>
            </p:extLst>
          </p:nvPr>
        </p:nvGraphicFramePr>
        <p:xfrm>
          <a:off x="6372200" y="1772816"/>
          <a:ext cx="2592288" cy="1944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extLst>
              <p:ext uri="{D42A27DB-BD31-4B8C-83A1-F6EECF244321}">
                <p14:modId xmlns:p14="http://schemas.microsoft.com/office/powerpoint/2010/main" val="2614436666"/>
              </p:ext>
            </p:extLst>
          </p:nvPr>
        </p:nvGraphicFramePr>
        <p:xfrm>
          <a:off x="3707904" y="3356992"/>
          <a:ext cx="2880320" cy="198007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extLst>
              <p:ext uri="{D42A27DB-BD31-4B8C-83A1-F6EECF244321}">
                <p14:modId xmlns:p14="http://schemas.microsoft.com/office/powerpoint/2010/main" val="2804706118"/>
              </p:ext>
            </p:extLst>
          </p:nvPr>
        </p:nvGraphicFramePr>
        <p:xfrm>
          <a:off x="6228184" y="3429000"/>
          <a:ext cx="2771800" cy="1962145"/>
        </p:xfrm>
        <a:graphic>
          <a:graphicData uri="http://schemas.openxmlformats.org/drawingml/2006/chart">
            <c:chart xmlns:c="http://schemas.openxmlformats.org/drawingml/2006/chart" xmlns:r="http://schemas.openxmlformats.org/officeDocument/2006/relationships" r:id="rId6"/>
          </a:graphicData>
        </a:graphic>
      </p:graphicFrame>
      <p:pic>
        <p:nvPicPr>
          <p:cNvPr id="12" name="Picture 2" descr="C:\Users\Computer\Desktop\HIG logga.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piatha\Downloads\afaforsakrin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563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58" name="Rubrik 2"/>
          <p:cNvSpPr>
            <a:spLocks noGrp="1"/>
          </p:cNvSpPr>
          <p:nvPr>
            <p:ph type="title"/>
          </p:nvPr>
        </p:nvSpPr>
        <p:spPr>
          <a:xfrm>
            <a:off x="457200" y="338138"/>
            <a:ext cx="8229600" cy="1362075"/>
          </a:xfrm>
        </p:spPr>
        <p:txBody>
          <a:bodyPr>
            <a:normAutofit fontScale="90000"/>
          </a:bodyPr>
          <a:lstStyle/>
          <a:p>
            <a:r>
              <a:rPr lang="sv-SE" altLang="sv-SE" dirty="0" smtClean="0"/>
              <a:t>Negativ påverkan på hem och familjeliv</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1981183724"/>
              </p:ext>
            </p:extLst>
          </p:nvPr>
        </p:nvGraphicFramePr>
        <p:xfrm>
          <a:off x="611188" y="2492375"/>
          <a:ext cx="7777163" cy="3348454"/>
        </p:xfrm>
        <a:graphic>
          <a:graphicData uri="http://schemas.openxmlformats.org/drawingml/2006/table">
            <a:tbl>
              <a:tblPr firstRow="1" bandRow="1">
                <a:tableStyleId>{5C22544A-7EE6-4342-B048-85BDC9FD1C3A}</a:tableStyleId>
              </a:tblPr>
              <a:tblGrid>
                <a:gridCol w="2520652">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664223">
                  <a:extLst>
                    <a:ext uri="{9D8B030D-6E8A-4147-A177-3AD203B41FA5}">
                      <a16:colId xmlns:a16="http://schemas.microsoft.com/office/drawing/2014/main" val="20002"/>
                    </a:ext>
                  </a:extLst>
                </a:gridCol>
              </a:tblGrid>
              <a:tr h="518275">
                <a:tc>
                  <a:txBody>
                    <a:bodyPr/>
                    <a:lstStyle/>
                    <a:p>
                      <a:endParaRPr lang="sv-SE" sz="1800" dirty="0"/>
                    </a:p>
                  </a:txBody>
                  <a:tcPr marL="91443" marR="91443" marT="45741" marB="45741"/>
                </a:tc>
                <a:tc>
                  <a:txBody>
                    <a:bodyPr/>
                    <a:lstStyle/>
                    <a:p>
                      <a:pPr algn="ctr"/>
                      <a:r>
                        <a:rPr lang="sv-SE" sz="2800" dirty="0" smtClean="0"/>
                        <a:t>2003</a:t>
                      </a:r>
                      <a:endParaRPr lang="sv-SE" sz="2800" dirty="0"/>
                    </a:p>
                  </a:txBody>
                  <a:tcPr marL="91443" marR="91443" marT="45741" marB="45741"/>
                </a:tc>
                <a:tc>
                  <a:txBody>
                    <a:bodyPr/>
                    <a:lstStyle/>
                    <a:p>
                      <a:pPr algn="ctr"/>
                      <a:r>
                        <a:rPr lang="sv-SE" sz="2800" dirty="0" smtClean="0">
                          <a:solidFill>
                            <a:schemeClr val="bg1"/>
                          </a:solidFill>
                        </a:rPr>
                        <a:t>2014</a:t>
                      </a:r>
                      <a:endParaRPr lang="sv-SE" sz="2800" dirty="0">
                        <a:solidFill>
                          <a:schemeClr val="bg1"/>
                        </a:solidFill>
                      </a:endParaRPr>
                    </a:p>
                  </a:txBody>
                  <a:tcPr marL="91443" marR="91443" marT="45741" marB="45741"/>
                </a:tc>
                <a:extLst>
                  <a:ext uri="{0D108BD9-81ED-4DB2-BD59-A6C34878D82A}">
                    <a16:rowId xmlns:a16="http://schemas.microsoft.com/office/drawing/2014/main" val="10000"/>
                  </a:ext>
                </a:extLst>
              </a:tr>
              <a:tr h="346342">
                <a:tc>
                  <a:txBody>
                    <a:bodyPr/>
                    <a:lstStyle/>
                    <a:p>
                      <a:pPr>
                        <a:lnSpc>
                          <a:spcPct val="115000"/>
                        </a:lnSpc>
                        <a:spcAft>
                          <a:spcPts val="1000"/>
                        </a:spcAft>
                      </a:pPr>
                      <a:endParaRPr lang="sv-SE" sz="1200" baseline="30000" dirty="0">
                        <a:effectLst/>
                        <a:latin typeface="Calibri"/>
                        <a:ea typeface="Calibri"/>
                        <a:cs typeface="Times New Roman"/>
                      </a:endParaRPr>
                    </a:p>
                  </a:txBody>
                  <a:tcPr marL="0" marR="0" marT="0" marB="0"/>
                </a:tc>
                <a:tc>
                  <a:txBody>
                    <a:bodyPr/>
                    <a:lstStyle/>
                    <a:p>
                      <a:pPr algn="ctr">
                        <a:lnSpc>
                          <a:spcPct val="115000"/>
                        </a:lnSpc>
                        <a:spcAft>
                          <a:spcPts val="1000"/>
                        </a:spcAft>
                      </a:pPr>
                      <a:endParaRPr lang="sv-SE" sz="2000" dirty="0">
                        <a:solidFill>
                          <a:schemeClr val="tx2"/>
                        </a:solidFill>
                        <a:effectLst/>
                        <a:latin typeface="Calibri"/>
                        <a:ea typeface="Calibri"/>
                        <a:cs typeface="Times New Roman"/>
                      </a:endParaRPr>
                    </a:p>
                  </a:txBody>
                  <a:tcPr marL="0" marR="0" marT="0" marB="0"/>
                </a:tc>
                <a:tc>
                  <a:txBody>
                    <a:bodyPr/>
                    <a:lstStyle/>
                    <a:p>
                      <a:pPr algn="ctr">
                        <a:lnSpc>
                          <a:spcPct val="115000"/>
                        </a:lnSpc>
                        <a:spcAft>
                          <a:spcPts val="1000"/>
                        </a:spcAft>
                      </a:pPr>
                      <a:endParaRPr lang="sv-SE" sz="2000" dirty="0">
                        <a:effectLst/>
                        <a:latin typeface="Calibri"/>
                        <a:ea typeface="Calibri"/>
                        <a:cs typeface="Times New Roman"/>
                      </a:endParaRPr>
                    </a:p>
                  </a:txBody>
                  <a:tcPr marL="0" marR="0" marT="0" marB="0"/>
                </a:tc>
                <a:extLst>
                  <a:ext uri="{0D108BD9-81ED-4DB2-BD59-A6C34878D82A}">
                    <a16:rowId xmlns:a16="http://schemas.microsoft.com/office/drawing/2014/main" val="10001"/>
                  </a:ext>
                </a:extLst>
              </a:tr>
              <a:tr h="1940038">
                <a:tc>
                  <a:txBody>
                    <a:bodyPr/>
                    <a:lstStyle/>
                    <a:p>
                      <a:r>
                        <a:rPr lang="sv-SE" sz="2000" dirty="0" smtClean="0">
                          <a:solidFill>
                            <a:schemeClr val="tx2"/>
                          </a:solidFill>
                        </a:rPr>
                        <a:t>Arbetet påverkar </a:t>
                      </a:r>
                      <a:r>
                        <a:rPr lang="sv-SE" sz="2000" i="1" dirty="0" smtClean="0">
                          <a:solidFill>
                            <a:schemeClr val="tx2"/>
                          </a:solidFill>
                        </a:rPr>
                        <a:t>ofta </a:t>
                      </a:r>
                      <a:r>
                        <a:rPr lang="sv-SE" sz="2000" dirty="0" smtClean="0">
                          <a:solidFill>
                            <a:schemeClr val="tx2"/>
                          </a:solidFill>
                        </a:rPr>
                        <a:t> hem och familjeliv på ett negativt sätt</a:t>
                      </a:r>
                    </a:p>
                    <a:p>
                      <a:endParaRPr lang="sv-SE" sz="2000" dirty="0">
                        <a:solidFill>
                          <a:schemeClr val="tx2"/>
                        </a:solidFill>
                      </a:endParaRPr>
                    </a:p>
                  </a:txBody>
                  <a:tcPr marL="91444" marR="91444" marT="45735" marB="45735"/>
                </a:tc>
                <a:tc>
                  <a:txBody>
                    <a:bodyPr/>
                    <a:lstStyle/>
                    <a:p>
                      <a:pPr algn="ctr"/>
                      <a:endParaRPr lang="sv-SE" sz="2000" dirty="0">
                        <a:solidFill>
                          <a:srgbClr val="FF0000"/>
                        </a:solidFill>
                      </a:endParaRPr>
                    </a:p>
                  </a:txBody>
                  <a:tcPr marL="91444" marR="91444" marT="45735" marB="45735"/>
                </a:tc>
                <a:tc>
                  <a:txBody>
                    <a:bodyPr/>
                    <a:lstStyle/>
                    <a:p>
                      <a:pPr algn="ctr"/>
                      <a:endParaRPr lang="sv-SE" sz="2000" dirty="0" smtClean="0">
                        <a:solidFill>
                          <a:srgbClr val="FF0000"/>
                        </a:solidFill>
                      </a:endParaRPr>
                    </a:p>
                  </a:txBody>
                  <a:tcPr marL="91444" marR="91444" marT="45735" marB="45735"/>
                </a:tc>
                <a:extLst>
                  <a:ext uri="{0D108BD9-81ED-4DB2-BD59-A6C34878D82A}">
                    <a16:rowId xmlns:a16="http://schemas.microsoft.com/office/drawing/2014/main" val="10002"/>
                  </a:ext>
                </a:extLst>
              </a:tr>
              <a:tr h="539621">
                <a:tc gridSpan="3">
                  <a:txBody>
                    <a:bodyPr/>
                    <a:lstStyle/>
                    <a:p>
                      <a:pPr>
                        <a:lnSpc>
                          <a:spcPct val="115000"/>
                        </a:lnSpc>
                        <a:spcAft>
                          <a:spcPts val="1000"/>
                        </a:spcAft>
                      </a:pPr>
                      <a:endParaRPr lang="sv-SE" sz="2000" baseline="30000" dirty="0" smtClean="0">
                        <a:effectLst/>
                        <a:latin typeface="Calibri"/>
                        <a:ea typeface="Calibri"/>
                        <a:cs typeface="Times New Roman"/>
                      </a:endParaRPr>
                    </a:p>
                  </a:txBody>
                  <a:tcPr marL="0" marR="0" marT="0" marB="0"/>
                </a:tc>
                <a:tc hMerge="1">
                  <a:txBody>
                    <a:bodyPr/>
                    <a:lstStyle/>
                    <a:p>
                      <a:pPr algn="ctr">
                        <a:lnSpc>
                          <a:spcPct val="115000"/>
                        </a:lnSpc>
                        <a:spcAft>
                          <a:spcPts val="1000"/>
                        </a:spcAft>
                      </a:pPr>
                      <a:endParaRPr lang="sv-SE" sz="2000" dirty="0">
                        <a:effectLst/>
                        <a:latin typeface="Calibri"/>
                        <a:ea typeface="Calibri"/>
                        <a:cs typeface="Times New Roman"/>
                      </a:endParaRPr>
                    </a:p>
                  </a:txBody>
                  <a:tcPr marL="0" marR="0" marT="0" marB="0"/>
                </a:tc>
                <a:tc hMerge="1">
                  <a:txBody>
                    <a:bodyPr/>
                    <a:lstStyle/>
                    <a:p>
                      <a:pPr algn="ctr">
                        <a:lnSpc>
                          <a:spcPct val="115000"/>
                        </a:lnSpc>
                        <a:spcAft>
                          <a:spcPts val="1000"/>
                        </a:spcAft>
                      </a:pPr>
                      <a:endParaRPr lang="sv-SE" sz="2000" dirty="0">
                        <a:effectLst/>
                        <a:latin typeface="Calibri"/>
                        <a:ea typeface="Calibri"/>
                        <a:cs typeface="Times New Roman"/>
                      </a:endParaRPr>
                    </a:p>
                  </a:txBody>
                  <a:tcPr marL="0" marR="0" marT="0" marB="0"/>
                </a:tc>
                <a:extLst>
                  <a:ext uri="{0D108BD9-81ED-4DB2-BD59-A6C34878D82A}">
                    <a16:rowId xmlns:a16="http://schemas.microsoft.com/office/drawing/2014/main" val="10003"/>
                  </a:ext>
                </a:extLst>
              </a:tr>
            </a:tbl>
          </a:graphicData>
        </a:graphic>
      </p:graphicFrame>
      <p:sp>
        <p:nvSpPr>
          <p:cNvPr id="65559"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38D2C7AC-B5EB-4CEE-A880-BB8510BACDED}"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65560" name="Platshållare för sidfot 4"/>
          <p:cNvSpPr>
            <a:spLocks noGrp="1"/>
          </p:cNvSpPr>
          <p:nvPr>
            <p:ph type="ftr" sz="quarter" idx="11"/>
          </p:nvPr>
        </p:nvSpPr>
        <p:spPr bwMode="auto">
          <a:xfrm rot="10800000" flipV="1">
            <a:off x="2411760" y="6462608"/>
            <a:ext cx="3786188" cy="46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        </a:t>
            </a:r>
          </a:p>
        </p:txBody>
      </p:sp>
      <p:sp>
        <p:nvSpPr>
          <p:cNvPr id="65561"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7F001712-12B8-41BC-990E-EE964F1932B8}" type="slidenum">
              <a:rPr lang="sv-SE" altLang="sv-SE" sz="1000">
                <a:solidFill>
                  <a:srgbClr val="000000"/>
                </a:solidFill>
                <a:latin typeface="Calibri" panose="020F0502020204030204" pitchFamily="34" charset="0"/>
              </a:rPr>
              <a:pPr>
                <a:spcBef>
                  <a:spcPct val="0"/>
                </a:spcBef>
                <a:buClrTx/>
                <a:buSzTx/>
                <a:buFontTx/>
                <a:buNone/>
              </a:pPr>
              <a:t>21</a:t>
            </a:fld>
            <a:endParaRPr lang="sv-SE" altLang="sv-SE" sz="1000" dirty="0">
              <a:solidFill>
                <a:srgbClr val="000000"/>
              </a:solidFill>
              <a:latin typeface="Calibri" panose="020F0502020204030204" pitchFamily="34" charset="0"/>
            </a:endParaRPr>
          </a:p>
        </p:txBody>
      </p:sp>
      <p:graphicFrame>
        <p:nvGraphicFramePr>
          <p:cNvPr id="8" name="Chart 7"/>
          <p:cNvGraphicFramePr/>
          <p:nvPr>
            <p:extLst>
              <p:ext uri="{D42A27DB-BD31-4B8C-83A1-F6EECF244321}">
                <p14:modId xmlns:p14="http://schemas.microsoft.com/office/powerpoint/2010/main" val="3226917501"/>
              </p:ext>
            </p:extLst>
          </p:nvPr>
        </p:nvGraphicFramePr>
        <p:xfrm>
          <a:off x="2987824" y="3789040"/>
          <a:ext cx="2808312" cy="16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extLst>
              <p:ext uri="{D42A27DB-BD31-4B8C-83A1-F6EECF244321}">
                <p14:modId xmlns:p14="http://schemas.microsoft.com/office/powerpoint/2010/main" val="3831205139"/>
              </p:ext>
            </p:extLst>
          </p:nvPr>
        </p:nvGraphicFramePr>
        <p:xfrm>
          <a:off x="5652120" y="3717032"/>
          <a:ext cx="2664296" cy="1688232"/>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2" descr="C:\Users\Computer\Desktop\HIG logg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iatha\Downloads\afaforsakrin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466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40" name="Rubrik 2"/>
          <p:cNvSpPr>
            <a:spLocks noGrp="1"/>
          </p:cNvSpPr>
          <p:nvPr>
            <p:ph type="title"/>
          </p:nvPr>
        </p:nvSpPr>
        <p:spPr>
          <a:xfrm>
            <a:off x="457200" y="274638"/>
            <a:ext cx="8229600" cy="1498178"/>
          </a:xfrm>
        </p:spPr>
        <p:txBody>
          <a:bodyPr/>
          <a:lstStyle/>
          <a:p>
            <a:r>
              <a:rPr lang="sv-SE" altLang="sv-SE" sz="3600" dirty="0" smtClean="0"/>
              <a:t>Hot och våld</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1685295025"/>
              </p:ext>
            </p:extLst>
          </p:nvPr>
        </p:nvGraphicFramePr>
        <p:xfrm>
          <a:off x="179512" y="2348880"/>
          <a:ext cx="8642351" cy="2665065"/>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521671">
                  <a:extLst>
                    <a:ext uri="{9D8B030D-6E8A-4147-A177-3AD203B41FA5}">
                      <a16:colId xmlns:a16="http://schemas.microsoft.com/office/drawing/2014/main" val="20002"/>
                    </a:ext>
                  </a:extLst>
                </a:gridCol>
              </a:tblGrid>
              <a:tr h="666243">
                <a:tc>
                  <a:txBody>
                    <a:bodyPr/>
                    <a:lstStyle/>
                    <a:p>
                      <a:endParaRPr lang="sv-SE" sz="2800" dirty="0"/>
                    </a:p>
                  </a:txBody>
                  <a:tcPr marL="91455" marR="91455" marT="45718" marB="45718"/>
                </a:tc>
                <a:tc>
                  <a:txBody>
                    <a:bodyPr/>
                    <a:lstStyle/>
                    <a:p>
                      <a:pPr algn="ctr"/>
                      <a:r>
                        <a:rPr lang="sv-SE" sz="2800" dirty="0" smtClean="0"/>
                        <a:t>2003</a:t>
                      </a:r>
                      <a:endParaRPr lang="sv-SE" sz="2800" dirty="0"/>
                    </a:p>
                  </a:txBody>
                  <a:tcPr marL="91455" marR="91455" marT="45718" marB="45718"/>
                </a:tc>
                <a:tc>
                  <a:txBody>
                    <a:bodyPr/>
                    <a:lstStyle/>
                    <a:p>
                      <a:pPr algn="ctr"/>
                      <a:r>
                        <a:rPr lang="sv-SE" sz="2800" dirty="0" smtClean="0">
                          <a:solidFill>
                            <a:schemeClr val="bg1"/>
                          </a:solidFill>
                        </a:rPr>
                        <a:t>2014</a:t>
                      </a:r>
                      <a:endParaRPr lang="sv-SE" sz="2800" dirty="0">
                        <a:solidFill>
                          <a:schemeClr val="bg1"/>
                        </a:solidFill>
                      </a:endParaRPr>
                    </a:p>
                  </a:txBody>
                  <a:tcPr marL="91455" marR="91455" marT="45718" marB="45718"/>
                </a:tc>
                <a:extLst>
                  <a:ext uri="{0D108BD9-81ED-4DB2-BD59-A6C34878D82A}">
                    <a16:rowId xmlns:a16="http://schemas.microsoft.com/office/drawing/2014/main" val="10000"/>
                  </a:ext>
                </a:extLst>
              </a:tr>
              <a:tr h="1998822">
                <a:tc>
                  <a:txBody>
                    <a:bodyPr/>
                    <a:lstStyle/>
                    <a:p>
                      <a:r>
                        <a:rPr lang="sv-SE" sz="2800" dirty="0" smtClean="0">
                          <a:solidFill>
                            <a:schemeClr val="tx2"/>
                          </a:solidFill>
                        </a:rPr>
                        <a:t>Är</a:t>
                      </a:r>
                      <a:r>
                        <a:rPr lang="sv-SE" sz="2800" baseline="0" dirty="0" smtClean="0">
                          <a:solidFill>
                            <a:schemeClr val="tx2"/>
                          </a:solidFill>
                        </a:rPr>
                        <a:t> </a:t>
                      </a:r>
                      <a:r>
                        <a:rPr lang="sv-SE" sz="2800" i="1" baseline="0" dirty="0" smtClean="0">
                          <a:solidFill>
                            <a:schemeClr val="tx2"/>
                          </a:solidFill>
                        </a:rPr>
                        <a:t>ibland</a:t>
                      </a:r>
                      <a:r>
                        <a:rPr lang="sv-SE" sz="2800" baseline="0" dirty="0" smtClean="0">
                          <a:solidFill>
                            <a:schemeClr val="tx2"/>
                          </a:solidFill>
                        </a:rPr>
                        <a:t> utsatt för hot och våld</a:t>
                      </a:r>
                    </a:p>
                    <a:p>
                      <a:endParaRPr lang="sv-SE" sz="2800" dirty="0">
                        <a:solidFill>
                          <a:schemeClr val="tx2"/>
                        </a:solidFill>
                      </a:endParaRPr>
                    </a:p>
                  </a:txBody>
                  <a:tcPr marL="91455" marR="91455" marT="45718" marB="45718"/>
                </a:tc>
                <a:tc>
                  <a:txBody>
                    <a:bodyPr/>
                    <a:lstStyle/>
                    <a:p>
                      <a:endParaRPr lang="sv-SE" sz="3600" dirty="0" smtClean="0">
                        <a:solidFill>
                          <a:schemeClr val="tx2"/>
                        </a:solidFill>
                      </a:endParaRPr>
                    </a:p>
                  </a:txBody>
                  <a:tcPr marL="91455" marR="91455" marT="45718" marB="45718"/>
                </a:tc>
                <a:tc>
                  <a:txBody>
                    <a:bodyPr/>
                    <a:lstStyle/>
                    <a:p>
                      <a:endParaRPr lang="sv-SE" sz="3200" b="1" dirty="0" smtClean="0">
                        <a:solidFill>
                          <a:schemeClr val="accent2">
                            <a:lumMod val="75000"/>
                          </a:schemeClr>
                        </a:solidFill>
                      </a:endParaRPr>
                    </a:p>
                  </a:txBody>
                  <a:tcPr marL="91455" marR="91455" marT="45718" marB="45718"/>
                </a:tc>
                <a:extLst>
                  <a:ext uri="{0D108BD9-81ED-4DB2-BD59-A6C34878D82A}">
                    <a16:rowId xmlns:a16="http://schemas.microsoft.com/office/drawing/2014/main" val="10001"/>
                  </a:ext>
                </a:extLst>
              </a:tr>
            </a:tbl>
          </a:graphicData>
        </a:graphic>
      </p:graphicFrame>
      <p:sp>
        <p:nvSpPr>
          <p:cNvPr id="52241"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248C23E8-2C94-45DD-AFA7-7329C630CD0F}"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52242"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52243"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0AB5D354-B2CA-4BBB-A78D-4049BFC5B35B}" type="slidenum">
              <a:rPr lang="sv-SE" altLang="sv-SE" sz="1000" smtClean="0">
                <a:solidFill>
                  <a:srgbClr val="000000"/>
                </a:solidFill>
                <a:latin typeface="Calibri" pitchFamily="34" charset="0"/>
              </a:rPr>
              <a:pPr>
                <a:spcBef>
                  <a:spcPct val="0"/>
                </a:spcBef>
                <a:buClrTx/>
                <a:buSzTx/>
                <a:buFontTx/>
                <a:buNone/>
              </a:pPr>
              <a:t>22</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3704732489"/>
              </p:ext>
            </p:extLst>
          </p:nvPr>
        </p:nvGraphicFramePr>
        <p:xfrm>
          <a:off x="3779912" y="3068960"/>
          <a:ext cx="2448272" cy="22322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p:cNvGraphicFramePr/>
          <p:nvPr>
            <p:extLst>
              <p:ext uri="{D42A27DB-BD31-4B8C-83A1-F6EECF244321}">
                <p14:modId xmlns:p14="http://schemas.microsoft.com/office/powerpoint/2010/main" val="3610751955"/>
              </p:ext>
            </p:extLst>
          </p:nvPr>
        </p:nvGraphicFramePr>
        <p:xfrm>
          <a:off x="6300192" y="2636912"/>
          <a:ext cx="2520280" cy="2464048"/>
        </p:xfrm>
        <a:graphic>
          <a:graphicData uri="http://schemas.openxmlformats.org/drawingml/2006/chart">
            <c:chart xmlns:c="http://schemas.openxmlformats.org/drawingml/2006/chart" xmlns:r="http://schemas.openxmlformats.org/officeDocument/2006/relationships" r:id="rId5"/>
          </a:graphicData>
        </a:graphic>
      </p:graphicFrame>
      <p:pic>
        <p:nvPicPr>
          <p:cNvPr id="10" name="Picture 2" descr="C:\Users\piatha\Downloads\afaforsakrin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860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4" name="Rubrik 2"/>
          <p:cNvSpPr>
            <a:spLocks noGrp="1"/>
          </p:cNvSpPr>
          <p:nvPr>
            <p:ph type="title"/>
          </p:nvPr>
        </p:nvSpPr>
        <p:spPr/>
        <p:txBody>
          <a:bodyPr/>
          <a:lstStyle/>
          <a:p>
            <a:r>
              <a:rPr lang="sv-SE" altLang="sv-SE" sz="3600" smtClean="0"/>
              <a:t>Bevittnat mobbing/trakasserier</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634789475"/>
              </p:ext>
            </p:extLst>
          </p:nvPr>
        </p:nvGraphicFramePr>
        <p:xfrm>
          <a:off x="250825" y="2141538"/>
          <a:ext cx="8642351" cy="2799630"/>
        </p:xfrm>
        <a:graphic>
          <a:graphicData uri="http://schemas.openxmlformats.org/drawingml/2006/table">
            <a:tbl>
              <a:tblPr firstRow="1" bandRow="1">
                <a:tableStyleId>{5C22544A-7EE6-4342-B048-85BDC9FD1C3A}</a:tableStyleId>
              </a:tblPr>
              <a:tblGrid>
                <a:gridCol w="3745111">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448968">
                  <a:extLst>
                    <a:ext uri="{9D8B030D-6E8A-4147-A177-3AD203B41FA5}">
                      <a16:colId xmlns:a16="http://schemas.microsoft.com/office/drawing/2014/main" val="20002"/>
                    </a:ext>
                  </a:extLst>
                </a:gridCol>
              </a:tblGrid>
              <a:tr h="740446">
                <a:tc>
                  <a:txBody>
                    <a:bodyPr/>
                    <a:lstStyle/>
                    <a:p>
                      <a:endParaRPr lang="sv-SE" sz="2800" dirty="0"/>
                    </a:p>
                  </a:txBody>
                  <a:tcPr marL="91455" marR="91455" marT="45643" marB="45643"/>
                </a:tc>
                <a:tc>
                  <a:txBody>
                    <a:bodyPr/>
                    <a:lstStyle/>
                    <a:p>
                      <a:pPr algn="ctr"/>
                      <a:r>
                        <a:rPr lang="sv-SE" sz="2800" dirty="0" smtClean="0"/>
                        <a:t>2003</a:t>
                      </a:r>
                      <a:endParaRPr lang="sv-SE" sz="2800" dirty="0"/>
                    </a:p>
                  </a:txBody>
                  <a:tcPr marL="91455" marR="91455" marT="45643" marB="45643"/>
                </a:tc>
                <a:tc>
                  <a:txBody>
                    <a:bodyPr/>
                    <a:lstStyle/>
                    <a:p>
                      <a:pPr algn="ctr"/>
                      <a:r>
                        <a:rPr lang="sv-SE" sz="2800" dirty="0" smtClean="0">
                          <a:solidFill>
                            <a:schemeClr val="bg1"/>
                          </a:solidFill>
                        </a:rPr>
                        <a:t>2014</a:t>
                      </a:r>
                      <a:endParaRPr lang="sv-SE" sz="2800" dirty="0">
                        <a:solidFill>
                          <a:schemeClr val="bg1"/>
                        </a:solidFill>
                      </a:endParaRPr>
                    </a:p>
                  </a:txBody>
                  <a:tcPr marL="91455" marR="91455" marT="45643" marB="45643"/>
                </a:tc>
                <a:extLst>
                  <a:ext uri="{0D108BD9-81ED-4DB2-BD59-A6C34878D82A}">
                    <a16:rowId xmlns:a16="http://schemas.microsoft.com/office/drawing/2014/main" val="10000"/>
                  </a:ext>
                </a:extLst>
              </a:tr>
              <a:tr h="2059184">
                <a:tc>
                  <a:txBody>
                    <a:bodyPr/>
                    <a:lstStyle/>
                    <a:p>
                      <a:r>
                        <a:rPr lang="sv-SE" sz="2800" dirty="0" smtClean="0">
                          <a:solidFill>
                            <a:schemeClr val="tx2"/>
                          </a:solidFill>
                        </a:rPr>
                        <a:t>Har bevittnat mobbing/trakasserier</a:t>
                      </a:r>
                      <a:r>
                        <a:rPr lang="sv-SE" sz="2800" baseline="0" dirty="0" smtClean="0">
                          <a:solidFill>
                            <a:schemeClr val="tx2"/>
                          </a:solidFill>
                        </a:rPr>
                        <a:t> på arbetsplatsen</a:t>
                      </a:r>
                    </a:p>
                    <a:p>
                      <a:endParaRPr lang="sv-SE" sz="2800" dirty="0">
                        <a:solidFill>
                          <a:schemeClr val="tx2"/>
                        </a:solidFill>
                      </a:endParaRPr>
                    </a:p>
                  </a:txBody>
                  <a:tcPr marL="91455" marR="91455" marT="45643" marB="45643"/>
                </a:tc>
                <a:tc>
                  <a:txBody>
                    <a:bodyPr/>
                    <a:lstStyle/>
                    <a:p>
                      <a:endParaRPr lang="sv-SE" sz="2800" dirty="0" smtClean="0">
                        <a:solidFill>
                          <a:schemeClr val="tx2"/>
                        </a:solidFill>
                      </a:endParaRPr>
                    </a:p>
                  </a:txBody>
                  <a:tcPr marL="91455" marR="91455" marT="45643" marB="45643"/>
                </a:tc>
                <a:tc>
                  <a:txBody>
                    <a:bodyPr/>
                    <a:lstStyle/>
                    <a:p>
                      <a:endParaRPr lang="sv-SE" sz="2800" dirty="0" smtClean="0">
                        <a:solidFill>
                          <a:schemeClr val="accent2">
                            <a:lumMod val="75000"/>
                          </a:schemeClr>
                        </a:solidFill>
                      </a:endParaRPr>
                    </a:p>
                  </a:txBody>
                  <a:tcPr marL="91455" marR="91455" marT="45643" marB="45643"/>
                </a:tc>
                <a:extLst>
                  <a:ext uri="{0D108BD9-81ED-4DB2-BD59-A6C34878D82A}">
                    <a16:rowId xmlns:a16="http://schemas.microsoft.com/office/drawing/2014/main" val="10001"/>
                  </a:ext>
                </a:extLst>
              </a:tr>
            </a:tbl>
          </a:graphicData>
        </a:graphic>
      </p:graphicFrame>
      <p:sp>
        <p:nvSpPr>
          <p:cNvPr id="53265"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010F4314-26A2-4D7F-9643-865CE93C48A1}"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53266"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53267"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93E26F69-9B35-4818-A366-63225F4BE822}" type="slidenum">
              <a:rPr lang="sv-SE" altLang="sv-SE" sz="1000" smtClean="0">
                <a:solidFill>
                  <a:srgbClr val="000000"/>
                </a:solidFill>
                <a:latin typeface="Calibri" pitchFamily="34" charset="0"/>
              </a:rPr>
              <a:pPr>
                <a:spcBef>
                  <a:spcPct val="0"/>
                </a:spcBef>
                <a:buClrTx/>
                <a:buSzTx/>
                <a:buFontTx/>
                <a:buNone/>
              </a:pPr>
              <a:t>23</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1449428901"/>
              </p:ext>
            </p:extLst>
          </p:nvPr>
        </p:nvGraphicFramePr>
        <p:xfrm>
          <a:off x="3995936" y="2636912"/>
          <a:ext cx="2448272" cy="23042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p:cNvGraphicFramePr/>
          <p:nvPr>
            <p:extLst>
              <p:ext uri="{D42A27DB-BD31-4B8C-83A1-F6EECF244321}">
                <p14:modId xmlns:p14="http://schemas.microsoft.com/office/powerpoint/2010/main" val="2738869851"/>
              </p:ext>
            </p:extLst>
          </p:nvPr>
        </p:nvGraphicFramePr>
        <p:xfrm>
          <a:off x="6372200" y="2348880"/>
          <a:ext cx="2520280" cy="2592288"/>
        </p:xfrm>
        <a:graphic>
          <a:graphicData uri="http://schemas.openxmlformats.org/drawingml/2006/chart">
            <c:chart xmlns:c="http://schemas.openxmlformats.org/drawingml/2006/chart" xmlns:r="http://schemas.openxmlformats.org/officeDocument/2006/relationships" r:id="rId5"/>
          </a:graphicData>
        </a:graphic>
      </p:graphicFrame>
      <p:pic>
        <p:nvPicPr>
          <p:cNvPr id="10" name="Picture 2" descr="C:\Users\piatha\Downloads\afaforsakrin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664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34" name="Rubrik 2"/>
          <p:cNvSpPr>
            <a:spLocks noGrp="1"/>
          </p:cNvSpPr>
          <p:nvPr>
            <p:ph type="title"/>
          </p:nvPr>
        </p:nvSpPr>
        <p:spPr>
          <a:xfrm>
            <a:off x="457200" y="274638"/>
            <a:ext cx="8229600" cy="1714202"/>
          </a:xfrm>
        </p:spPr>
        <p:txBody>
          <a:bodyPr/>
          <a:lstStyle/>
          <a:p>
            <a:r>
              <a:rPr lang="sv-SE" altLang="sv-SE" sz="3600" dirty="0" smtClean="0"/>
              <a:t>Avsikt att söka nytt arbete</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525367086"/>
              </p:ext>
            </p:extLst>
          </p:nvPr>
        </p:nvGraphicFramePr>
        <p:xfrm>
          <a:off x="193675" y="2204865"/>
          <a:ext cx="8713787" cy="3993604"/>
        </p:xfrm>
        <a:graphic>
          <a:graphicData uri="http://schemas.openxmlformats.org/drawingml/2006/table">
            <a:tbl>
              <a:tblPr firstRow="1" bandRow="1">
                <a:tableStyleId>{5C22544A-7EE6-4342-B048-85BDC9FD1C3A}</a:tableStyleId>
              </a:tblPr>
              <a:tblGrid>
                <a:gridCol w="329820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679278">
                  <a:extLst>
                    <a:ext uri="{9D8B030D-6E8A-4147-A177-3AD203B41FA5}">
                      <a16:colId xmlns:a16="http://schemas.microsoft.com/office/drawing/2014/main" val="20002"/>
                    </a:ext>
                  </a:extLst>
                </a:gridCol>
              </a:tblGrid>
              <a:tr h="720079">
                <a:tc>
                  <a:txBody>
                    <a:bodyPr/>
                    <a:lstStyle/>
                    <a:p>
                      <a:endParaRPr lang="sv-SE" sz="2800" dirty="0"/>
                    </a:p>
                  </a:txBody>
                  <a:tcPr marL="91456" marR="91456" marT="45727" marB="45727"/>
                </a:tc>
                <a:tc>
                  <a:txBody>
                    <a:bodyPr/>
                    <a:lstStyle/>
                    <a:p>
                      <a:pPr algn="ctr"/>
                      <a:r>
                        <a:rPr lang="sv-SE" sz="2800" dirty="0" smtClean="0"/>
                        <a:t>2003</a:t>
                      </a:r>
                      <a:endParaRPr lang="sv-SE" sz="2800" dirty="0"/>
                    </a:p>
                  </a:txBody>
                  <a:tcPr marL="91456" marR="91456" marT="45727" marB="45727"/>
                </a:tc>
                <a:tc>
                  <a:txBody>
                    <a:bodyPr/>
                    <a:lstStyle/>
                    <a:p>
                      <a:pPr algn="ctr"/>
                      <a:r>
                        <a:rPr lang="sv-SE" sz="2800" dirty="0" smtClean="0"/>
                        <a:t>2014</a:t>
                      </a:r>
                      <a:endParaRPr lang="sv-SE" sz="2800" dirty="0"/>
                    </a:p>
                  </a:txBody>
                  <a:tcPr marL="91456" marR="91456" marT="45727" marB="45727"/>
                </a:tc>
                <a:extLst>
                  <a:ext uri="{0D108BD9-81ED-4DB2-BD59-A6C34878D82A}">
                    <a16:rowId xmlns:a16="http://schemas.microsoft.com/office/drawing/2014/main" val="10000"/>
                  </a:ext>
                </a:extLst>
              </a:tr>
              <a:tr h="2842464">
                <a:tc>
                  <a:txBody>
                    <a:bodyPr/>
                    <a:lstStyle/>
                    <a:p>
                      <a:r>
                        <a:rPr lang="sv-SE" sz="2400" b="1" baseline="0" dirty="0" smtClean="0">
                          <a:solidFill>
                            <a:schemeClr val="tx2"/>
                          </a:solidFill>
                        </a:rPr>
                        <a:t>Troligt </a:t>
                      </a:r>
                      <a:r>
                        <a:rPr lang="sv-SE" sz="2400" b="1" i="1" baseline="0" dirty="0" smtClean="0">
                          <a:solidFill>
                            <a:schemeClr val="accent1"/>
                          </a:solidFill>
                        </a:rPr>
                        <a:t>söka nytt arbete </a:t>
                      </a:r>
                      <a:r>
                        <a:rPr lang="sv-SE" sz="2400" b="1" baseline="0" dirty="0" smtClean="0">
                          <a:solidFill>
                            <a:schemeClr val="tx2"/>
                          </a:solidFill>
                        </a:rPr>
                        <a:t>under det närmaste året</a:t>
                      </a:r>
                      <a:endParaRPr lang="sv-SE" sz="2400" b="1" dirty="0">
                        <a:solidFill>
                          <a:schemeClr val="tx2"/>
                        </a:solidFill>
                      </a:endParaRPr>
                    </a:p>
                  </a:txBody>
                  <a:tcPr marL="91456" marR="91456" marT="45727" marB="45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dirty="0" smtClean="0">
                        <a:ln>
                          <a:noFill/>
                        </a:ln>
                        <a:solidFill>
                          <a:srgbClr val="FF0000"/>
                        </a:solidFill>
                        <a:effectLst/>
                        <a:uLnTx/>
                        <a:uFillTx/>
                        <a:latin typeface="+mn-lt"/>
                        <a:ea typeface="+mn-ea"/>
                        <a:cs typeface="+mn-cs"/>
                      </a:endParaRPr>
                    </a:p>
                  </a:txBody>
                  <a:tcPr marL="91456" marR="91456" marT="45727" marB="45727"/>
                </a:tc>
                <a:tc>
                  <a:txBody>
                    <a:bodyPr/>
                    <a:lstStyle/>
                    <a:p>
                      <a:pPr algn="ctr"/>
                      <a:endParaRPr kumimoji="0" lang="sv-SE" sz="2400" b="0" i="0" u="none" strike="noStrike" kern="1200" cap="none" spc="0" normalizeH="0" baseline="0" noProof="0" dirty="0" smtClean="0">
                        <a:ln>
                          <a:noFill/>
                        </a:ln>
                        <a:solidFill>
                          <a:srgbClr val="FF0000"/>
                        </a:solidFill>
                        <a:effectLst/>
                        <a:uLnTx/>
                        <a:uFillTx/>
                        <a:latin typeface="+mn-lt"/>
                        <a:ea typeface="+mn-ea"/>
                        <a:cs typeface="+mn-cs"/>
                      </a:endParaRPr>
                    </a:p>
                  </a:txBody>
                  <a:tcPr marL="91456" marR="91456" marT="45727" marB="45727"/>
                </a:tc>
                <a:extLst>
                  <a:ext uri="{0D108BD9-81ED-4DB2-BD59-A6C34878D82A}">
                    <a16:rowId xmlns:a16="http://schemas.microsoft.com/office/drawing/2014/main" val="10001"/>
                  </a:ext>
                </a:extLst>
              </a:tr>
              <a:tr h="431061">
                <a:tc gridSpan="3">
                  <a:txBody>
                    <a:bodyPr/>
                    <a:lstStyle/>
                    <a:p>
                      <a:r>
                        <a:rPr lang="sv-SE" sz="1800" b="1" baseline="30000" dirty="0" smtClean="0">
                          <a:solidFill>
                            <a:schemeClr val="tx2"/>
                          </a:solidFill>
                        </a:rPr>
                        <a:t> </a:t>
                      </a:r>
                      <a:endParaRPr lang="sv-SE" sz="1800" b="1" dirty="0">
                        <a:solidFill>
                          <a:schemeClr val="tx2"/>
                        </a:solidFill>
                      </a:endParaRPr>
                    </a:p>
                  </a:txBody>
                  <a:tcPr marL="91456" marR="91456" marT="45727" marB="45727"/>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dirty="0" smtClean="0">
                        <a:ln>
                          <a:noFill/>
                        </a:ln>
                        <a:solidFill>
                          <a:srgbClr val="4584D3"/>
                        </a:solidFill>
                        <a:effectLst/>
                        <a:uLnTx/>
                        <a:uFillTx/>
                        <a:latin typeface="+mn-lt"/>
                        <a:ea typeface="+mn-ea"/>
                        <a:cs typeface="+mn-cs"/>
                      </a:endParaRPr>
                    </a:p>
                  </a:txBody>
                  <a:tcPr marL="91455" marR="91455" marT="45731" marB="4573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dirty="0" smtClean="0">
                        <a:ln>
                          <a:noFill/>
                        </a:ln>
                        <a:solidFill>
                          <a:srgbClr val="FF0000"/>
                        </a:solidFill>
                        <a:effectLst/>
                        <a:uLnTx/>
                        <a:uFillTx/>
                        <a:latin typeface="+mn-lt"/>
                        <a:ea typeface="+mn-ea"/>
                        <a:cs typeface="+mn-cs"/>
                      </a:endParaRPr>
                    </a:p>
                  </a:txBody>
                  <a:tcPr marL="91455" marR="91455" marT="45731" marB="45731"/>
                </a:tc>
                <a:extLst>
                  <a:ext uri="{0D108BD9-81ED-4DB2-BD59-A6C34878D82A}">
                    <a16:rowId xmlns:a16="http://schemas.microsoft.com/office/drawing/2014/main" val="10002"/>
                  </a:ext>
                </a:extLst>
              </a:tr>
            </a:tbl>
          </a:graphicData>
        </a:graphic>
      </p:graphicFrame>
      <p:sp>
        <p:nvSpPr>
          <p:cNvPr id="86035"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0BE00BC7-0CE7-438B-BDDA-2A0CA07796CD}" type="datetime1">
              <a:rPr lang="sv-SE" altLang="sv-SE" sz="1000" smtClean="0">
                <a:solidFill>
                  <a:srgbClr val="000000"/>
                </a:solidFill>
                <a:latin typeface="Calibri" panose="020F0502020204030204" pitchFamily="34" charset="0"/>
                <a:cs typeface="Arial" panose="020B0604020202020204" pitchFamily="34" charset="0"/>
              </a:rPr>
              <a:pPr>
                <a:spcBef>
                  <a:spcPct val="0"/>
                </a:spcBef>
                <a:buClrTx/>
                <a:buSzTx/>
                <a:buFontTx/>
                <a:buNone/>
              </a:p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86036"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 Pia Tham, Akademin för Arbetsliv och Hälsa, Högskolan i Gävle</a:t>
            </a:r>
          </a:p>
        </p:txBody>
      </p:sp>
      <p:sp>
        <p:nvSpPr>
          <p:cNvPr id="86037"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C5430CC9-E8AA-4304-B737-7657C5AFC48D}" type="slidenum">
              <a:rPr lang="sv-SE" altLang="sv-SE" sz="1000">
                <a:solidFill>
                  <a:srgbClr val="000000"/>
                </a:solidFill>
                <a:latin typeface="Calibri" panose="020F0502020204030204" pitchFamily="34" charset="0"/>
              </a:rPr>
              <a:pPr>
                <a:spcBef>
                  <a:spcPct val="0"/>
                </a:spcBef>
                <a:buClrTx/>
                <a:buSzTx/>
                <a:buFontTx/>
                <a:buNone/>
              </a:pPr>
              <a:t>24</a:t>
            </a:fld>
            <a:endParaRPr lang="sv-SE" altLang="sv-SE" sz="1000" dirty="0">
              <a:solidFill>
                <a:srgbClr val="000000"/>
              </a:solidFill>
              <a:latin typeface="Calibri" panose="020F0502020204030204" pitchFamily="34" charset="0"/>
            </a:endParaRPr>
          </a:p>
        </p:txBody>
      </p:sp>
      <p:graphicFrame>
        <p:nvGraphicFramePr>
          <p:cNvPr id="8" name="Chart 7"/>
          <p:cNvGraphicFramePr/>
          <p:nvPr>
            <p:extLst>
              <p:ext uri="{D42A27DB-BD31-4B8C-83A1-F6EECF244321}">
                <p14:modId xmlns:p14="http://schemas.microsoft.com/office/powerpoint/2010/main" val="2936732165"/>
              </p:ext>
            </p:extLst>
          </p:nvPr>
        </p:nvGraphicFramePr>
        <p:xfrm>
          <a:off x="3563888" y="3068960"/>
          <a:ext cx="2588513" cy="2664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131624825"/>
              </p:ext>
            </p:extLst>
          </p:nvPr>
        </p:nvGraphicFramePr>
        <p:xfrm>
          <a:off x="6156176" y="2708920"/>
          <a:ext cx="2728754" cy="2916178"/>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2" descr="C:\Users\Computer\Desktop\HIG logg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piatha\Downloads\afaforsakrin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305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8" name="Rubrik 2"/>
          <p:cNvSpPr>
            <a:spLocks noGrp="1"/>
          </p:cNvSpPr>
          <p:nvPr>
            <p:ph type="title"/>
          </p:nvPr>
        </p:nvSpPr>
        <p:spPr/>
        <p:txBody>
          <a:bodyPr/>
          <a:lstStyle/>
          <a:p>
            <a:r>
              <a:rPr lang="sv-SE" altLang="sv-SE" sz="3600" smtClean="0"/>
              <a:t>Övervägt byta yrke</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3436057262"/>
              </p:ext>
            </p:extLst>
          </p:nvPr>
        </p:nvGraphicFramePr>
        <p:xfrm>
          <a:off x="395536" y="2060849"/>
          <a:ext cx="8424862" cy="3119997"/>
        </p:xfrm>
        <a:graphic>
          <a:graphicData uri="http://schemas.openxmlformats.org/drawingml/2006/table">
            <a:tbl>
              <a:tblPr firstRow="1" bandRow="1">
                <a:tableStyleId>{5C22544A-7EE6-4342-B048-85BDC9FD1C3A}</a:tableStyleId>
              </a:tblPr>
              <a:tblGrid>
                <a:gridCol w="3859509">
                  <a:extLst>
                    <a:ext uri="{9D8B030D-6E8A-4147-A177-3AD203B41FA5}">
                      <a16:colId xmlns:a16="http://schemas.microsoft.com/office/drawing/2014/main" val="20000"/>
                    </a:ext>
                  </a:extLst>
                </a:gridCol>
                <a:gridCol w="2385499">
                  <a:extLst>
                    <a:ext uri="{9D8B030D-6E8A-4147-A177-3AD203B41FA5}">
                      <a16:colId xmlns:a16="http://schemas.microsoft.com/office/drawing/2014/main" val="20001"/>
                    </a:ext>
                  </a:extLst>
                </a:gridCol>
                <a:gridCol w="2179854">
                  <a:extLst>
                    <a:ext uri="{9D8B030D-6E8A-4147-A177-3AD203B41FA5}">
                      <a16:colId xmlns:a16="http://schemas.microsoft.com/office/drawing/2014/main" val="20002"/>
                    </a:ext>
                  </a:extLst>
                </a:gridCol>
              </a:tblGrid>
              <a:tr h="576063">
                <a:tc>
                  <a:txBody>
                    <a:bodyPr/>
                    <a:lstStyle/>
                    <a:p>
                      <a:endParaRPr lang="sv-SE" sz="2800" dirty="0"/>
                    </a:p>
                  </a:txBody>
                  <a:tcPr marL="91447" marR="91447" marT="45755" marB="45755"/>
                </a:tc>
                <a:tc>
                  <a:txBody>
                    <a:bodyPr/>
                    <a:lstStyle/>
                    <a:p>
                      <a:pPr algn="ctr"/>
                      <a:r>
                        <a:rPr lang="sv-SE" sz="2800" dirty="0" smtClean="0"/>
                        <a:t>2003</a:t>
                      </a:r>
                      <a:endParaRPr lang="sv-SE" sz="2800" dirty="0"/>
                    </a:p>
                  </a:txBody>
                  <a:tcPr marL="91447" marR="91447" marT="45755" marB="45755"/>
                </a:tc>
                <a:tc>
                  <a:txBody>
                    <a:bodyPr/>
                    <a:lstStyle/>
                    <a:p>
                      <a:pPr algn="ctr"/>
                      <a:r>
                        <a:rPr lang="sv-SE" sz="2800" dirty="0" smtClean="0"/>
                        <a:t>2014</a:t>
                      </a:r>
                      <a:endParaRPr lang="sv-SE" sz="2800" dirty="0"/>
                    </a:p>
                  </a:txBody>
                  <a:tcPr marL="91447" marR="91447" marT="45755" marB="45755"/>
                </a:tc>
                <a:extLst>
                  <a:ext uri="{0D108BD9-81ED-4DB2-BD59-A6C34878D82A}">
                    <a16:rowId xmlns:a16="http://schemas.microsoft.com/office/drawing/2014/main" val="10000"/>
                  </a:ext>
                </a:extLst>
              </a:tr>
              <a:tr h="1615941">
                <a:tc>
                  <a:txBody>
                    <a:bodyPr/>
                    <a:lstStyle/>
                    <a:p>
                      <a:pPr marL="274320" marR="0" lvl="0" indent="-274320" algn="l" defTabSz="914400" rtl="0" eaLnBrk="1" fontAlgn="auto" latinLnBrk="0" hangingPunct="1">
                        <a:lnSpc>
                          <a:spcPct val="100000"/>
                        </a:lnSpc>
                        <a:spcBef>
                          <a:spcPct val="20000"/>
                        </a:spcBef>
                        <a:spcAft>
                          <a:spcPts val="0"/>
                        </a:spcAft>
                        <a:buClr>
                          <a:srgbClr val="31B6FD"/>
                        </a:buClr>
                        <a:buSzPct val="100000"/>
                        <a:buFontTx/>
                        <a:buNone/>
                        <a:tabLst/>
                        <a:defRPr/>
                      </a:pPr>
                      <a:r>
                        <a:rPr kumimoji="0" lang="sv-SE" altLang="sv-SE" sz="2800" b="0" i="1" u="none" strike="noStrike" kern="1200" cap="none" spc="0" normalizeH="0" baseline="0" noProof="0" dirty="0" smtClean="0">
                          <a:ln>
                            <a:noFill/>
                          </a:ln>
                          <a:solidFill>
                            <a:srgbClr val="073E87"/>
                          </a:solidFill>
                          <a:effectLst/>
                          <a:uLnTx/>
                          <a:uFillTx/>
                          <a:latin typeface="+mn-lt"/>
                          <a:ea typeface="+mn-ea"/>
                          <a:cs typeface="Tahoma" pitchFamily="34" charset="0"/>
                        </a:rPr>
                        <a:t> </a:t>
                      </a:r>
                      <a:r>
                        <a:rPr kumimoji="0" lang="sv-SE" altLang="sv-SE" sz="2400" b="1" i="0" u="none" strike="noStrike" kern="1200" cap="none" spc="0" normalizeH="0" baseline="0" noProof="0" dirty="0" smtClean="0">
                          <a:ln>
                            <a:noFill/>
                          </a:ln>
                          <a:solidFill>
                            <a:schemeClr val="tx2"/>
                          </a:solidFill>
                          <a:effectLst/>
                          <a:uLnTx/>
                          <a:uFillTx/>
                          <a:latin typeface="+mn-lt"/>
                          <a:ea typeface="+mn-ea"/>
                          <a:cs typeface="Tahoma" pitchFamily="34" charset="0"/>
                        </a:rPr>
                        <a:t>Har ofta övervägt att </a:t>
                      </a:r>
                      <a:r>
                        <a:rPr kumimoji="0" lang="sv-SE" altLang="sv-SE" sz="2400" b="1" i="1" u="none" strike="noStrike" kern="1200" cap="none" spc="0" normalizeH="0" baseline="0" noProof="0" dirty="0" smtClean="0">
                          <a:ln>
                            <a:noFill/>
                          </a:ln>
                          <a:solidFill>
                            <a:schemeClr val="tx2"/>
                          </a:solidFill>
                          <a:effectLst/>
                          <a:uLnTx/>
                          <a:uFillTx/>
                          <a:latin typeface="+mn-lt"/>
                          <a:ea typeface="+mn-ea"/>
                          <a:cs typeface="Tahoma" pitchFamily="34" charset="0"/>
                        </a:rPr>
                        <a:t>byta yrke</a:t>
                      </a:r>
                      <a:r>
                        <a:rPr kumimoji="0" lang="sv-SE" altLang="sv-SE" sz="2400" b="1" i="0" u="none" strike="noStrike" kern="1200" cap="none" spc="0" normalizeH="0" baseline="0" noProof="0" dirty="0" smtClean="0">
                          <a:ln>
                            <a:noFill/>
                          </a:ln>
                          <a:solidFill>
                            <a:schemeClr val="tx2"/>
                          </a:solidFill>
                          <a:effectLst/>
                          <a:uLnTx/>
                          <a:uFillTx/>
                          <a:latin typeface="+mn-lt"/>
                          <a:ea typeface="+mn-ea"/>
                          <a:cs typeface="Tahoma" pitchFamily="34" charset="0"/>
                        </a:rPr>
                        <a:t> under det senaste året</a:t>
                      </a:r>
                    </a:p>
                  </a:txBody>
                  <a:tcPr marL="91447" marR="91447" marT="45750" marB="45750"/>
                </a:tc>
                <a:tc>
                  <a:txBody>
                    <a:bodyPr/>
                    <a:lstStyle/>
                    <a:p>
                      <a:pPr algn="ctr"/>
                      <a:endParaRPr lang="sv-SE" sz="3600" dirty="0" smtClean="0">
                        <a:solidFill>
                          <a:schemeClr val="accent2"/>
                        </a:solidFill>
                      </a:endParaRPr>
                    </a:p>
                  </a:txBody>
                  <a:tcPr marL="91447" marR="91447" marT="45750" marB="4575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3600" dirty="0" smtClean="0">
                        <a:solidFill>
                          <a:schemeClr val="tx2"/>
                        </a:solidFill>
                      </a:endParaRPr>
                    </a:p>
                  </a:txBody>
                  <a:tcPr marL="91447" marR="91447" marT="45750" marB="45750"/>
                </a:tc>
                <a:extLst>
                  <a:ext uri="{0D108BD9-81ED-4DB2-BD59-A6C34878D82A}">
                    <a16:rowId xmlns:a16="http://schemas.microsoft.com/office/drawing/2014/main" val="10001"/>
                  </a:ext>
                </a:extLst>
              </a:tr>
              <a:tr h="927993">
                <a:tc gridSpan="3">
                  <a:txBody>
                    <a:bodyPr/>
                    <a:lstStyle/>
                    <a:p>
                      <a:pPr marL="274320" marR="0" lvl="0" indent="-274320" algn="l" defTabSz="914400" rtl="0" eaLnBrk="1" fontAlgn="auto" latinLnBrk="0" hangingPunct="1">
                        <a:lnSpc>
                          <a:spcPct val="100000"/>
                        </a:lnSpc>
                        <a:spcBef>
                          <a:spcPct val="20000"/>
                        </a:spcBef>
                        <a:spcAft>
                          <a:spcPts val="0"/>
                        </a:spcAft>
                        <a:buClr>
                          <a:srgbClr val="31B6FD"/>
                        </a:buClr>
                        <a:buSzPct val="100000"/>
                        <a:buFontTx/>
                        <a:buNone/>
                        <a:tabLst/>
                        <a:defRPr/>
                      </a:pPr>
                      <a:r>
                        <a:rPr kumimoji="0" lang="sv-SE" altLang="sv-SE" sz="1600" b="1" i="0" u="none" strike="noStrike" kern="1200" cap="none" spc="0" normalizeH="0" baseline="0" noProof="0" dirty="0" smtClean="0">
                          <a:ln>
                            <a:noFill/>
                          </a:ln>
                          <a:solidFill>
                            <a:schemeClr val="tx2"/>
                          </a:solidFill>
                          <a:effectLst/>
                          <a:uLnTx/>
                          <a:uFillTx/>
                          <a:latin typeface="+mn-lt"/>
                          <a:ea typeface="+mn-ea"/>
                          <a:cs typeface="Tahoma" pitchFamily="34" charset="0"/>
                        </a:rPr>
                        <a:t>1=Mycket sällan eller aldrig 2= Ganska sällan 3= Ibland 4= Ganska ofta 5=Mycket ofta eller alltid</a:t>
                      </a:r>
                    </a:p>
                  </a:txBody>
                  <a:tcPr marL="91447" marR="91447" marT="45750" marB="45750"/>
                </a:tc>
                <a:tc hMerge="1">
                  <a:txBody>
                    <a:bodyPr/>
                    <a:lstStyle/>
                    <a:p>
                      <a:pPr algn="ctr"/>
                      <a:endParaRPr lang="sv-SE" sz="2400" dirty="0">
                        <a:solidFill>
                          <a:schemeClr val="accent2"/>
                        </a:solidFill>
                      </a:endParaRPr>
                    </a:p>
                  </a:txBody>
                  <a:tcPr marL="91455" marR="91455" marT="45732" marB="45732"/>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dirty="0" smtClean="0">
                        <a:ln>
                          <a:noFill/>
                        </a:ln>
                        <a:solidFill>
                          <a:srgbClr val="FF0000"/>
                        </a:solidFill>
                        <a:effectLst/>
                        <a:uLnTx/>
                        <a:uFillTx/>
                        <a:latin typeface="+mn-lt"/>
                        <a:ea typeface="+mn-ea"/>
                        <a:cs typeface="+mn-cs"/>
                      </a:endParaRPr>
                    </a:p>
                  </a:txBody>
                  <a:tcPr marL="91455" marR="91455" marT="45732" marB="45732"/>
                </a:tc>
                <a:extLst>
                  <a:ext uri="{0D108BD9-81ED-4DB2-BD59-A6C34878D82A}">
                    <a16:rowId xmlns:a16="http://schemas.microsoft.com/office/drawing/2014/main" val="10002"/>
                  </a:ext>
                </a:extLst>
              </a:tr>
            </a:tbl>
          </a:graphicData>
        </a:graphic>
      </p:graphicFrame>
      <p:sp>
        <p:nvSpPr>
          <p:cNvPr id="56339"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FCF61B8B-0228-4909-A39A-69813E38BD2E}"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56340" name="Platshållare för sidfot 4"/>
          <p:cNvSpPr>
            <a:spLocks noGrp="1"/>
          </p:cNvSpPr>
          <p:nvPr>
            <p:ph type="ftr" sz="quarter" idx="11"/>
          </p:nvPr>
        </p:nvSpPr>
        <p:spPr bwMode="auto">
          <a:xfrm>
            <a:off x="2555875" y="6249988"/>
            <a:ext cx="37861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a:t>
            </a:r>
          </a:p>
          <a:p>
            <a:pPr>
              <a:spcBef>
                <a:spcPct val="0"/>
              </a:spcBef>
              <a:buClrTx/>
              <a:buSzTx/>
              <a:buFontTx/>
              <a:buNone/>
            </a:pPr>
            <a:r>
              <a:rPr lang="sv-SE" altLang="sv-SE" sz="1000" dirty="0" smtClean="0">
                <a:solidFill>
                  <a:srgbClr val="000000"/>
                </a:solidFill>
                <a:latin typeface="Calibri" pitchFamily="34" charset="0"/>
              </a:rPr>
              <a:t>Högskolan i Gävle</a:t>
            </a:r>
          </a:p>
        </p:txBody>
      </p:sp>
      <p:sp>
        <p:nvSpPr>
          <p:cNvPr id="56341"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CA35640B-D6EB-4877-A9E7-872B2DE43898}" type="slidenum">
              <a:rPr lang="sv-SE" altLang="sv-SE" sz="1000" smtClean="0">
                <a:solidFill>
                  <a:srgbClr val="000000"/>
                </a:solidFill>
                <a:latin typeface="Calibri" pitchFamily="34" charset="0"/>
              </a:rPr>
              <a:pPr>
                <a:spcBef>
                  <a:spcPct val="0"/>
                </a:spcBef>
                <a:buClrTx/>
                <a:buSzTx/>
                <a:buFontTx/>
                <a:buNone/>
              </a:pPr>
              <a:t>25</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704126374"/>
              </p:ext>
            </p:extLst>
          </p:nvPr>
        </p:nvGraphicFramePr>
        <p:xfrm>
          <a:off x="4211960" y="2564904"/>
          <a:ext cx="2423592"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p:cNvGraphicFramePr/>
          <p:nvPr>
            <p:extLst>
              <p:ext uri="{D42A27DB-BD31-4B8C-83A1-F6EECF244321}">
                <p14:modId xmlns:p14="http://schemas.microsoft.com/office/powerpoint/2010/main" val="964600254"/>
              </p:ext>
            </p:extLst>
          </p:nvPr>
        </p:nvGraphicFramePr>
        <p:xfrm>
          <a:off x="6516216" y="2564904"/>
          <a:ext cx="2376264" cy="2160240"/>
        </p:xfrm>
        <a:graphic>
          <a:graphicData uri="http://schemas.openxmlformats.org/drawingml/2006/chart">
            <c:chart xmlns:c="http://schemas.openxmlformats.org/drawingml/2006/chart" xmlns:r="http://schemas.openxmlformats.org/officeDocument/2006/relationships" r:id="rId5"/>
          </a:graphicData>
        </a:graphic>
      </p:graphicFrame>
      <p:pic>
        <p:nvPicPr>
          <p:cNvPr id="10" name="Picture 2" descr="C:\Users\piatha\Downloads\afaforsakrin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314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pPr marL="0" indent="0" algn="ctr">
              <a:buNone/>
            </a:pPr>
            <a:r>
              <a:rPr lang="sv-SE" sz="5400" dirty="0" smtClean="0">
                <a:solidFill>
                  <a:srgbClr val="FF0000"/>
                </a:solidFill>
              </a:rPr>
              <a:t>c) Självskattad hälsa</a:t>
            </a:r>
            <a:endParaRPr lang="sv-SE" sz="5400" dirty="0">
              <a:solidFill>
                <a:srgbClr val="FF0000"/>
              </a:solidFill>
            </a:endParaRPr>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26</a:t>
            </a:fld>
            <a:endParaRPr lang="en-US"/>
          </a:p>
        </p:txBody>
      </p:sp>
      <p:pic>
        <p:nvPicPr>
          <p:cNvPr id="7" name="Picture 2" descr="C:\Users\piatha\Downloads\afaforsakr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236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90" name="Rubrik 2"/>
          <p:cNvSpPr>
            <a:spLocks noGrp="1"/>
          </p:cNvSpPr>
          <p:nvPr>
            <p:ph type="title"/>
          </p:nvPr>
        </p:nvSpPr>
        <p:spPr>
          <a:xfrm>
            <a:off x="467544" y="404664"/>
            <a:ext cx="8229600" cy="1143000"/>
          </a:xfrm>
        </p:spPr>
        <p:txBody>
          <a:bodyPr/>
          <a:lstStyle/>
          <a:p>
            <a:r>
              <a:rPr lang="sv-SE" altLang="sv-SE" sz="3600" smtClean="0"/>
              <a:t>Emotionell utmattning</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237291435"/>
              </p:ext>
            </p:extLst>
          </p:nvPr>
        </p:nvGraphicFramePr>
        <p:xfrm>
          <a:off x="251520" y="1772816"/>
          <a:ext cx="8642351" cy="4252912"/>
        </p:xfrm>
        <a:graphic>
          <a:graphicData uri="http://schemas.openxmlformats.org/drawingml/2006/table">
            <a:tbl>
              <a:tblPr firstRow="1" bandRow="1">
                <a:tableStyleId>{5C22544A-7EE6-4342-B048-85BDC9FD1C3A}</a:tableStyleId>
              </a:tblPr>
              <a:tblGrid>
                <a:gridCol w="4076581">
                  <a:extLst>
                    <a:ext uri="{9D8B030D-6E8A-4147-A177-3AD203B41FA5}">
                      <a16:colId xmlns:a16="http://schemas.microsoft.com/office/drawing/2014/main" val="20000"/>
                    </a:ext>
                  </a:extLst>
                </a:gridCol>
                <a:gridCol w="2385717">
                  <a:extLst>
                    <a:ext uri="{9D8B030D-6E8A-4147-A177-3AD203B41FA5}">
                      <a16:colId xmlns:a16="http://schemas.microsoft.com/office/drawing/2014/main" val="20001"/>
                    </a:ext>
                  </a:extLst>
                </a:gridCol>
                <a:gridCol w="2180053">
                  <a:extLst>
                    <a:ext uri="{9D8B030D-6E8A-4147-A177-3AD203B41FA5}">
                      <a16:colId xmlns:a16="http://schemas.microsoft.com/office/drawing/2014/main" val="20002"/>
                    </a:ext>
                  </a:extLst>
                </a:gridCol>
              </a:tblGrid>
              <a:tr h="518217">
                <a:tc>
                  <a:txBody>
                    <a:bodyPr/>
                    <a:lstStyle/>
                    <a:p>
                      <a:endParaRPr lang="sv-SE" sz="2800" dirty="0"/>
                    </a:p>
                  </a:txBody>
                  <a:tcPr marL="91455" marR="91455" marT="45722" marB="45722"/>
                </a:tc>
                <a:tc>
                  <a:txBody>
                    <a:bodyPr/>
                    <a:lstStyle/>
                    <a:p>
                      <a:pPr algn="ctr"/>
                      <a:r>
                        <a:rPr lang="sv-SE" sz="2800" dirty="0" smtClean="0"/>
                        <a:t>2003</a:t>
                      </a:r>
                      <a:endParaRPr lang="sv-SE" sz="2800" dirty="0"/>
                    </a:p>
                  </a:txBody>
                  <a:tcPr marL="91455" marR="91455" marT="45722" marB="45722"/>
                </a:tc>
                <a:tc>
                  <a:txBody>
                    <a:bodyPr/>
                    <a:lstStyle/>
                    <a:p>
                      <a:pPr algn="ctr"/>
                      <a:r>
                        <a:rPr lang="sv-SE" sz="2800" dirty="0" smtClean="0"/>
                        <a:t>2014</a:t>
                      </a:r>
                      <a:endParaRPr lang="sv-SE" sz="2800" dirty="0"/>
                    </a:p>
                  </a:txBody>
                  <a:tcPr marL="91455" marR="91455" marT="45722" marB="45722"/>
                </a:tc>
                <a:extLst>
                  <a:ext uri="{0D108BD9-81ED-4DB2-BD59-A6C34878D82A}">
                    <a16:rowId xmlns:a16="http://schemas.microsoft.com/office/drawing/2014/main" val="10000"/>
                  </a:ext>
                </a:extLst>
              </a:tr>
              <a:tr h="1554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smtClean="0">
                          <a:ln>
                            <a:noFill/>
                          </a:ln>
                          <a:solidFill>
                            <a:srgbClr val="073E87"/>
                          </a:solidFill>
                          <a:effectLst/>
                          <a:uLnTx/>
                          <a:uFillTx/>
                          <a:latin typeface="+mn-lt"/>
                          <a:ea typeface="+mn-ea"/>
                          <a:cs typeface="+mn-cs"/>
                        </a:rPr>
                        <a:t>Känner mig  någon eller flera gånger per vecka </a:t>
                      </a:r>
                      <a:r>
                        <a:rPr kumimoji="0" lang="sv-SE" sz="2400" b="1" i="1" u="none" strike="noStrike" kern="1200" cap="none" spc="0" normalizeH="0" baseline="0" noProof="0" dirty="0" smtClean="0">
                          <a:ln>
                            <a:noFill/>
                          </a:ln>
                          <a:solidFill>
                            <a:srgbClr val="073E87"/>
                          </a:solidFill>
                          <a:effectLst/>
                          <a:uLnTx/>
                          <a:uFillTx/>
                          <a:latin typeface="+mn-lt"/>
                          <a:ea typeface="+mn-ea"/>
                          <a:cs typeface="+mn-cs"/>
                        </a:rPr>
                        <a:t>känslomässigt tömd </a:t>
                      </a:r>
                      <a:r>
                        <a:rPr kumimoji="0" lang="sv-SE" sz="2400" b="1" i="0" u="none" strike="noStrike" kern="1200" cap="none" spc="0" normalizeH="0" baseline="0" noProof="0" dirty="0" smtClean="0">
                          <a:ln>
                            <a:noFill/>
                          </a:ln>
                          <a:solidFill>
                            <a:srgbClr val="073E87"/>
                          </a:solidFill>
                          <a:effectLst/>
                          <a:uLnTx/>
                          <a:uFillTx/>
                          <a:latin typeface="+mn-lt"/>
                          <a:ea typeface="+mn-ea"/>
                          <a:cs typeface="+mn-cs"/>
                        </a:rPr>
                        <a:t>av mitt arbete</a:t>
                      </a:r>
                    </a:p>
                  </a:txBody>
                  <a:tcPr marL="91455" marR="91455" marT="45722" marB="45722"/>
                </a:tc>
                <a:tc>
                  <a:txBody>
                    <a:bodyPr/>
                    <a:lstStyle/>
                    <a:p>
                      <a:pPr algn="ctr"/>
                      <a:endParaRPr lang="sv-SE" sz="3600" dirty="0" smtClean="0">
                        <a:solidFill>
                          <a:schemeClr val="accent2"/>
                        </a:solidFill>
                      </a:endParaRPr>
                    </a:p>
                  </a:txBody>
                  <a:tcPr marL="91455" marR="91455" marT="45722" marB="45722"/>
                </a:tc>
                <a:tc>
                  <a:txBody>
                    <a:bodyPr/>
                    <a:lstStyle/>
                    <a:p>
                      <a:pPr algn="ctr"/>
                      <a:endParaRPr lang="sv-SE" sz="3600" dirty="0" smtClean="0">
                        <a:solidFill>
                          <a:schemeClr val="tx2"/>
                        </a:solidFill>
                      </a:endParaRPr>
                    </a:p>
                  </a:txBody>
                  <a:tcPr marL="91455" marR="91455" marT="45722" marB="45722"/>
                </a:tc>
                <a:extLst>
                  <a:ext uri="{0D108BD9-81ED-4DB2-BD59-A6C34878D82A}">
                    <a16:rowId xmlns:a16="http://schemas.microsoft.com/office/drawing/2014/main" val="10001"/>
                  </a:ext>
                </a:extLst>
              </a:tr>
              <a:tr h="1554668">
                <a:tc>
                  <a:txBody>
                    <a:bodyPr/>
                    <a:lstStyle/>
                    <a:p>
                      <a:r>
                        <a:rPr lang="sv-SE" sz="2400" b="1" dirty="0" smtClean="0">
                          <a:solidFill>
                            <a:schemeClr val="tx2"/>
                          </a:solidFill>
                        </a:rPr>
                        <a:t>Känner mig  någon eller flera gånger per vecka </a:t>
                      </a:r>
                      <a:r>
                        <a:rPr lang="sv-SE" sz="2400" b="1" i="1" dirty="0" smtClean="0">
                          <a:solidFill>
                            <a:schemeClr val="tx2"/>
                          </a:solidFill>
                        </a:rPr>
                        <a:t>utbränd</a:t>
                      </a:r>
                      <a:r>
                        <a:rPr lang="sv-SE" sz="2400" b="1" dirty="0" smtClean="0">
                          <a:solidFill>
                            <a:schemeClr val="tx2"/>
                          </a:solidFill>
                        </a:rPr>
                        <a:t> av mitt arbete</a:t>
                      </a:r>
                      <a:endParaRPr lang="sv-SE" sz="2400" b="1" dirty="0">
                        <a:solidFill>
                          <a:schemeClr val="tx2"/>
                        </a:solidFill>
                      </a:endParaRPr>
                    </a:p>
                  </a:txBody>
                  <a:tcPr marL="91455" marR="91455" marT="45722" marB="45722"/>
                </a:tc>
                <a:tc>
                  <a:txBody>
                    <a:bodyPr/>
                    <a:lstStyle/>
                    <a:p>
                      <a:pPr algn="ctr"/>
                      <a:endParaRPr lang="sv-SE" sz="2000" dirty="0" smtClean="0">
                        <a:solidFill>
                          <a:srgbClr val="FF0000"/>
                        </a:solidFill>
                      </a:endParaRPr>
                    </a:p>
                    <a:p>
                      <a:pPr algn="ctr"/>
                      <a:endParaRPr lang="sv-SE" sz="2000" dirty="0">
                        <a:solidFill>
                          <a:schemeClr val="accent3">
                            <a:lumMod val="75000"/>
                          </a:schemeClr>
                        </a:solidFill>
                      </a:endParaRPr>
                    </a:p>
                  </a:txBody>
                  <a:tcPr marL="91455" marR="91455" marT="45722" marB="45722"/>
                </a:tc>
                <a:tc>
                  <a:txBody>
                    <a:bodyPr/>
                    <a:lstStyle/>
                    <a:p>
                      <a:pPr algn="ctr"/>
                      <a:endParaRPr lang="sv-SE" sz="3600" dirty="0" smtClean="0">
                        <a:solidFill>
                          <a:schemeClr val="tx2"/>
                        </a:solidFill>
                      </a:endParaRPr>
                    </a:p>
                  </a:txBody>
                  <a:tcPr marL="91455" marR="91455" marT="45722" marB="45722"/>
                </a:tc>
                <a:extLst>
                  <a:ext uri="{0D108BD9-81ED-4DB2-BD59-A6C34878D82A}">
                    <a16:rowId xmlns:a16="http://schemas.microsoft.com/office/drawing/2014/main" val="10002"/>
                  </a:ext>
                </a:extLst>
              </a:tr>
              <a:tr h="625359">
                <a:tc gridSpan="3">
                  <a:txBody>
                    <a:bodyPr/>
                    <a:lstStyle/>
                    <a:p>
                      <a:r>
                        <a:rPr lang="sv-SE" sz="1600" b="0" dirty="0" smtClean="0">
                          <a:solidFill>
                            <a:schemeClr val="tx2"/>
                          </a:solidFill>
                        </a:rPr>
                        <a:t>0=Aldrig</a:t>
                      </a:r>
                      <a:r>
                        <a:rPr lang="sv-SE" sz="1600" b="0" baseline="0" dirty="0" smtClean="0">
                          <a:solidFill>
                            <a:schemeClr val="tx2"/>
                          </a:solidFill>
                        </a:rPr>
                        <a:t>   1=Några ggr/år    2=Någon gång/månad    3=Flera ggr/månad    4=Någon gång/vecka 5=Flera ggr/vecka    6=Varje dag</a:t>
                      </a:r>
                      <a:endParaRPr lang="sv-SE" sz="1600" b="0" dirty="0">
                        <a:solidFill>
                          <a:schemeClr val="tx2"/>
                        </a:solidFill>
                      </a:endParaRPr>
                    </a:p>
                  </a:txBody>
                  <a:tcPr marL="91455" marR="91455" marT="45722" marB="45722"/>
                </a:tc>
                <a:tc hMerge="1">
                  <a:txBody>
                    <a:bodyPr/>
                    <a:lstStyle/>
                    <a:p>
                      <a:pPr algn="ctr"/>
                      <a:endParaRPr lang="sv-SE" sz="2000" dirty="0">
                        <a:solidFill>
                          <a:schemeClr val="accent2"/>
                        </a:solidFill>
                      </a:endParaRPr>
                    </a:p>
                  </a:txBody>
                  <a:tcPr marL="91455" marR="91455" marT="45731" marB="45731"/>
                </a:tc>
                <a:tc hMerge="1">
                  <a:txBody>
                    <a:bodyPr/>
                    <a:lstStyle/>
                    <a:p>
                      <a:pPr algn="ctr"/>
                      <a:endParaRPr lang="sv-SE" sz="2000" dirty="0">
                        <a:solidFill>
                          <a:srgbClr val="FF0000"/>
                        </a:solidFill>
                      </a:endParaRPr>
                    </a:p>
                  </a:txBody>
                  <a:tcPr marL="91455" marR="91455" marT="45731" marB="45731"/>
                </a:tc>
                <a:extLst>
                  <a:ext uri="{0D108BD9-81ED-4DB2-BD59-A6C34878D82A}">
                    <a16:rowId xmlns:a16="http://schemas.microsoft.com/office/drawing/2014/main" val="10003"/>
                  </a:ext>
                </a:extLst>
              </a:tr>
            </a:tbl>
          </a:graphicData>
        </a:graphic>
      </p:graphicFrame>
      <p:sp>
        <p:nvSpPr>
          <p:cNvPr id="58391"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55BDDD70-8D53-477E-BCAA-0C76B52E52FE}"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58392"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58393"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722ED2E1-C0F6-48C0-9146-834665C82153}" type="slidenum">
              <a:rPr lang="sv-SE" altLang="sv-SE" sz="1000" smtClean="0">
                <a:solidFill>
                  <a:srgbClr val="000000"/>
                </a:solidFill>
                <a:latin typeface="Calibri" pitchFamily="34" charset="0"/>
              </a:rPr>
              <a:pPr>
                <a:spcBef>
                  <a:spcPct val="0"/>
                </a:spcBef>
                <a:buClrTx/>
                <a:buSzTx/>
                <a:buFontTx/>
                <a:buNone/>
              </a:pPr>
              <a:t>27</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p:cNvGraphicFramePr/>
          <p:nvPr>
            <p:extLst>
              <p:ext uri="{D42A27DB-BD31-4B8C-83A1-F6EECF244321}">
                <p14:modId xmlns:p14="http://schemas.microsoft.com/office/powerpoint/2010/main" val="1637860298"/>
              </p:ext>
            </p:extLst>
          </p:nvPr>
        </p:nvGraphicFramePr>
        <p:xfrm>
          <a:off x="4283968" y="3861048"/>
          <a:ext cx="2448272" cy="16157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p:cNvGraphicFramePr/>
          <p:nvPr>
            <p:extLst>
              <p:ext uri="{D42A27DB-BD31-4B8C-83A1-F6EECF244321}">
                <p14:modId xmlns:p14="http://schemas.microsoft.com/office/powerpoint/2010/main" val="1877838399"/>
              </p:ext>
            </p:extLst>
          </p:nvPr>
        </p:nvGraphicFramePr>
        <p:xfrm>
          <a:off x="6588224" y="3717032"/>
          <a:ext cx="2304256" cy="17439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3"/>
          <p:cNvGraphicFramePr/>
          <p:nvPr>
            <p:extLst>
              <p:ext uri="{D42A27DB-BD31-4B8C-83A1-F6EECF244321}">
                <p14:modId xmlns:p14="http://schemas.microsoft.com/office/powerpoint/2010/main" val="992020837"/>
              </p:ext>
            </p:extLst>
          </p:nvPr>
        </p:nvGraphicFramePr>
        <p:xfrm>
          <a:off x="4211960" y="2276872"/>
          <a:ext cx="2592288" cy="201622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Chart 4"/>
          <p:cNvGraphicFramePr/>
          <p:nvPr>
            <p:extLst>
              <p:ext uri="{D42A27DB-BD31-4B8C-83A1-F6EECF244321}">
                <p14:modId xmlns:p14="http://schemas.microsoft.com/office/powerpoint/2010/main" val="3096289982"/>
              </p:ext>
            </p:extLst>
          </p:nvPr>
        </p:nvGraphicFramePr>
        <p:xfrm>
          <a:off x="6588224" y="1700808"/>
          <a:ext cx="2304256" cy="2232248"/>
        </p:xfrm>
        <a:graphic>
          <a:graphicData uri="http://schemas.openxmlformats.org/drawingml/2006/chart">
            <c:chart xmlns:c="http://schemas.openxmlformats.org/drawingml/2006/chart" xmlns:r="http://schemas.openxmlformats.org/officeDocument/2006/relationships" r:id="rId7"/>
          </a:graphicData>
        </a:graphic>
      </p:graphicFrame>
      <p:pic>
        <p:nvPicPr>
          <p:cNvPr id="12" name="Picture 2" descr="C:\Users\piatha\Downloads\afaforsakrin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414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14" name="Rubrik 2"/>
          <p:cNvSpPr>
            <a:spLocks noGrp="1"/>
          </p:cNvSpPr>
          <p:nvPr>
            <p:ph type="title"/>
          </p:nvPr>
        </p:nvSpPr>
        <p:spPr>
          <a:xfrm>
            <a:off x="468313" y="549275"/>
            <a:ext cx="8229600" cy="1252538"/>
          </a:xfrm>
        </p:spPr>
        <p:txBody>
          <a:bodyPr/>
          <a:lstStyle/>
          <a:p>
            <a:r>
              <a:rPr lang="sv-SE" altLang="sv-SE" sz="3600" smtClean="0"/>
              <a:t>GHQ 12 </a:t>
            </a:r>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1499198320"/>
              </p:ext>
            </p:extLst>
          </p:nvPr>
        </p:nvGraphicFramePr>
        <p:xfrm>
          <a:off x="250825" y="1484784"/>
          <a:ext cx="8642351" cy="4752528"/>
        </p:xfrm>
        <a:graphic>
          <a:graphicData uri="http://schemas.openxmlformats.org/drawingml/2006/table">
            <a:tbl>
              <a:tblPr firstRow="1" bandRow="1">
                <a:tableStyleId>{5C22544A-7EE6-4342-B048-85BDC9FD1C3A}</a:tableStyleId>
              </a:tblPr>
              <a:tblGrid>
                <a:gridCol w="4076581">
                  <a:extLst>
                    <a:ext uri="{9D8B030D-6E8A-4147-A177-3AD203B41FA5}">
                      <a16:colId xmlns:a16="http://schemas.microsoft.com/office/drawing/2014/main" val="20000"/>
                    </a:ext>
                  </a:extLst>
                </a:gridCol>
                <a:gridCol w="2188810">
                  <a:extLst>
                    <a:ext uri="{9D8B030D-6E8A-4147-A177-3AD203B41FA5}">
                      <a16:colId xmlns:a16="http://schemas.microsoft.com/office/drawing/2014/main" val="20001"/>
                    </a:ext>
                  </a:extLst>
                </a:gridCol>
                <a:gridCol w="2376960">
                  <a:extLst>
                    <a:ext uri="{9D8B030D-6E8A-4147-A177-3AD203B41FA5}">
                      <a16:colId xmlns:a16="http://schemas.microsoft.com/office/drawing/2014/main" val="20002"/>
                    </a:ext>
                  </a:extLst>
                </a:gridCol>
              </a:tblGrid>
              <a:tr h="674323">
                <a:tc>
                  <a:txBody>
                    <a:bodyPr/>
                    <a:lstStyle/>
                    <a:p>
                      <a:endParaRPr lang="sv-SE" sz="2800" dirty="0"/>
                    </a:p>
                  </a:txBody>
                  <a:tcPr marL="91455" marR="91455" marT="45735" marB="45735"/>
                </a:tc>
                <a:tc>
                  <a:txBody>
                    <a:bodyPr/>
                    <a:lstStyle/>
                    <a:p>
                      <a:pPr algn="ctr"/>
                      <a:r>
                        <a:rPr lang="sv-SE" sz="2800" dirty="0" smtClean="0"/>
                        <a:t>2003</a:t>
                      </a:r>
                      <a:endParaRPr lang="sv-SE" sz="2800" dirty="0"/>
                    </a:p>
                  </a:txBody>
                  <a:tcPr marL="91455" marR="91455" marT="45735" marB="45735"/>
                </a:tc>
                <a:tc>
                  <a:txBody>
                    <a:bodyPr/>
                    <a:lstStyle/>
                    <a:p>
                      <a:pPr algn="ctr"/>
                      <a:r>
                        <a:rPr lang="sv-SE" sz="2800" dirty="0" smtClean="0"/>
                        <a:t>2014</a:t>
                      </a:r>
                      <a:endParaRPr lang="sv-SE" sz="2800" dirty="0"/>
                    </a:p>
                  </a:txBody>
                  <a:tcPr marL="91455" marR="91455" marT="45735" marB="45735"/>
                </a:tc>
                <a:extLst>
                  <a:ext uri="{0D108BD9-81ED-4DB2-BD59-A6C34878D82A}">
                    <a16:rowId xmlns:a16="http://schemas.microsoft.com/office/drawing/2014/main" val="10000"/>
                  </a:ext>
                </a:extLst>
              </a:tr>
              <a:tr h="18444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smtClean="0">
                          <a:ln>
                            <a:noFill/>
                          </a:ln>
                          <a:solidFill>
                            <a:srgbClr val="073E87"/>
                          </a:solidFill>
                          <a:effectLst/>
                          <a:uLnTx/>
                          <a:uFillTx/>
                          <a:latin typeface="+mn-lt"/>
                          <a:ea typeface="+mn-ea"/>
                          <a:cs typeface="+mn-cs"/>
                        </a:rPr>
                        <a:t>Stämmer </a:t>
                      </a:r>
                      <a:r>
                        <a:rPr kumimoji="0" lang="sv-SE" sz="2400" b="1" i="1" u="none" strike="noStrike" kern="1200" cap="none" spc="0" normalizeH="0" baseline="0" noProof="0" dirty="0" smtClean="0">
                          <a:ln>
                            <a:noFill/>
                          </a:ln>
                          <a:solidFill>
                            <a:srgbClr val="073E87"/>
                          </a:solidFill>
                          <a:effectLst/>
                          <a:uLnTx/>
                          <a:uFillTx/>
                          <a:latin typeface="+mn-lt"/>
                          <a:ea typeface="+mn-ea"/>
                          <a:cs typeface="+mn-cs"/>
                        </a:rPr>
                        <a:t>bra eller helt </a:t>
                      </a:r>
                      <a:r>
                        <a:rPr kumimoji="0" lang="sv-SE" sz="2400" b="1" i="0" u="none" strike="noStrike" kern="1200" cap="none" spc="0" normalizeH="0" baseline="0" noProof="0" dirty="0" smtClean="0">
                          <a:ln>
                            <a:noFill/>
                          </a:ln>
                          <a:solidFill>
                            <a:srgbClr val="073E87"/>
                          </a:solidFill>
                          <a:effectLst/>
                          <a:uLnTx/>
                          <a:uFillTx/>
                          <a:latin typeface="+mn-lt"/>
                          <a:ea typeface="+mn-ea"/>
                          <a:cs typeface="+mn-cs"/>
                        </a:rPr>
                        <a:t>att jag känner mig väldigt pressad</a:t>
                      </a:r>
                    </a:p>
                  </a:txBody>
                  <a:tcPr marL="91455" marR="91455" marT="45735" marB="45735"/>
                </a:tc>
                <a:tc>
                  <a:txBody>
                    <a:bodyPr/>
                    <a:lstStyle/>
                    <a:p>
                      <a:pPr algn="ctr"/>
                      <a:endParaRPr lang="sv-SE" sz="3600" dirty="0" smtClean="0">
                        <a:solidFill>
                          <a:schemeClr val="accent2"/>
                        </a:solidFill>
                      </a:endParaRPr>
                    </a:p>
                  </a:txBody>
                  <a:tcPr marL="91455" marR="91455" marT="45735" marB="45735"/>
                </a:tc>
                <a:tc>
                  <a:txBody>
                    <a:bodyPr/>
                    <a:lstStyle/>
                    <a:p>
                      <a:pPr algn="ctr"/>
                      <a:endParaRPr lang="sv-SE" sz="2400" dirty="0" smtClean="0">
                        <a:solidFill>
                          <a:srgbClr val="FF0000"/>
                        </a:solidFill>
                      </a:endParaRPr>
                    </a:p>
                    <a:p>
                      <a:pPr algn="ctr"/>
                      <a:endParaRPr lang="sv-SE" sz="2400" dirty="0">
                        <a:solidFill>
                          <a:srgbClr val="FF0000"/>
                        </a:solidFill>
                      </a:endParaRPr>
                    </a:p>
                  </a:txBody>
                  <a:tcPr marL="91455" marR="91455" marT="45735" marB="45735"/>
                </a:tc>
                <a:extLst>
                  <a:ext uri="{0D108BD9-81ED-4DB2-BD59-A6C34878D82A}">
                    <a16:rowId xmlns:a16="http://schemas.microsoft.com/office/drawing/2014/main" val="10001"/>
                  </a:ext>
                </a:extLst>
              </a:tr>
              <a:tr h="1837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smtClean="0">
                          <a:ln>
                            <a:noFill/>
                          </a:ln>
                          <a:solidFill>
                            <a:srgbClr val="073E87"/>
                          </a:solidFill>
                          <a:effectLst/>
                          <a:uLnTx/>
                          <a:uFillTx/>
                          <a:latin typeface="+mn-lt"/>
                          <a:ea typeface="+mn-ea"/>
                          <a:cs typeface="+mn-cs"/>
                        </a:rPr>
                        <a:t>Stämmer </a:t>
                      </a:r>
                      <a:r>
                        <a:rPr kumimoji="0" lang="sv-SE" sz="2400" b="1" i="1" u="none" strike="noStrike" kern="1200" cap="none" spc="0" normalizeH="0" baseline="0" noProof="0" dirty="0" smtClean="0">
                          <a:ln>
                            <a:noFill/>
                          </a:ln>
                          <a:solidFill>
                            <a:srgbClr val="073E87"/>
                          </a:solidFill>
                          <a:effectLst/>
                          <a:uLnTx/>
                          <a:uFillTx/>
                          <a:latin typeface="+mn-lt"/>
                          <a:ea typeface="+mn-ea"/>
                          <a:cs typeface="+mn-cs"/>
                        </a:rPr>
                        <a:t>bra eller helt </a:t>
                      </a:r>
                      <a:r>
                        <a:rPr kumimoji="0" lang="sv-SE" sz="2400" b="1" i="0" u="none" strike="noStrike" kern="1200" cap="none" spc="0" normalizeH="0" baseline="0" noProof="0" dirty="0" smtClean="0">
                          <a:ln>
                            <a:noFill/>
                          </a:ln>
                          <a:solidFill>
                            <a:srgbClr val="073E87"/>
                          </a:solidFill>
                          <a:effectLst/>
                          <a:uLnTx/>
                          <a:uFillTx/>
                          <a:latin typeface="+mn-lt"/>
                          <a:ea typeface="+mn-ea"/>
                          <a:cs typeface="+mn-cs"/>
                        </a:rPr>
                        <a:t>att jag har haft svårt att sova på grund av problem och svårigheter</a:t>
                      </a:r>
                    </a:p>
                  </a:txBody>
                  <a:tcPr marL="91455" marR="91455" marT="45735" marB="45735"/>
                </a:tc>
                <a:tc>
                  <a:txBody>
                    <a:bodyPr/>
                    <a:lstStyle/>
                    <a:p>
                      <a:pPr algn="ctr"/>
                      <a:endParaRPr lang="sv-SE" sz="4000" dirty="0" smtClean="0">
                        <a:solidFill>
                          <a:schemeClr val="accent2"/>
                        </a:solidFill>
                      </a:endParaRPr>
                    </a:p>
                  </a:txBody>
                  <a:tcPr marL="91455" marR="91455" marT="45735" marB="45735"/>
                </a:tc>
                <a:tc>
                  <a:txBody>
                    <a:bodyPr/>
                    <a:lstStyle/>
                    <a:p>
                      <a:pPr algn="ctr"/>
                      <a:endParaRPr lang="sv-SE" sz="3600" dirty="0" smtClean="0">
                        <a:solidFill>
                          <a:schemeClr val="tx2"/>
                        </a:solidFill>
                      </a:endParaRPr>
                    </a:p>
                  </a:txBody>
                  <a:tcPr marL="91455" marR="91455" marT="45735" marB="45735"/>
                </a:tc>
                <a:extLst>
                  <a:ext uri="{0D108BD9-81ED-4DB2-BD59-A6C34878D82A}">
                    <a16:rowId xmlns:a16="http://schemas.microsoft.com/office/drawing/2014/main" val="10002"/>
                  </a:ext>
                </a:extLst>
              </a:tr>
              <a:tr h="260378">
                <a:tc gridSpan="3">
                  <a:txBody>
                    <a:bodyPr/>
                    <a:lstStyle/>
                    <a:p>
                      <a:endParaRPr lang="sv-SE" sz="2000" b="1" dirty="0">
                        <a:solidFill>
                          <a:schemeClr val="tx2"/>
                        </a:solidFill>
                      </a:endParaRPr>
                    </a:p>
                  </a:txBody>
                  <a:tcPr marL="91455" marR="91455" marT="45735" marB="45735"/>
                </a:tc>
                <a:tc hMerge="1">
                  <a:txBody>
                    <a:bodyPr/>
                    <a:lstStyle/>
                    <a:p>
                      <a:pPr algn="ctr"/>
                      <a:endParaRPr lang="sv-SE" sz="2400" dirty="0">
                        <a:solidFill>
                          <a:schemeClr val="accent2"/>
                        </a:solidFill>
                      </a:endParaRPr>
                    </a:p>
                  </a:txBody>
                  <a:tcPr marL="91455" marR="91455" marT="45731" marB="45731"/>
                </a:tc>
                <a:tc hMerge="1">
                  <a:txBody>
                    <a:bodyPr/>
                    <a:lstStyle/>
                    <a:p>
                      <a:pPr algn="ctr"/>
                      <a:endParaRPr lang="sv-SE" sz="2400" dirty="0">
                        <a:solidFill>
                          <a:srgbClr val="FF0000"/>
                        </a:solidFill>
                      </a:endParaRPr>
                    </a:p>
                  </a:txBody>
                  <a:tcPr marL="91455" marR="91455" marT="45731" marB="45731"/>
                </a:tc>
                <a:extLst>
                  <a:ext uri="{0D108BD9-81ED-4DB2-BD59-A6C34878D82A}">
                    <a16:rowId xmlns:a16="http://schemas.microsoft.com/office/drawing/2014/main" val="10003"/>
                  </a:ext>
                </a:extLst>
              </a:tr>
            </a:tbl>
          </a:graphicData>
        </a:graphic>
      </p:graphicFrame>
      <p:sp>
        <p:nvSpPr>
          <p:cNvPr id="59415"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060ACA11-27E2-494E-95C6-2D183AF96831}"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59416"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59417"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751FEB15-D8CE-432B-8F96-E6FFBFF97931}" type="slidenum">
              <a:rPr lang="sv-SE" altLang="sv-SE" sz="1000" smtClean="0">
                <a:solidFill>
                  <a:srgbClr val="000000"/>
                </a:solidFill>
                <a:latin typeface="Calibri" pitchFamily="34" charset="0"/>
              </a:rPr>
              <a:pPr>
                <a:spcBef>
                  <a:spcPct val="0"/>
                </a:spcBef>
                <a:buClrTx/>
                <a:buSzTx/>
                <a:buFontTx/>
                <a:buNone/>
              </a:pPr>
              <a:t>28</a:t>
            </a:fld>
            <a:endParaRPr lang="sv-SE" altLang="sv-SE" sz="1000" dirty="0" smtClean="0">
              <a:solidFill>
                <a:srgbClr val="000000"/>
              </a:solidFill>
              <a:latin typeface="Calibri" pitchFamily="34" charset="0"/>
            </a:endParaRPr>
          </a:p>
        </p:txBody>
      </p:sp>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6237312"/>
            <a:ext cx="576064" cy="5040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Chart 2"/>
          <p:cNvGraphicFramePr/>
          <p:nvPr>
            <p:extLst>
              <p:ext uri="{D42A27DB-BD31-4B8C-83A1-F6EECF244321}">
                <p14:modId xmlns:p14="http://schemas.microsoft.com/office/powerpoint/2010/main" val="238851868"/>
              </p:ext>
            </p:extLst>
          </p:nvPr>
        </p:nvGraphicFramePr>
        <p:xfrm>
          <a:off x="4211960" y="2060848"/>
          <a:ext cx="2448272" cy="21602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p:cNvGraphicFramePr/>
          <p:nvPr>
            <p:extLst>
              <p:ext uri="{D42A27DB-BD31-4B8C-83A1-F6EECF244321}">
                <p14:modId xmlns:p14="http://schemas.microsoft.com/office/powerpoint/2010/main" val="3679906756"/>
              </p:ext>
            </p:extLst>
          </p:nvPr>
        </p:nvGraphicFramePr>
        <p:xfrm>
          <a:off x="6480212" y="2132856"/>
          <a:ext cx="2376264" cy="21602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p:cNvGraphicFramePr/>
          <p:nvPr>
            <p:extLst>
              <p:ext uri="{D42A27DB-BD31-4B8C-83A1-F6EECF244321}">
                <p14:modId xmlns:p14="http://schemas.microsoft.com/office/powerpoint/2010/main" val="3762266084"/>
              </p:ext>
            </p:extLst>
          </p:nvPr>
        </p:nvGraphicFramePr>
        <p:xfrm>
          <a:off x="4355976" y="3933056"/>
          <a:ext cx="2232248" cy="22322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 name="Chart 5"/>
          <p:cNvGraphicFramePr/>
          <p:nvPr>
            <p:extLst>
              <p:ext uri="{D42A27DB-BD31-4B8C-83A1-F6EECF244321}">
                <p14:modId xmlns:p14="http://schemas.microsoft.com/office/powerpoint/2010/main" val="680325799"/>
              </p:ext>
            </p:extLst>
          </p:nvPr>
        </p:nvGraphicFramePr>
        <p:xfrm>
          <a:off x="6444208" y="4149080"/>
          <a:ext cx="2448272" cy="1975768"/>
        </p:xfrm>
        <a:graphic>
          <a:graphicData uri="http://schemas.openxmlformats.org/drawingml/2006/chart">
            <c:chart xmlns:c="http://schemas.openxmlformats.org/drawingml/2006/chart" xmlns:r="http://schemas.openxmlformats.org/officeDocument/2006/relationships" r:id="rId7"/>
          </a:graphicData>
        </a:graphic>
      </p:graphicFrame>
      <p:pic>
        <p:nvPicPr>
          <p:cNvPr id="12" name="Picture 2" descr="C:\Users\piatha\Downloads\afaforsakring.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915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ubrik 1"/>
          <p:cNvSpPr>
            <a:spLocks noGrp="1"/>
          </p:cNvSpPr>
          <p:nvPr>
            <p:ph type="ctrTitle"/>
          </p:nvPr>
        </p:nvSpPr>
        <p:spPr>
          <a:xfrm>
            <a:off x="685800" y="1600200"/>
            <a:ext cx="7772400" cy="1779588"/>
          </a:xfrm>
        </p:spPr>
        <p:txBody>
          <a:bodyPr/>
          <a:lstStyle/>
          <a:p>
            <a:r>
              <a:rPr lang="sv-SE" altLang="sv-SE" dirty="0" smtClean="0">
                <a:solidFill>
                  <a:srgbClr val="FF0000"/>
                </a:solidFill>
              </a:rPr>
              <a:t>Vad hade blivit bättre?</a:t>
            </a:r>
          </a:p>
        </p:txBody>
      </p:sp>
      <p:sp>
        <p:nvSpPr>
          <p:cNvPr id="61443" name="Underrubrik 2"/>
          <p:cNvSpPr>
            <a:spLocks noGrp="1"/>
          </p:cNvSpPr>
          <p:nvPr>
            <p:ph type="subTitle" idx="1"/>
          </p:nvPr>
        </p:nvSpPr>
        <p:spPr>
          <a:xfrm>
            <a:off x="1371600" y="3556000"/>
            <a:ext cx="6400800" cy="1473200"/>
          </a:xfrm>
        </p:spPr>
        <p:txBody>
          <a:bodyPr/>
          <a:lstStyle/>
          <a:p>
            <a:endParaRPr lang="sv-SE" altLang="sv-SE" dirty="0" smtClean="0"/>
          </a:p>
        </p:txBody>
      </p:sp>
      <p:sp>
        <p:nvSpPr>
          <p:cNvPr id="61444" name="Platshållare för datum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5B6B27B8-4344-45CF-B03F-A689A4F65D79}"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1445"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525FE176-39A7-4C9D-A2AF-9946D28A673B}" type="slidenum">
              <a:rPr lang="sv-SE" altLang="sv-SE" sz="1000" smtClean="0">
                <a:solidFill>
                  <a:srgbClr val="000000"/>
                </a:solidFill>
                <a:latin typeface="Calibri" pitchFamily="34" charset="0"/>
              </a:rPr>
              <a:pPr>
                <a:spcBef>
                  <a:spcPct val="0"/>
                </a:spcBef>
                <a:buClrTx/>
                <a:buSzTx/>
                <a:buFontTx/>
                <a:buNone/>
              </a:pPr>
              <a:t>29</a:t>
            </a:fld>
            <a:endParaRPr lang="sv-SE" altLang="sv-SE" sz="1000" smtClean="0">
              <a:solidFill>
                <a:srgbClr val="000000"/>
              </a:solidFill>
              <a:latin typeface="Calibri" pitchFamily="34" charset="0"/>
            </a:endParaRPr>
          </a:p>
        </p:txBody>
      </p:sp>
      <p:sp>
        <p:nvSpPr>
          <p:cNvPr id="61446" name="Platshållare för sidfot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a:t>
            </a: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77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ubrik 2"/>
          <p:cNvSpPr>
            <a:spLocks noGrp="1"/>
          </p:cNvSpPr>
          <p:nvPr>
            <p:ph type="title"/>
          </p:nvPr>
        </p:nvSpPr>
        <p:spPr>
          <a:xfrm>
            <a:off x="457200" y="338138"/>
            <a:ext cx="8229600" cy="714375"/>
          </a:xfrm>
        </p:spPr>
        <p:txBody>
          <a:bodyPr>
            <a:normAutofit fontScale="90000"/>
          </a:bodyPr>
          <a:lstStyle/>
          <a:p>
            <a:r>
              <a:rPr lang="sv-SE" altLang="sv-SE" dirty="0">
                <a:solidFill>
                  <a:srgbClr val="FF0000"/>
                </a:solidFill>
              </a:rPr>
              <a:t>D</a:t>
            </a:r>
            <a:r>
              <a:rPr lang="sv-SE" altLang="sv-SE" dirty="0" smtClean="0">
                <a:solidFill>
                  <a:srgbClr val="FF0000"/>
                </a:solidFill>
              </a:rPr>
              <a:t>elstudierna:</a:t>
            </a:r>
          </a:p>
        </p:txBody>
      </p:sp>
      <p:sp>
        <p:nvSpPr>
          <p:cNvPr id="2" name="Platshållare för innehåll 1"/>
          <p:cNvSpPr>
            <a:spLocks noGrp="1"/>
          </p:cNvSpPr>
          <p:nvPr>
            <p:ph idx="1"/>
          </p:nvPr>
        </p:nvSpPr>
        <p:spPr>
          <a:xfrm>
            <a:off x="457200" y="1052513"/>
            <a:ext cx="8493125" cy="5073650"/>
          </a:xfrm>
        </p:spPr>
        <p:txBody>
          <a:bodyPr>
            <a:normAutofit/>
          </a:bodyPr>
          <a:lstStyle/>
          <a:p>
            <a:pPr marL="0" indent="0">
              <a:buClr>
                <a:srgbClr val="31B6FD"/>
              </a:buClr>
              <a:buFont typeface="Symbol" panose="05050102010706020507" pitchFamily="18" charset="2"/>
              <a:buNone/>
              <a:defRPr/>
            </a:pPr>
            <a:r>
              <a:rPr lang="sv-SE" altLang="sv-SE" dirty="0" smtClean="0">
                <a:solidFill>
                  <a:schemeClr val="accent4"/>
                </a:solidFill>
              </a:rPr>
              <a:t>a) Uppföljning </a:t>
            </a:r>
            <a:r>
              <a:rPr lang="sv-SE" altLang="sv-SE" dirty="0">
                <a:solidFill>
                  <a:schemeClr val="accent4"/>
                </a:solidFill>
              </a:rPr>
              <a:t>av </a:t>
            </a:r>
            <a:r>
              <a:rPr lang="sv-SE" altLang="sv-SE" dirty="0" smtClean="0">
                <a:solidFill>
                  <a:schemeClr val="accent4"/>
                </a:solidFill>
              </a:rPr>
              <a:t>en </a:t>
            </a:r>
            <a:r>
              <a:rPr lang="sv-SE" altLang="sv-SE" i="1" dirty="0" smtClean="0">
                <a:solidFill>
                  <a:srgbClr val="FF0000"/>
                </a:solidFill>
              </a:rPr>
              <a:t>enkätundersökning</a:t>
            </a:r>
            <a:r>
              <a:rPr lang="sv-SE" altLang="sv-SE" dirty="0" smtClean="0">
                <a:solidFill>
                  <a:schemeClr val="accent4"/>
                </a:solidFill>
              </a:rPr>
              <a:t> bland socialsekreterare som arbetar med barn och unga </a:t>
            </a:r>
            <a:r>
              <a:rPr lang="sv-SE" altLang="sv-SE" dirty="0">
                <a:solidFill>
                  <a:schemeClr val="accent4"/>
                </a:solidFill>
              </a:rPr>
              <a:t>-</a:t>
            </a:r>
            <a:r>
              <a:rPr lang="sv-SE" altLang="sv-SE" dirty="0" smtClean="0">
                <a:solidFill>
                  <a:schemeClr val="accent4"/>
                </a:solidFill>
              </a:rPr>
              <a:t>vintern 2002/2003 (n=309) </a:t>
            </a:r>
          </a:p>
          <a:p>
            <a:pPr marL="0" indent="0">
              <a:buClr>
                <a:srgbClr val="31B6FD"/>
              </a:buClr>
              <a:buFont typeface="Symbol" panose="05050102010706020507" pitchFamily="18" charset="2"/>
              <a:buNone/>
              <a:defRPr/>
            </a:pPr>
            <a:r>
              <a:rPr lang="sv-SE" altLang="sv-SE" dirty="0" smtClean="0">
                <a:solidFill>
                  <a:schemeClr val="accent4"/>
                </a:solidFill>
              </a:rPr>
              <a:t>-vintern 2013/2014 (n=349)  </a:t>
            </a:r>
          </a:p>
          <a:p>
            <a:pPr marL="0" indent="0">
              <a:buClr>
                <a:srgbClr val="31B6FD"/>
              </a:buClr>
              <a:buFont typeface="Symbol" panose="05050102010706020507" pitchFamily="18" charset="2"/>
              <a:buNone/>
              <a:defRPr/>
            </a:pPr>
            <a:r>
              <a:rPr lang="sv-SE" altLang="sv-SE" dirty="0" smtClean="0">
                <a:solidFill>
                  <a:schemeClr val="accent4"/>
                </a:solidFill>
              </a:rPr>
              <a:t>(3 delstudier)</a:t>
            </a:r>
            <a:endParaRPr lang="sv-SE" altLang="sv-SE" dirty="0">
              <a:solidFill>
                <a:schemeClr val="accent4"/>
              </a:solidFill>
            </a:endParaRPr>
          </a:p>
          <a:p>
            <a:pPr marL="0" indent="0">
              <a:buClr>
                <a:srgbClr val="31B6FD"/>
              </a:buClr>
              <a:buFont typeface="Symbol" panose="05050102010706020507" pitchFamily="18" charset="2"/>
              <a:buNone/>
              <a:defRPr/>
            </a:pPr>
            <a:r>
              <a:rPr lang="sv-SE" altLang="sv-SE" dirty="0" smtClean="0">
                <a:solidFill>
                  <a:schemeClr val="accent4"/>
                </a:solidFill>
              </a:rPr>
              <a:t>b) </a:t>
            </a:r>
            <a:r>
              <a:rPr lang="sv-SE" altLang="sv-SE" i="1" dirty="0" smtClean="0">
                <a:solidFill>
                  <a:srgbClr val="FF0000"/>
                </a:solidFill>
              </a:rPr>
              <a:t>Gruppintervjuer</a:t>
            </a:r>
            <a:r>
              <a:rPr lang="sv-SE" altLang="sv-SE" dirty="0" smtClean="0">
                <a:solidFill>
                  <a:schemeClr val="accent4"/>
                </a:solidFill>
              </a:rPr>
              <a:t> med socialsekreterare i 6 grupper där många arbetat kvar länge och är nöjda</a:t>
            </a:r>
          </a:p>
          <a:p>
            <a:pPr marL="0" indent="0">
              <a:buClr>
                <a:srgbClr val="31B6FD"/>
              </a:buClr>
              <a:buNone/>
              <a:defRPr/>
            </a:pPr>
            <a:r>
              <a:rPr lang="sv-SE" altLang="sv-SE" dirty="0">
                <a:solidFill>
                  <a:schemeClr val="accent4"/>
                </a:solidFill>
              </a:rPr>
              <a:t>c) </a:t>
            </a:r>
            <a:r>
              <a:rPr lang="sv-SE" altLang="sv-SE" i="1" dirty="0">
                <a:solidFill>
                  <a:srgbClr val="FF0000"/>
                </a:solidFill>
              </a:rPr>
              <a:t>Individuella intervjuer </a:t>
            </a:r>
            <a:r>
              <a:rPr lang="sv-SE" altLang="sv-SE" dirty="0">
                <a:solidFill>
                  <a:schemeClr val="accent4"/>
                </a:solidFill>
              </a:rPr>
              <a:t>med 42 arbetsledare</a:t>
            </a:r>
          </a:p>
          <a:p>
            <a:pPr marL="0" indent="0">
              <a:buClr>
                <a:srgbClr val="31B6FD"/>
              </a:buClr>
              <a:buFont typeface="Symbol" panose="05050102010706020507" pitchFamily="18" charset="2"/>
              <a:buNone/>
              <a:defRPr/>
            </a:pPr>
            <a:endParaRPr lang="sv-SE" altLang="sv-SE" dirty="0">
              <a:solidFill>
                <a:schemeClr val="accent4"/>
              </a:solidFill>
            </a:endParaRPr>
          </a:p>
        </p:txBody>
      </p:sp>
      <p:sp>
        <p:nvSpPr>
          <p:cNvPr id="35844"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CB54CD6-8A22-4BE2-9F75-9211444D6B6C}" type="datetime1">
              <a:rPr lang="sv-SE" altLang="sv-SE" smtClean="0">
                <a:solidFill>
                  <a:srgbClr val="000000"/>
                </a:solidFill>
              </a:rPr>
              <a:t>2020-12-11</a:t>
            </a:fld>
            <a:endParaRPr lang="sv-SE" altLang="sv-SE" smtClean="0">
              <a:solidFill>
                <a:srgbClr val="000000"/>
              </a:solidFill>
            </a:endParaRPr>
          </a:p>
        </p:txBody>
      </p:sp>
      <p:sp>
        <p:nvSpPr>
          <p:cNvPr id="35845"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sv-SE" altLang="sv-SE" smtClean="0">
                <a:solidFill>
                  <a:srgbClr val="000000"/>
                </a:solidFill>
              </a:rPr>
              <a:t>Pia Tham, Akademin för Arbetsliv och Hälsa, Högskolan i Gävle        </a:t>
            </a:r>
            <a:endParaRPr lang="sv-SE" altLang="sv-SE" dirty="0" smtClean="0">
              <a:solidFill>
                <a:srgbClr val="000000"/>
              </a:solidFill>
            </a:endParaRPr>
          </a:p>
        </p:txBody>
      </p:sp>
      <p:sp>
        <p:nvSpPr>
          <p:cNvPr id="35846"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033FE1F-6965-41E7-98E9-1C0571B33B23}" type="slidenum">
              <a:rPr lang="sv-SE" altLang="sv-SE" smtClean="0">
                <a:solidFill>
                  <a:srgbClr val="000000"/>
                </a:solidFill>
              </a:rPr>
              <a:pPr/>
              <a:t>3</a:t>
            </a:fld>
            <a:endParaRPr lang="sv-SE" altLang="sv-SE" dirty="0" smtClean="0">
              <a:solidFill>
                <a:srgbClr val="000000"/>
              </a:solidFill>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093296"/>
            <a:ext cx="648072" cy="5760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4151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tshållare för innehåll 6"/>
          <p:cNvGraphicFramePr>
            <a:graphicFrameLocks noGrp="1"/>
          </p:cNvGraphicFramePr>
          <p:nvPr>
            <p:ph idx="1"/>
            <p:extLst>
              <p:ext uri="{D42A27DB-BD31-4B8C-83A1-F6EECF244321}">
                <p14:modId xmlns:p14="http://schemas.microsoft.com/office/powerpoint/2010/main" val="3449838734"/>
              </p:ext>
            </p:extLst>
          </p:nvPr>
        </p:nvGraphicFramePr>
        <p:xfrm>
          <a:off x="179388" y="1341438"/>
          <a:ext cx="8642351" cy="5380039"/>
        </p:xfrm>
        <a:graphic>
          <a:graphicData uri="http://schemas.openxmlformats.org/drawingml/2006/table">
            <a:tbl>
              <a:tblPr firstRow="1" bandRow="1">
                <a:tableStyleId>{5C22544A-7EE6-4342-B048-85BDC9FD1C3A}</a:tableStyleId>
              </a:tblPr>
              <a:tblGrid>
                <a:gridCol w="3024460">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809579">
                  <a:extLst>
                    <a:ext uri="{9D8B030D-6E8A-4147-A177-3AD203B41FA5}">
                      <a16:colId xmlns:a16="http://schemas.microsoft.com/office/drawing/2014/main" val="20002"/>
                    </a:ext>
                  </a:extLst>
                </a:gridCol>
              </a:tblGrid>
              <a:tr h="518205">
                <a:tc>
                  <a:txBody>
                    <a:bodyPr/>
                    <a:lstStyle/>
                    <a:p>
                      <a:r>
                        <a:rPr lang="sv-SE" sz="2800" baseline="0" dirty="0" smtClean="0"/>
                        <a:t> </a:t>
                      </a:r>
                      <a:endParaRPr lang="sv-SE" sz="2800" dirty="0"/>
                    </a:p>
                  </a:txBody>
                  <a:tcPr marL="91455" marR="91455" marT="45719" marB="45719"/>
                </a:tc>
                <a:tc>
                  <a:txBody>
                    <a:bodyPr/>
                    <a:lstStyle/>
                    <a:p>
                      <a:pPr algn="ctr"/>
                      <a:r>
                        <a:rPr lang="sv-SE" sz="2800" dirty="0" smtClean="0"/>
                        <a:t>2003</a:t>
                      </a:r>
                      <a:endParaRPr lang="sv-SE" sz="2800" dirty="0"/>
                    </a:p>
                  </a:txBody>
                  <a:tcPr marL="91455" marR="91455" marT="45719" marB="45719"/>
                </a:tc>
                <a:tc>
                  <a:txBody>
                    <a:bodyPr/>
                    <a:lstStyle/>
                    <a:p>
                      <a:pPr algn="ctr"/>
                      <a:r>
                        <a:rPr lang="sv-SE" sz="2800" dirty="0" smtClean="0">
                          <a:solidFill>
                            <a:srgbClr val="FF0000"/>
                          </a:solidFill>
                        </a:rPr>
                        <a:t>2014</a:t>
                      </a:r>
                      <a:endParaRPr lang="sv-SE" sz="2800" dirty="0">
                        <a:solidFill>
                          <a:srgbClr val="FF0000"/>
                        </a:solidFill>
                      </a:endParaRPr>
                    </a:p>
                  </a:txBody>
                  <a:tcPr marL="91455" marR="91455" marT="45719" marB="45719"/>
                </a:tc>
                <a:extLst>
                  <a:ext uri="{0D108BD9-81ED-4DB2-BD59-A6C34878D82A}">
                    <a16:rowId xmlns:a16="http://schemas.microsoft.com/office/drawing/2014/main" val="10000"/>
                  </a:ext>
                </a:extLst>
              </a:tr>
              <a:tr h="778005">
                <a:tc>
                  <a:txBody>
                    <a:bodyPr/>
                    <a:lstStyle/>
                    <a:p>
                      <a:r>
                        <a:rPr lang="sv-SE" sz="2400" dirty="0" smtClean="0">
                          <a:solidFill>
                            <a:srgbClr val="0070C0"/>
                          </a:solidFill>
                        </a:rPr>
                        <a:t>Mycket nöjd</a:t>
                      </a:r>
                      <a:endParaRPr lang="sv-SE" sz="2400" dirty="0">
                        <a:solidFill>
                          <a:srgbClr val="0070C0"/>
                        </a:solidFill>
                      </a:endParaRPr>
                    </a:p>
                  </a:txBody>
                  <a:tcPr marL="91455" marR="91455" marT="45719" marB="45719"/>
                </a:tc>
                <a:tc>
                  <a:txBody>
                    <a:bodyPr/>
                    <a:lstStyle/>
                    <a:p>
                      <a:pPr algn="ctr"/>
                      <a:r>
                        <a:rPr lang="sv-SE" sz="3600" dirty="0" smtClean="0">
                          <a:solidFill>
                            <a:schemeClr val="accent1"/>
                          </a:solidFill>
                        </a:rPr>
                        <a:t>1% </a:t>
                      </a:r>
                      <a:endParaRPr lang="sv-SE" sz="2400" dirty="0">
                        <a:solidFill>
                          <a:schemeClr val="accent1"/>
                        </a:solidFill>
                      </a:endParaRPr>
                    </a:p>
                  </a:txBody>
                  <a:tcPr marL="91455" marR="91455" marT="45719" marB="45719"/>
                </a:tc>
                <a:tc>
                  <a:txBody>
                    <a:bodyPr/>
                    <a:lstStyle/>
                    <a:p>
                      <a:pPr algn="ctr"/>
                      <a:r>
                        <a:rPr lang="sv-SE" sz="3600" dirty="0" smtClean="0">
                          <a:solidFill>
                            <a:srgbClr val="FF0000"/>
                          </a:solidFill>
                        </a:rPr>
                        <a:t>4%</a:t>
                      </a:r>
                      <a:endParaRPr lang="sv-SE" sz="2400" dirty="0">
                        <a:solidFill>
                          <a:srgbClr val="FF0000"/>
                        </a:solidFill>
                      </a:endParaRPr>
                    </a:p>
                  </a:txBody>
                  <a:tcPr marL="91455" marR="91455" marT="45719" marB="45719"/>
                </a:tc>
                <a:extLst>
                  <a:ext uri="{0D108BD9-81ED-4DB2-BD59-A6C34878D82A}">
                    <a16:rowId xmlns:a16="http://schemas.microsoft.com/office/drawing/2014/main" val="10001"/>
                  </a:ext>
                </a:extLst>
              </a:tr>
              <a:tr h="822457">
                <a:tc>
                  <a:txBody>
                    <a:bodyPr/>
                    <a:lstStyle/>
                    <a:p>
                      <a:r>
                        <a:rPr lang="sv-SE" sz="2400" b="0" dirty="0" smtClean="0">
                          <a:solidFill>
                            <a:srgbClr val="0070C0"/>
                          </a:solidFill>
                        </a:rPr>
                        <a:t>Nöjd</a:t>
                      </a:r>
                      <a:endParaRPr lang="sv-SE" sz="2400" b="0" dirty="0">
                        <a:solidFill>
                          <a:srgbClr val="0070C0"/>
                        </a:solidFill>
                      </a:endParaRPr>
                    </a:p>
                  </a:txBody>
                  <a:tcPr marL="91455" marR="91455" marT="45719" marB="45719"/>
                </a:tc>
                <a:tc>
                  <a:txBody>
                    <a:bodyPr/>
                    <a:lstStyle/>
                    <a:p>
                      <a:pPr algn="ctr"/>
                      <a:r>
                        <a:rPr lang="sv-SE" sz="3600" dirty="0" smtClean="0">
                          <a:solidFill>
                            <a:schemeClr val="accent1"/>
                          </a:solidFill>
                        </a:rPr>
                        <a:t>12%</a:t>
                      </a:r>
                      <a:endParaRPr lang="sv-SE" sz="2400" dirty="0">
                        <a:solidFill>
                          <a:schemeClr val="accent1"/>
                        </a:solidFill>
                      </a:endParaRPr>
                    </a:p>
                  </a:txBody>
                  <a:tcPr marL="91455" marR="91455" marT="45719" marB="45719"/>
                </a:tc>
                <a:tc>
                  <a:txBody>
                    <a:bodyPr/>
                    <a:lstStyle/>
                    <a:p>
                      <a:pPr algn="ctr"/>
                      <a:r>
                        <a:rPr lang="sv-SE" sz="3600" dirty="0" smtClean="0">
                          <a:solidFill>
                            <a:srgbClr val="FF0000"/>
                          </a:solidFill>
                        </a:rPr>
                        <a:t>30%</a:t>
                      </a:r>
                      <a:endParaRPr lang="sv-SE" sz="2400" dirty="0">
                        <a:solidFill>
                          <a:srgbClr val="FF0000"/>
                        </a:solidFill>
                      </a:endParaRPr>
                    </a:p>
                  </a:txBody>
                  <a:tcPr marL="91455" marR="91455" marT="45719" marB="45719"/>
                </a:tc>
                <a:extLst>
                  <a:ext uri="{0D108BD9-81ED-4DB2-BD59-A6C34878D82A}">
                    <a16:rowId xmlns:a16="http://schemas.microsoft.com/office/drawing/2014/main" val="10002"/>
                  </a:ext>
                </a:extLst>
              </a:tr>
              <a:tr h="823038">
                <a:tc>
                  <a:txBody>
                    <a:bodyPr/>
                    <a:lstStyle/>
                    <a:p>
                      <a:pPr algn="l"/>
                      <a:r>
                        <a:rPr lang="sv-SE" sz="2400" b="0" dirty="0" smtClean="0">
                          <a:solidFill>
                            <a:srgbClr val="0070C0"/>
                          </a:solidFill>
                        </a:rPr>
                        <a:t>Varken nöjd eller missnöjd</a:t>
                      </a:r>
                      <a:endParaRPr lang="sv-SE" sz="2400" b="0" dirty="0">
                        <a:solidFill>
                          <a:srgbClr val="0070C0"/>
                        </a:solidFill>
                      </a:endParaRPr>
                    </a:p>
                  </a:txBody>
                  <a:tcPr marL="91455" marR="91455" marT="45719" marB="45719"/>
                </a:tc>
                <a:tc>
                  <a:txBody>
                    <a:bodyPr/>
                    <a:lstStyle/>
                    <a:p>
                      <a:pPr algn="ctr"/>
                      <a:r>
                        <a:rPr lang="sv-SE" sz="4000" dirty="0" smtClean="0">
                          <a:solidFill>
                            <a:schemeClr val="accent1"/>
                          </a:solidFill>
                        </a:rPr>
                        <a:t>27%</a:t>
                      </a:r>
                      <a:endParaRPr lang="sv-SE" sz="2400" dirty="0">
                        <a:solidFill>
                          <a:schemeClr val="accent1"/>
                        </a:solidFill>
                      </a:endParaRPr>
                    </a:p>
                  </a:txBody>
                  <a:tcPr marL="91455" marR="91455" marT="45719" marB="45719"/>
                </a:tc>
                <a:tc>
                  <a:txBody>
                    <a:bodyPr/>
                    <a:lstStyle/>
                    <a:p>
                      <a:pPr algn="ctr"/>
                      <a:r>
                        <a:rPr lang="sv-SE" sz="4000" b="0" dirty="0" smtClean="0">
                          <a:solidFill>
                            <a:srgbClr val="FF0000"/>
                          </a:solidFill>
                        </a:rPr>
                        <a:t>29%</a:t>
                      </a:r>
                      <a:endParaRPr lang="sv-SE" sz="2400" b="0" dirty="0">
                        <a:solidFill>
                          <a:srgbClr val="FF0000"/>
                        </a:solidFill>
                      </a:endParaRPr>
                    </a:p>
                  </a:txBody>
                  <a:tcPr marL="91455" marR="91455" marT="45719" marB="45719"/>
                </a:tc>
                <a:extLst>
                  <a:ext uri="{0D108BD9-81ED-4DB2-BD59-A6C34878D82A}">
                    <a16:rowId xmlns:a16="http://schemas.microsoft.com/office/drawing/2014/main" val="10003"/>
                  </a:ext>
                </a:extLst>
              </a:tr>
              <a:tr h="812800">
                <a:tc>
                  <a:txBody>
                    <a:bodyPr/>
                    <a:lstStyle/>
                    <a:p>
                      <a:pPr algn="l"/>
                      <a:r>
                        <a:rPr lang="sv-SE" sz="2400" b="0" dirty="0" smtClean="0">
                          <a:solidFill>
                            <a:srgbClr val="0070C0"/>
                          </a:solidFill>
                        </a:rPr>
                        <a:t>Missnöjd </a:t>
                      </a:r>
                      <a:endParaRPr lang="sv-SE" sz="2400" b="0" dirty="0">
                        <a:solidFill>
                          <a:srgbClr val="0070C0"/>
                        </a:solidFill>
                      </a:endParaRPr>
                    </a:p>
                  </a:txBody>
                  <a:tcPr marL="91455" marR="91455" marT="45719" marB="45719"/>
                </a:tc>
                <a:tc>
                  <a:txBody>
                    <a:bodyPr/>
                    <a:lstStyle/>
                    <a:p>
                      <a:pPr algn="ctr"/>
                      <a:r>
                        <a:rPr lang="sv-SE" sz="4000" dirty="0" smtClean="0">
                          <a:solidFill>
                            <a:schemeClr val="accent1"/>
                          </a:solidFill>
                        </a:rPr>
                        <a:t>36%</a:t>
                      </a:r>
                      <a:endParaRPr lang="sv-SE" sz="2400" dirty="0">
                        <a:solidFill>
                          <a:schemeClr val="accent1"/>
                        </a:solidFill>
                      </a:endParaRPr>
                    </a:p>
                  </a:txBody>
                  <a:tcPr marL="91455" marR="91455" marT="45719" marB="45719"/>
                </a:tc>
                <a:tc>
                  <a:txBody>
                    <a:bodyPr/>
                    <a:lstStyle/>
                    <a:p>
                      <a:pPr algn="ctr"/>
                      <a:r>
                        <a:rPr lang="sv-SE" sz="4000" b="0" dirty="0" smtClean="0">
                          <a:solidFill>
                            <a:srgbClr val="FF0000"/>
                          </a:solidFill>
                        </a:rPr>
                        <a:t>27%</a:t>
                      </a:r>
                      <a:endParaRPr lang="sv-SE" sz="2400" b="0" dirty="0">
                        <a:solidFill>
                          <a:srgbClr val="FF0000"/>
                        </a:solidFill>
                      </a:endParaRPr>
                    </a:p>
                  </a:txBody>
                  <a:tcPr marL="91455" marR="91455" marT="45719" marB="45719"/>
                </a:tc>
                <a:extLst>
                  <a:ext uri="{0D108BD9-81ED-4DB2-BD59-A6C34878D82A}">
                    <a16:rowId xmlns:a16="http://schemas.microsoft.com/office/drawing/2014/main" val="10004"/>
                  </a:ext>
                </a:extLst>
              </a:tr>
              <a:tr h="812767">
                <a:tc>
                  <a:txBody>
                    <a:bodyPr/>
                    <a:lstStyle/>
                    <a:p>
                      <a:pPr algn="l"/>
                      <a:r>
                        <a:rPr lang="sv-SE" sz="2400" b="0" dirty="0" smtClean="0">
                          <a:solidFill>
                            <a:srgbClr val="0070C0"/>
                          </a:solidFill>
                        </a:rPr>
                        <a:t>Mycket missnöjd</a:t>
                      </a:r>
                      <a:endParaRPr lang="sv-SE" sz="2400" b="0" dirty="0">
                        <a:solidFill>
                          <a:srgbClr val="0070C0"/>
                        </a:solidFill>
                      </a:endParaRPr>
                    </a:p>
                  </a:txBody>
                  <a:tcPr marL="91455" marR="91455" marT="45719" marB="45719"/>
                </a:tc>
                <a:tc>
                  <a:txBody>
                    <a:bodyPr/>
                    <a:lstStyle/>
                    <a:p>
                      <a:pPr algn="ctr"/>
                      <a:r>
                        <a:rPr lang="sv-SE" sz="3600" dirty="0" smtClean="0">
                          <a:solidFill>
                            <a:schemeClr val="accent1"/>
                          </a:solidFill>
                        </a:rPr>
                        <a:t>24%</a:t>
                      </a:r>
                      <a:endParaRPr lang="sv-SE" sz="2400" dirty="0">
                        <a:solidFill>
                          <a:schemeClr val="accent1"/>
                        </a:solidFill>
                      </a:endParaRPr>
                    </a:p>
                  </a:txBody>
                  <a:tcPr marL="91455" marR="91455" marT="45719" marB="45719"/>
                </a:tc>
                <a:tc>
                  <a:txBody>
                    <a:bodyPr/>
                    <a:lstStyle/>
                    <a:p>
                      <a:pPr algn="ctr"/>
                      <a:r>
                        <a:rPr lang="sv-SE" sz="3600" b="0" dirty="0" smtClean="0">
                          <a:solidFill>
                            <a:srgbClr val="FF0000"/>
                          </a:solidFill>
                        </a:rPr>
                        <a:t>10%</a:t>
                      </a:r>
                      <a:endParaRPr lang="sv-SE" sz="2400" b="0" dirty="0">
                        <a:solidFill>
                          <a:srgbClr val="FF0000"/>
                        </a:solidFill>
                      </a:endParaRPr>
                    </a:p>
                  </a:txBody>
                  <a:tcPr marL="91455" marR="91455" marT="45719" marB="45719"/>
                </a:tc>
                <a:extLst>
                  <a:ext uri="{0D108BD9-81ED-4DB2-BD59-A6C34878D82A}">
                    <a16:rowId xmlns:a16="http://schemas.microsoft.com/office/drawing/2014/main" val="10005"/>
                  </a:ext>
                </a:extLst>
              </a:tr>
              <a:tr h="812767">
                <a:tc>
                  <a:txBody>
                    <a:bodyPr/>
                    <a:lstStyle/>
                    <a:p>
                      <a:pPr algn="l"/>
                      <a:endParaRPr lang="sv-SE" sz="2400" b="0" dirty="0">
                        <a:solidFill>
                          <a:schemeClr val="accent2"/>
                        </a:solidFill>
                      </a:endParaRPr>
                    </a:p>
                  </a:txBody>
                  <a:tcPr marL="91455" marR="91455" marT="45719" marB="45719"/>
                </a:tc>
                <a:tc>
                  <a:txBody>
                    <a:bodyPr/>
                    <a:lstStyle/>
                    <a:p>
                      <a:pPr algn="ctr"/>
                      <a:endParaRPr lang="sv-SE" sz="4000" dirty="0">
                        <a:solidFill>
                          <a:schemeClr val="accent2"/>
                        </a:solidFill>
                      </a:endParaRPr>
                    </a:p>
                  </a:txBody>
                  <a:tcPr marL="91455" marR="91455" marT="45719" marB="45719"/>
                </a:tc>
                <a:tc>
                  <a:txBody>
                    <a:bodyPr/>
                    <a:lstStyle/>
                    <a:p>
                      <a:pPr algn="ctr"/>
                      <a:endParaRPr lang="sv-SE" sz="4000" b="0" dirty="0">
                        <a:solidFill>
                          <a:srgbClr val="FF0000"/>
                        </a:solidFill>
                      </a:endParaRPr>
                    </a:p>
                  </a:txBody>
                  <a:tcPr marL="91455" marR="91455" marT="45719" marB="45719"/>
                </a:tc>
                <a:extLst>
                  <a:ext uri="{0D108BD9-81ED-4DB2-BD59-A6C34878D82A}">
                    <a16:rowId xmlns:a16="http://schemas.microsoft.com/office/drawing/2014/main" val="10006"/>
                  </a:ext>
                </a:extLst>
              </a:tr>
            </a:tbl>
          </a:graphicData>
        </a:graphic>
      </p:graphicFrame>
      <p:sp>
        <p:nvSpPr>
          <p:cNvPr id="62500" name="Rubrik 2"/>
          <p:cNvSpPr>
            <a:spLocks noGrp="1"/>
          </p:cNvSpPr>
          <p:nvPr>
            <p:ph type="title"/>
          </p:nvPr>
        </p:nvSpPr>
        <p:spPr/>
        <p:txBody>
          <a:bodyPr/>
          <a:lstStyle/>
          <a:p>
            <a:r>
              <a:rPr lang="sv-SE" altLang="sv-SE" sz="3600" dirty="0" smtClean="0">
                <a:solidFill>
                  <a:srgbClr val="FF0000"/>
                </a:solidFill>
              </a:rPr>
              <a:t>Mer nöjda med lönen!</a:t>
            </a:r>
          </a:p>
        </p:txBody>
      </p:sp>
      <p:sp>
        <p:nvSpPr>
          <p:cNvPr id="62501" name="Platshållare för datum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797090C8-194A-4495-83CF-9FA1191F1CFC}"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2502"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2377075C-EC3C-4330-B53A-098B8C3E03E6}" type="slidenum">
              <a:rPr lang="sv-SE" altLang="sv-SE" sz="1000" smtClean="0">
                <a:solidFill>
                  <a:srgbClr val="000000"/>
                </a:solidFill>
                <a:latin typeface="Calibri" pitchFamily="34" charset="0"/>
              </a:rPr>
              <a:pPr>
                <a:spcBef>
                  <a:spcPct val="0"/>
                </a:spcBef>
                <a:buClrTx/>
                <a:buSzTx/>
                <a:buFontTx/>
                <a:buNone/>
              </a:pPr>
              <a:t>30</a:t>
            </a:fld>
            <a:endParaRPr lang="sv-SE" altLang="sv-SE" sz="1000" smtClean="0">
              <a:solidFill>
                <a:srgbClr val="000000"/>
              </a:solidFill>
              <a:latin typeface="Calibri" pitchFamily="34" charset="0"/>
            </a:endParaRPr>
          </a:p>
        </p:txBody>
      </p:sp>
      <p:sp>
        <p:nvSpPr>
          <p:cNvPr id="62503" name="Platshållare för sidfot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a:t>
            </a:r>
          </a:p>
        </p:txBody>
      </p:sp>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Computer\Desktop\HIG logg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732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ubrik 1"/>
          <p:cNvSpPr>
            <a:spLocks noGrp="1"/>
          </p:cNvSpPr>
          <p:nvPr>
            <p:ph type="ctrTitle"/>
          </p:nvPr>
        </p:nvSpPr>
        <p:spPr>
          <a:xfrm>
            <a:off x="685800" y="1600200"/>
            <a:ext cx="7772400" cy="1108075"/>
          </a:xfrm>
        </p:spPr>
        <p:txBody>
          <a:bodyPr/>
          <a:lstStyle/>
          <a:p>
            <a:r>
              <a:rPr lang="sv-SE" altLang="sv-SE" b="1" smtClean="0">
                <a:solidFill>
                  <a:schemeClr val="tx2"/>
                </a:solidFill>
              </a:rPr>
              <a:t>Del 2. </a:t>
            </a:r>
          </a:p>
        </p:txBody>
      </p:sp>
      <p:sp>
        <p:nvSpPr>
          <p:cNvPr id="3" name="Underrubrik 2"/>
          <p:cNvSpPr>
            <a:spLocks noGrp="1"/>
          </p:cNvSpPr>
          <p:nvPr>
            <p:ph type="subTitle" idx="1"/>
          </p:nvPr>
        </p:nvSpPr>
        <p:spPr>
          <a:xfrm>
            <a:off x="1371600" y="2997200"/>
            <a:ext cx="6400800" cy="2032000"/>
          </a:xfrm>
        </p:spPr>
        <p:txBody>
          <a:bodyPr/>
          <a:lstStyle/>
          <a:p>
            <a:pPr>
              <a:defRPr/>
            </a:pPr>
            <a:r>
              <a:rPr lang="sv-SE" sz="4400" dirty="0" smtClean="0">
                <a:solidFill>
                  <a:srgbClr val="FF0000"/>
                </a:solidFill>
                <a:ea typeface="+mj-ea"/>
                <a:cs typeface="+mj-cs"/>
              </a:rPr>
              <a:t>Vad </a:t>
            </a:r>
            <a:r>
              <a:rPr lang="sv-SE" sz="4400" dirty="0">
                <a:solidFill>
                  <a:srgbClr val="FF0000"/>
                </a:solidFill>
                <a:ea typeface="+mj-ea"/>
                <a:cs typeface="+mj-cs"/>
              </a:rPr>
              <a:t>bidrar </a:t>
            </a:r>
            <a:r>
              <a:rPr lang="sv-SE" sz="4400" dirty="0" smtClean="0">
                <a:solidFill>
                  <a:srgbClr val="FF0000"/>
                </a:solidFill>
                <a:ea typeface="+mj-ea"/>
                <a:cs typeface="+mj-cs"/>
              </a:rPr>
              <a:t>till att </a:t>
            </a:r>
            <a:r>
              <a:rPr lang="sv-SE" sz="4400" dirty="0">
                <a:solidFill>
                  <a:srgbClr val="FF0000"/>
                </a:solidFill>
                <a:ea typeface="+mj-ea"/>
                <a:cs typeface="+mj-cs"/>
              </a:rPr>
              <a:t>man trivs och vill stanna kvar? </a:t>
            </a:r>
            <a:endParaRPr lang="sv-SE" dirty="0">
              <a:solidFill>
                <a:srgbClr val="FF0000"/>
              </a:solidFill>
            </a:endParaRPr>
          </a:p>
        </p:txBody>
      </p:sp>
      <p:sp>
        <p:nvSpPr>
          <p:cNvPr id="63492"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0601F7D7-39EA-45AC-BD7F-995B353488B4}"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3493"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3494"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7E6B5CB3-503B-4709-ADAD-0EBF634730FD}" type="slidenum">
              <a:rPr lang="sv-SE" altLang="sv-SE" sz="1000" smtClean="0">
                <a:solidFill>
                  <a:srgbClr val="000000"/>
                </a:solidFill>
                <a:latin typeface="Calibri" pitchFamily="34" charset="0"/>
              </a:rPr>
              <a:pPr>
                <a:spcBef>
                  <a:spcPct val="0"/>
                </a:spcBef>
                <a:buClrTx/>
                <a:buSzTx/>
                <a:buFontTx/>
                <a:buNone/>
              </a:pPr>
              <a:t>31</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027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ubrik 2"/>
          <p:cNvSpPr>
            <a:spLocks noGrp="1"/>
          </p:cNvSpPr>
          <p:nvPr>
            <p:ph type="title"/>
          </p:nvPr>
        </p:nvSpPr>
        <p:spPr>
          <a:xfrm>
            <a:off x="457200" y="338139"/>
            <a:ext cx="8229600" cy="1650702"/>
          </a:xfrm>
        </p:spPr>
        <p:txBody>
          <a:bodyPr>
            <a:normAutofit fontScale="90000"/>
          </a:bodyPr>
          <a:lstStyle/>
          <a:p>
            <a:r>
              <a:rPr lang="sv-SE" altLang="sv-SE" b="1" dirty="0" smtClean="0">
                <a:solidFill>
                  <a:srgbClr val="FF0000"/>
                </a:solidFill>
              </a:rPr>
              <a:t>Gruppintervjuer med socialsekreterare i mer stabila grupper</a:t>
            </a:r>
          </a:p>
        </p:txBody>
      </p:sp>
      <p:sp>
        <p:nvSpPr>
          <p:cNvPr id="64514" name="Platshållare för innehåll 1"/>
          <p:cNvSpPr>
            <a:spLocks noGrp="1"/>
          </p:cNvSpPr>
          <p:nvPr>
            <p:ph idx="1"/>
          </p:nvPr>
        </p:nvSpPr>
        <p:spPr>
          <a:xfrm>
            <a:off x="457200" y="2348880"/>
            <a:ext cx="8229600" cy="3777283"/>
          </a:xfrm>
        </p:spPr>
        <p:txBody>
          <a:bodyPr/>
          <a:lstStyle/>
          <a:p>
            <a:r>
              <a:rPr lang="sv-SE" altLang="sv-SE" sz="3600" dirty="0" smtClean="0">
                <a:solidFill>
                  <a:srgbClr val="0070C0"/>
                </a:solidFill>
              </a:rPr>
              <a:t>Hur kommer det sig att man stannat kvar så länge i den här gruppen?</a:t>
            </a:r>
          </a:p>
          <a:p>
            <a:r>
              <a:rPr lang="sv-SE" altLang="sv-SE" sz="3600" dirty="0" smtClean="0">
                <a:solidFill>
                  <a:srgbClr val="0070C0"/>
                </a:solidFill>
              </a:rPr>
              <a:t>Vad skiljer den här arbetsgruppen från andra grupper där det varit/är mer turbulent?</a:t>
            </a:r>
          </a:p>
        </p:txBody>
      </p:sp>
      <p:sp>
        <p:nvSpPr>
          <p:cNvPr id="64516"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BCA9259D-57A4-457F-A6AE-B56BF92D0BD1}"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4517"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4518"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2277D646-4C5F-49FC-857F-7212A1482F6B}" type="slidenum">
              <a:rPr lang="sv-SE" altLang="sv-SE" sz="1000" smtClean="0">
                <a:solidFill>
                  <a:srgbClr val="000000"/>
                </a:solidFill>
                <a:latin typeface="Calibri" pitchFamily="34" charset="0"/>
              </a:rPr>
              <a:pPr>
                <a:spcBef>
                  <a:spcPct val="0"/>
                </a:spcBef>
                <a:buClrTx/>
                <a:buSzTx/>
                <a:buFontTx/>
                <a:buNone/>
              </a:pPr>
              <a:t>32</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990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ubrik 2"/>
          <p:cNvSpPr>
            <a:spLocks noGrp="1"/>
          </p:cNvSpPr>
          <p:nvPr>
            <p:ph type="title"/>
          </p:nvPr>
        </p:nvSpPr>
        <p:spPr>
          <a:xfrm>
            <a:off x="457200" y="338138"/>
            <a:ext cx="8229600" cy="1435100"/>
          </a:xfrm>
        </p:spPr>
        <p:txBody>
          <a:bodyPr>
            <a:normAutofit fontScale="90000"/>
          </a:bodyPr>
          <a:lstStyle/>
          <a:p>
            <a:r>
              <a:rPr lang="sv-SE" altLang="sv-SE" sz="4000" b="1" dirty="0" smtClean="0">
                <a:solidFill>
                  <a:schemeClr val="tx2"/>
                </a:solidFill>
              </a:rPr>
              <a:t/>
            </a:r>
            <a:br>
              <a:rPr lang="sv-SE" altLang="sv-SE" sz="4000" b="1" dirty="0" smtClean="0">
                <a:solidFill>
                  <a:schemeClr val="tx2"/>
                </a:solidFill>
              </a:rPr>
            </a:br>
            <a:r>
              <a:rPr lang="sv-SE" altLang="sv-SE" sz="4000" b="1" dirty="0" smtClean="0">
                <a:solidFill>
                  <a:srgbClr val="FF0000"/>
                </a:solidFill>
              </a:rPr>
              <a:t>Vad gör att man trivs och stannar kvar?</a:t>
            </a:r>
            <a:br>
              <a:rPr lang="sv-SE" altLang="sv-SE" sz="4000" b="1" dirty="0" smtClean="0">
                <a:solidFill>
                  <a:srgbClr val="FF0000"/>
                </a:solidFill>
              </a:rPr>
            </a:br>
            <a:r>
              <a:rPr lang="sv-SE" altLang="sv-SE" sz="4000" dirty="0" smtClean="0">
                <a:solidFill>
                  <a:srgbClr val="FF0000"/>
                </a:solidFill>
              </a:rPr>
              <a:t>2 teman som svaren kretsade kring:</a:t>
            </a:r>
          </a:p>
        </p:txBody>
      </p:sp>
      <p:sp>
        <p:nvSpPr>
          <p:cNvPr id="2" name="Platshållare för innehåll 1"/>
          <p:cNvSpPr>
            <a:spLocks noGrp="1"/>
          </p:cNvSpPr>
          <p:nvPr>
            <p:ph idx="1"/>
          </p:nvPr>
        </p:nvSpPr>
        <p:spPr>
          <a:xfrm>
            <a:off x="871538" y="2781300"/>
            <a:ext cx="7408862" cy="3344863"/>
          </a:xfrm>
        </p:spPr>
        <p:txBody>
          <a:bodyPr/>
          <a:lstStyle/>
          <a:p>
            <a:pPr>
              <a:defRPr/>
            </a:pPr>
            <a:r>
              <a:rPr lang="sv-SE" sz="3600" b="1" dirty="0" smtClean="0">
                <a:solidFill>
                  <a:srgbClr val="0070C0"/>
                </a:solidFill>
              </a:rPr>
              <a:t>Arbetsgruppen</a:t>
            </a:r>
            <a:endParaRPr lang="sv-SE" sz="3600" dirty="0" smtClean="0">
              <a:solidFill>
                <a:srgbClr val="0070C0"/>
              </a:solidFill>
            </a:endParaRPr>
          </a:p>
          <a:p>
            <a:pPr marL="0" indent="0">
              <a:buFont typeface="Symbol" pitchFamily="18" charset="2"/>
              <a:buNone/>
              <a:defRPr/>
            </a:pPr>
            <a:r>
              <a:rPr lang="sv-SE" sz="3600" dirty="0">
                <a:solidFill>
                  <a:srgbClr val="0070C0"/>
                </a:solidFill>
              </a:rPr>
              <a:t> </a:t>
            </a:r>
            <a:r>
              <a:rPr lang="sv-SE" sz="3600" dirty="0" smtClean="0">
                <a:solidFill>
                  <a:srgbClr val="0070C0"/>
                </a:solidFill>
              </a:rPr>
              <a:t>  (klimat, sammanhållning)</a:t>
            </a:r>
          </a:p>
          <a:p>
            <a:pPr>
              <a:defRPr/>
            </a:pPr>
            <a:r>
              <a:rPr lang="sv-SE" sz="3600" b="1" dirty="0" smtClean="0">
                <a:solidFill>
                  <a:srgbClr val="0070C0"/>
                </a:solidFill>
              </a:rPr>
              <a:t>Arbetsledningen</a:t>
            </a:r>
            <a:r>
              <a:rPr lang="sv-SE" sz="3600" dirty="0" smtClean="0">
                <a:solidFill>
                  <a:srgbClr val="0070C0"/>
                </a:solidFill>
              </a:rPr>
              <a:t> </a:t>
            </a:r>
          </a:p>
          <a:p>
            <a:pPr marL="0" indent="0">
              <a:buFont typeface="Symbol" pitchFamily="18" charset="2"/>
              <a:buNone/>
              <a:defRPr/>
            </a:pPr>
            <a:r>
              <a:rPr lang="sv-SE" sz="3600" dirty="0">
                <a:solidFill>
                  <a:srgbClr val="0070C0"/>
                </a:solidFill>
              </a:rPr>
              <a:t> </a:t>
            </a:r>
            <a:r>
              <a:rPr lang="sv-SE" sz="3600" dirty="0" smtClean="0">
                <a:solidFill>
                  <a:srgbClr val="0070C0"/>
                </a:solidFill>
              </a:rPr>
              <a:t>  (stabil, tillgänglig)</a:t>
            </a:r>
            <a:endParaRPr lang="sv-SE" sz="3600" dirty="0">
              <a:solidFill>
                <a:srgbClr val="0070C0"/>
              </a:solidFill>
            </a:endParaRPr>
          </a:p>
        </p:txBody>
      </p:sp>
      <p:sp>
        <p:nvSpPr>
          <p:cNvPr id="65540"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8ADD156C-3BAB-4E6E-9913-A3394D474947}"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5541"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5542"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C196236C-B63B-4A2A-933E-82C26AE86A3A}" type="slidenum">
              <a:rPr lang="sv-SE" altLang="sv-SE" sz="1000" smtClean="0">
                <a:solidFill>
                  <a:srgbClr val="000000"/>
                </a:solidFill>
                <a:latin typeface="Calibri" pitchFamily="34" charset="0"/>
              </a:rPr>
              <a:pPr>
                <a:spcBef>
                  <a:spcPct val="0"/>
                </a:spcBef>
                <a:buClrTx/>
                <a:buSzTx/>
                <a:buFontTx/>
                <a:buNone/>
              </a:pPr>
              <a:t>33</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255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ubrik 2"/>
          <p:cNvSpPr>
            <a:spLocks noGrp="1"/>
          </p:cNvSpPr>
          <p:nvPr>
            <p:ph type="title"/>
          </p:nvPr>
        </p:nvSpPr>
        <p:spPr/>
        <p:txBody>
          <a:bodyPr>
            <a:normAutofit fontScale="90000"/>
          </a:bodyPr>
          <a:lstStyle/>
          <a:p>
            <a:r>
              <a:rPr lang="sv-SE" altLang="sv-SE" b="1" dirty="0" smtClean="0"/>
              <a:t/>
            </a:r>
            <a:br>
              <a:rPr lang="sv-SE" altLang="sv-SE" b="1" dirty="0" smtClean="0"/>
            </a:br>
            <a:r>
              <a:rPr lang="sv-SE" altLang="sv-SE" b="1" dirty="0" smtClean="0">
                <a:solidFill>
                  <a:srgbClr val="FF0000"/>
                </a:solidFill>
              </a:rPr>
              <a:t>1. Arbetsgruppen</a:t>
            </a:r>
            <a:r>
              <a:rPr lang="sv-SE" altLang="sv-SE" b="1" dirty="0" smtClean="0"/>
              <a:t/>
            </a:r>
            <a:br>
              <a:rPr lang="sv-SE" altLang="sv-SE" b="1" dirty="0" smtClean="0"/>
            </a:br>
            <a:endParaRPr lang="sv-SE" altLang="sv-SE" dirty="0" smtClean="0"/>
          </a:p>
        </p:txBody>
      </p:sp>
      <p:sp>
        <p:nvSpPr>
          <p:cNvPr id="66562" name="Platshållare för innehåll 1"/>
          <p:cNvSpPr>
            <a:spLocks noGrp="1"/>
          </p:cNvSpPr>
          <p:nvPr>
            <p:ph idx="1"/>
          </p:nvPr>
        </p:nvSpPr>
        <p:spPr>
          <a:xfrm>
            <a:off x="871538" y="1412875"/>
            <a:ext cx="7408862" cy="4713288"/>
          </a:xfrm>
        </p:spPr>
        <p:txBody>
          <a:bodyPr>
            <a:normAutofit lnSpcReduction="10000"/>
          </a:bodyPr>
          <a:lstStyle/>
          <a:p>
            <a:r>
              <a:rPr lang="sv-SE" altLang="sv-SE" dirty="0" smtClean="0">
                <a:solidFill>
                  <a:srgbClr val="0070C0"/>
                </a:solidFill>
              </a:rPr>
              <a:t>”</a:t>
            </a:r>
            <a:r>
              <a:rPr lang="sv-SE" altLang="sv-SE" sz="2800" dirty="0" smtClean="0">
                <a:solidFill>
                  <a:srgbClr val="0070C0"/>
                </a:solidFill>
              </a:rPr>
              <a:t>Den absolut största anledningen till att jag är kvar här är att vi fungerar så bra ihop i den här gruppen” </a:t>
            </a:r>
          </a:p>
          <a:p>
            <a:r>
              <a:rPr lang="sv-SE" altLang="sv-SE" sz="2800" dirty="0" smtClean="0">
                <a:solidFill>
                  <a:srgbClr val="0070C0"/>
                </a:solidFill>
              </a:rPr>
              <a:t>”Det som håller en kvar - det är gruppen!”</a:t>
            </a:r>
          </a:p>
          <a:p>
            <a:r>
              <a:rPr lang="sv-SE" altLang="sv-SE" sz="2800" dirty="0" smtClean="0">
                <a:solidFill>
                  <a:srgbClr val="0070C0"/>
                </a:solidFill>
              </a:rPr>
              <a:t>”Det är väl lika mycket att göra här som på andra ställen och då tänker jag att det är den här supergruppen som gör att man stannar kvar”</a:t>
            </a:r>
          </a:p>
          <a:p>
            <a:r>
              <a:rPr lang="sv-SE" altLang="sv-SE" sz="2800" dirty="0" smtClean="0">
                <a:solidFill>
                  <a:srgbClr val="0070C0"/>
                </a:solidFill>
              </a:rPr>
              <a:t>”Så länge det inte händer nåt dramatiskt med den här gruppen så kommer jag inte att byta jobb till något annat!”</a:t>
            </a:r>
          </a:p>
        </p:txBody>
      </p:sp>
      <p:sp>
        <p:nvSpPr>
          <p:cNvPr id="66564"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CFB1BD95-876F-40EF-A6F9-4E5C778A4830}"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6565"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6566"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B2882597-E9A9-4648-AA7D-835E64BBE519}" type="slidenum">
              <a:rPr lang="sv-SE" altLang="sv-SE" sz="1000" smtClean="0">
                <a:solidFill>
                  <a:srgbClr val="000000"/>
                </a:solidFill>
                <a:latin typeface="Calibri" pitchFamily="34" charset="0"/>
              </a:rPr>
              <a:pPr>
                <a:spcBef>
                  <a:spcPct val="0"/>
                </a:spcBef>
                <a:buClrTx/>
                <a:buSzTx/>
                <a:buFontTx/>
                <a:buNone/>
              </a:pPr>
              <a:t>34</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188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ubrik 2"/>
          <p:cNvSpPr>
            <a:spLocks noGrp="1"/>
          </p:cNvSpPr>
          <p:nvPr>
            <p:ph type="title"/>
          </p:nvPr>
        </p:nvSpPr>
        <p:spPr/>
        <p:txBody>
          <a:bodyPr>
            <a:normAutofit fontScale="90000"/>
          </a:bodyPr>
          <a:lstStyle/>
          <a:p>
            <a:r>
              <a:rPr lang="sv-SE" altLang="sv-SE" dirty="0" smtClean="0">
                <a:solidFill>
                  <a:srgbClr val="FF0000"/>
                </a:solidFill>
              </a:rPr>
              <a:t>Vad beskrevs som så speciellt med just den här arbetsgruppen?</a:t>
            </a:r>
          </a:p>
        </p:txBody>
      </p:sp>
      <p:sp>
        <p:nvSpPr>
          <p:cNvPr id="67586" name="Platshållare för innehåll 1"/>
          <p:cNvSpPr>
            <a:spLocks noGrp="1"/>
          </p:cNvSpPr>
          <p:nvPr>
            <p:ph idx="1"/>
          </p:nvPr>
        </p:nvSpPr>
        <p:spPr>
          <a:xfrm>
            <a:off x="468313" y="1700213"/>
            <a:ext cx="8135937" cy="4425950"/>
          </a:xfrm>
        </p:spPr>
        <p:txBody>
          <a:bodyPr/>
          <a:lstStyle/>
          <a:p>
            <a:r>
              <a:rPr lang="sv-SE" altLang="sv-SE" sz="2800" dirty="0" smtClean="0">
                <a:solidFill>
                  <a:srgbClr val="0070C0"/>
                </a:solidFill>
              </a:rPr>
              <a:t>”Vi har lätt att prata med varandra”</a:t>
            </a:r>
          </a:p>
          <a:p>
            <a:r>
              <a:rPr lang="sv-SE" altLang="sv-SE" sz="2800" dirty="0" smtClean="0">
                <a:solidFill>
                  <a:srgbClr val="0070C0"/>
                </a:solidFill>
              </a:rPr>
              <a:t>”Vi ställer alltid upp för varandra och stöttar när det behövs”</a:t>
            </a:r>
          </a:p>
          <a:p>
            <a:r>
              <a:rPr lang="sv-SE" altLang="sv-SE" sz="2800" dirty="0" smtClean="0">
                <a:solidFill>
                  <a:srgbClr val="0070C0"/>
                </a:solidFill>
              </a:rPr>
              <a:t>”Man behöver aldrig känna sig ensam i den här gruppen”</a:t>
            </a:r>
          </a:p>
          <a:p>
            <a:r>
              <a:rPr lang="sv-SE" altLang="sv-SE" sz="2800" dirty="0" smtClean="0">
                <a:solidFill>
                  <a:srgbClr val="0070C0"/>
                </a:solidFill>
              </a:rPr>
              <a:t>”Det är inga tydliga subgrupper i den här gruppen”</a:t>
            </a:r>
          </a:p>
          <a:p>
            <a:r>
              <a:rPr lang="sv-SE" altLang="sv-SE" sz="2800" dirty="0" smtClean="0">
                <a:solidFill>
                  <a:srgbClr val="0070C0"/>
                </a:solidFill>
              </a:rPr>
              <a:t>”Vi hade en inhyrd chef här i sommar som sa att det är så fantastiskt att vi hjälper varann så bra i den här gruppen”</a:t>
            </a:r>
          </a:p>
        </p:txBody>
      </p:sp>
      <p:sp>
        <p:nvSpPr>
          <p:cNvPr id="67588"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6E861A35-1350-4D25-8D48-F7EF3E0A2FDA}"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7589"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7590"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A17C4804-BEF9-4D85-ACE0-2DD03492A7CE}" type="slidenum">
              <a:rPr lang="sv-SE" altLang="sv-SE" sz="1000" smtClean="0">
                <a:solidFill>
                  <a:srgbClr val="000000"/>
                </a:solidFill>
                <a:latin typeface="Calibri" pitchFamily="34" charset="0"/>
              </a:rPr>
              <a:pPr>
                <a:spcBef>
                  <a:spcPct val="0"/>
                </a:spcBef>
                <a:buClrTx/>
                <a:buSzTx/>
                <a:buFontTx/>
                <a:buNone/>
              </a:pPr>
              <a:t>35</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000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ubrik 2"/>
          <p:cNvSpPr>
            <a:spLocks noGrp="1"/>
          </p:cNvSpPr>
          <p:nvPr>
            <p:ph type="title"/>
          </p:nvPr>
        </p:nvSpPr>
        <p:spPr/>
        <p:txBody>
          <a:bodyPr/>
          <a:lstStyle/>
          <a:p>
            <a:r>
              <a:rPr lang="sv-SE" altLang="sv-SE" dirty="0" smtClean="0">
                <a:solidFill>
                  <a:srgbClr val="FF0000"/>
                </a:solidFill>
              </a:rPr>
              <a:t>2. Arbetsledningen</a:t>
            </a:r>
          </a:p>
        </p:txBody>
      </p:sp>
      <p:sp>
        <p:nvSpPr>
          <p:cNvPr id="2" name="Platshållare för innehåll 1"/>
          <p:cNvSpPr>
            <a:spLocks noGrp="1"/>
          </p:cNvSpPr>
          <p:nvPr>
            <p:ph idx="1"/>
          </p:nvPr>
        </p:nvSpPr>
        <p:spPr>
          <a:xfrm>
            <a:off x="871538" y="1557338"/>
            <a:ext cx="7408862" cy="4824412"/>
          </a:xfrm>
        </p:spPr>
        <p:txBody>
          <a:bodyPr>
            <a:normAutofit fontScale="92500" lnSpcReduction="20000"/>
          </a:bodyPr>
          <a:lstStyle/>
          <a:p>
            <a:pPr>
              <a:defRPr/>
            </a:pPr>
            <a:r>
              <a:rPr lang="sv-SE" sz="3200" b="1" dirty="0" smtClean="0">
                <a:solidFill>
                  <a:srgbClr val="0070C0"/>
                </a:solidFill>
              </a:rPr>
              <a:t>Chefen beskrivs som ”stabil”</a:t>
            </a:r>
          </a:p>
          <a:p>
            <a:pPr marL="0" indent="0">
              <a:buFont typeface="Symbol" pitchFamily="18" charset="2"/>
              <a:buNone/>
              <a:defRPr/>
            </a:pPr>
            <a:r>
              <a:rPr lang="sv-SE" dirty="0" smtClean="0">
                <a:solidFill>
                  <a:srgbClr val="0070C0"/>
                </a:solidFill>
              </a:rPr>
              <a:t>”Chefen fördelar ut ärenden varje måndag och hon har koll på dem, hon har tänkt ut vem som ska ha just det ärendet”</a:t>
            </a:r>
          </a:p>
          <a:p>
            <a:pPr marL="0" indent="0">
              <a:buFont typeface="Symbol" pitchFamily="18" charset="2"/>
              <a:buNone/>
              <a:defRPr/>
            </a:pPr>
            <a:r>
              <a:rPr lang="sv-SE" dirty="0" smtClean="0">
                <a:solidFill>
                  <a:srgbClr val="0070C0"/>
                </a:solidFill>
              </a:rPr>
              <a:t>”Vi har inga ångestdrivna chefer här”</a:t>
            </a:r>
          </a:p>
          <a:p>
            <a:pPr marL="0" indent="0">
              <a:buFont typeface="Symbol" pitchFamily="18" charset="2"/>
              <a:buNone/>
              <a:defRPr/>
            </a:pPr>
            <a:r>
              <a:rPr lang="sv-SE" dirty="0" smtClean="0">
                <a:solidFill>
                  <a:srgbClr val="0070C0"/>
                </a:solidFill>
              </a:rPr>
              <a:t>”Viktigt att chefen har en ambition att det ska bli bra för gruppen”</a:t>
            </a:r>
          </a:p>
          <a:p>
            <a:pPr marL="0" indent="0">
              <a:buFont typeface="Symbol" pitchFamily="18" charset="2"/>
              <a:buNone/>
              <a:defRPr/>
            </a:pPr>
            <a:r>
              <a:rPr lang="sv-SE" dirty="0" smtClean="0">
                <a:solidFill>
                  <a:srgbClr val="0070C0"/>
                </a:solidFill>
              </a:rPr>
              <a:t>”Viktigt med tillit från chefen och att man resonerar sig fram till ett beslut”</a:t>
            </a:r>
          </a:p>
          <a:p>
            <a:pPr marL="0" indent="0">
              <a:buFont typeface="Symbol" pitchFamily="18" charset="2"/>
              <a:buNone/>
              <a:defRPr/>
            </a:pPr>
            <a:r>
              <a:rPr lang="sv-SE" dirty="0" smtClean="0">
                <a:solidFill>
                  <a:srgbClr val="0070C0"/>
                </a:solidFill>
              </a:rPr>
              <a:t>”Man har så höga krav på sig själv och då är det viktigt att ha en chef som ’tar ner en lite’ ”</a:t>
            </a:r>
            <a:endParaRPr lang="sv-SE" dirty="0">
              <a:solidFill>
                <a:srgbClr val="0070C0"/>
              </a:solidFill>
            </a:endParaRPr>
          </a:p>
        </p:txBody>
      </p:sp>
      <p:sp>
        <p:nvSpPr>
          <p:cNvPr id="68612"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B8AE27DC-EA81-470A-AC9D-FC95326DFCFB}"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8613"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8614"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273720FE-A7E6-4BA4-8F78-85F99ED79A17}" type="slidenum">
              <a:rPr lang="sv-SE" altLang="sv-SE" sz="1000" smtClean="0">
                <a:solidFill>
                  <a:srgbClr val="000000"/>
                </a:solidFill>
                <a:latin typeface="Calibri" pitchFamily="34" charset="0"/>
              </a:rPr>
              <a:pPr>
                <a:spcBef>
                  <a:spcPct val="0"/>
                </a:spcBef>
                <a:buClrTx/>
                <a:buSzTx/>
                <a:buFontTx/>
                <a:buNone/>
              </a:pPr>
              <a:t>36</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5740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ubrik 2"/>
          <p:cNvSpPr>
            <a:spLocks noGrp="1"/>
          </p:cNvSpPr>
          <p:nvPr>
            <p:ph type="title"/>
          </p:nvPr>
        </p:nvSpPr>
        <p:spPr/>
        <p:txBody>
          <a:bodyPr/>
          <a:lstStyle/>
          <a:p>
            <a:r>
              <a:rPr lang="sv-SE" altLang="sv-SE" dirty="0" smtClean="0">
                <a:solidFill>
                  <a:srgbClr val="FF0000"/>
                </a:solidFill>
              </a:rPr>
              <a:t>forts. arbetsledningen</a:t>
            </a:r>
          </a:p>
        </p:txBody>
      </p:sp>
      <p:sp>
        <p:nvSpPr>
          <p:cNvPr id="88066" name="Platshållare för innehåll 1"/>
          <p:cNvSpPr>
            <a:spLocks noGrp="1"/>
          </p:cNvSpPr>
          <p:nvPr>
            <p:ph idx="1"/>
          </p:nvPr>
        </p:nvSpPr>
        <p:spPr>
          <a:xfrm>
            <a:off x="900113" y="2420938"/>
            <a:ext cx="7408862" cy="3451225"/>
          </a:xfrm>
        </p:spPr>
        <p:txBody>
          <a:bodyPr>
            <a:normAutofit fontScale="92500" lnSpcReduction="20000"/>
          </a:bodyPr>
          <a:lstStyle/>
          <a:p>
            <a:pPr>
              <a:defRPr/>
            </a:pPr>
            <a:r>
              <a:rPr lang="sv-SE" altLang="sv-SE" dirty="0" smtClean="0">
                <a:solidFill>
                  <a:schemeClr val="tx2"/>
                </a:solidFill>
              </a:rPr>
              <a:t>Viktigt att chefen visar uppskattning för medarbetarnas insatser (åka iväg på ’roliga’ saker, små presenter)</a:t>
            </a:r>
          </a:p>
          <a:p>
            <a:pPr>
              <a:defRPr/>
            </a:pPr>
            <a:r>
              <a:rPr lang="sv-SE" altLang="sv-SE" dirty="0" smtClean="0">
                <a:solidFill>
                  <a:schemeClr val="tx2"/>
                </a:solidFill>
              </a:rPr>
              <a:t>”Man vill höra att man gör ett bra jobb! Man ska inte känna sig utbytbar”</a:t>
            </a:r>
          </a:p>
          <a:p>
            <a:pPr>
              <a:defRPr/>
            </a:pPr>
            <a:r>
              <a:rPr lang="sv-SE" altLang="sv-SE" dirty="0" smtClean="0">
                <a:solidFill>
                  <a:schemeClr val="tx2"/>
                </a:solidFill>
              </a:rPr>
              <a:t>”Vår chef går alltid hem halv fem och då går hon igenom hela korridoren och säger till att ”nu går vi hem!”</a:t>
            </a:r>
          </a:p>
          <a:p>
            <a:pPr marL="0" indent="0">
              <a:buFont typeface="Symbol" pitchFamily="18" charset="2"/>
              <a:buNone/>
              <a:defRPr/>
            </a:pPr>
            <a:endParaRPr lang="sv-SE" altLang="sv-SE" dirty="0" smtClean="0"/>
          </a:p>
        </p:txBody>
      </p:sp>
      <p:sp>
        <p:nvSpPr>
          <p:cNvPr id="69636"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91878242-340C-41B3-9CEC-F7404AC696FD}"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9637"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9638"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E69F8213-D290-4488-9E08-FCFEF74C2E83}" type="slidenum">
              <a:rPr lang="sv-SE" altLang="sv-SE" sz="1000" smtClean="0">
                <a:solidFill>
                  <a:srgbClr val="000000"/>
                </a:solidFill>
                <a:latin typeface="Calibri" pitchFamily="34" charset="0"/>
              </a:rPr>
              <a:pPr>
                <a:spcBef>
                  <a:spcPct val="0"/>
                </a:spcBef>
                <a:buClrTx/>
                <a:buSzTx/>
                <a:buFontTx/>
                <a:buNone/>
              </a:pPr>
              <a:t>37</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40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ubrik 1"/>
          <p:cNvSpPr>
            <a:spLocks noGrp="1"/>
          </p:cNvSpPr>
          <p:nvPr>
            <p:ph type="ctrTitle"/>
          </p:nvPr>
        </p:nvSpPr>
        <p:spPr>
          <a:xfrm>
            <a:off x="685800" y="1600200"/>
            <a:ext cx="7772400" cy="1108075"/>
          </a:xfrm>
        </p:spPr>
        <p:txBody>
          <a:bodyPr/>
          <a:lstStyle/>
          <a:p>
            <a:r>
              <a:rPr lang="sv-SE" altLang="sv-SE" b="1" dirty="0" smtClean="0">
                <a:solidFill>
                  <a:srgbClr val="FF0000"/>
                </a:solidFill>
              </a:rPr>
              <a:t>Del 3. </a:t>
            </a:r>
          </a:p>
        </p:txBody>
      </p:sp>
      <p:sp>
        <p:nvSpPr>
          <p:cNvPr id="3" name="Underrubrik 2"/>
          <p:cNvSpPr>
            <a:spLocks noGrp="1"/>
          </p:cNvSpPr>
          <p:nvPr>
            <p:ph type="subTitle" idx="1"/>
          </p:nvPr>
        </p:nvSpPr>
        <p:spPr>
          <a:xfrm>
            <a:off x="1371600" y="2997200"/>
            <a:ext cx="6400800" cy="2032000"/>
          </a:xfrm>
        </p:spPr>
        <p:txBody>
          <a:bodyPr/>
          <a:lstStyle/>
          <a:p>
            <a:pPr>
              <a:defRPr/>
            </a:pPr>
            <a:r>
              <a:rPr lang="sv-SE" sz="4400" dirty="0" smtClean="0">
                <a:solidFill>
                  <a:srgbClr val="0070C0"/>
                </a:solidFill>
                <a:ea typeface="+mj-ea"/>
                <a:cs typeface="+mj-cs"/>
              </a:rPr>
              <a:t>Arbetsledarintervjuerna</a:t>
            </a:r>
            <a:r>
              <a:rPr lang="sv-SE" sz="4400" dirty="0" smtClean="0">
                <a:ea typeface="+mj-ea"/>
                <a:cs typeface="+mj-cs"/>
              </a:rPr>
              <a:t> </a:t>
            </a:r>
            <a:endParaRPr lang="sv-SE" dirty="0"/>
          </a:p>
        </p:txBody>
      </p:sp>
      <p:sp>
        <p:nvSpPr>
          <p:cNvPr id="63492"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0601F7D7-39EA-45AC-BD7F-995B353488B4}" type="datetime1">
              <a:rPr lang="sv-SE" altLang="sv-SE" sz="1000" smtClean="0">
                <a:solidFill>
                  <a:srgbClr val="000000"/>
                </a:solidFill>
                <a:latin typeface="Calibri" pitchFamily="34" charset="0"/>
              </a:rPr>
              <a:pPr>
                <a:spcBef>
                  <a:spcPct val="0"/>
                </a:spcBef>
                <a:buClrTx/>
                <a:buSzTx/>
                <a:buFontTx/>
                <a:buNone/>
              </a:pPr>
              <a:t>2020-12-11</a:t>
            </a:fld>
            <a:endParaRPr lang="sv-SE" altLang="sv-SE" sz="1000" dirty="0" smtClean="0">
              <a:solidFill>
                <a:srgbClr val="000000"/>
              </a:solidFill>
              <a:latin typeface="Calibri" pitchFamily="34" charset="0"/>
            </a:endParaRPr>
          </a:p>
        </p:txBody>
      </p:sp>
      <p:sp>
        <p:nvSpPr>
          <p:cNvPr id="63493"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r>
              <a:rPr lang="sv-SE" altLang="sv-SE" sz="1000" dirty="0" smtClean="0">
                <a:solidFill>
                  <a:srgbClr val="000000"/>
                </a:solidFill>
                <a:latin typeface="Calibri" pitchFamily="34" charset="0"/>
              </a:rPr>
              <a:t> Pia Tham, Akademin för Arbetsliv och Hälsa, Högskolan i Gävle        </a:t>
            </a:r>
          </a:p>
        </p:txBody>
      </p:sp>
      <p:sp>
        <p:nvSpPr>
          <p:cNvPr id="63494"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7E6B5CB3-503B-4709-ADAD-0EBF634730FD}" type="slidenum">
              <a:rPr lang="sv-SE" altLang="sv-SE" sz="1000" smtClean="0">
                <a:solidFill>
                  <a:srgbClr val="000000"/>
                </a:solidFill>
                <a:latin typeface="Calibri" pitchFamily="34" charset="0"/>
              </a:rPr>
              <a:pPr>
                <a:spcBef>
                  <a:spcPct val="0"/>
                </a:spcBef>
                <a:buClrTx/>
                <a:buSzTx/>
                <a:buFontTx/>
                <a:buNone/>
              </a:pPr>
              <a:t>38</a:t>
            </a:fld>
            <a:endParaRPr lang="sv-SE" altLang="sv-SE" sz="1000" dirty="0" smtClean="0">
              <a:solidFill>
                <a:srgbClr val="000000"/>
              </a:solidFill>
              <a:latin typeface="Calibri"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600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Frågeställningar</a:t>
            </a:r>
            <a:endParaRPr lang="sv-SE" dirty="0">
              <a:solidFill>
                <a:schemeClr val="accent1"/>
              </a:solidFill>
            </a:endParaRPr>
          </a:p>
        </p:txBody>
      </p:sp>
      <p:sp>
        <p:nvSpPr>
          <p:cNvPr id="3" name="Platshållare för innehåll 2"/>
          <p:cNvSpPr>
            <a:spLocks noGrp="1"/>
          </p:cNvSpPr>
          <p:nvPr>
            <p:ph idx="1"/>
          </p:nvPr>
        </p:nvSpPr>
        <p:spPr/>
        <p:txBody>
          <a:bodyPr>
            <a:normAutofit fontScale="92500" lnSpcReduction="10000"/>
          </a:bodyPr>
          <a:lstStyle/>
          <a:p>
            <a:pPr lvl="0"/>
            <a:r>
              <a:rPr lang="en-GB" i="1" dirty="0" err="1">
                <a:solidFill>
                  <a:srgbClr val="FF0000"/>
                </a:solidFill>
              </a:rPr>
              <a:t>Vilka</a:t>
            </a:r>
            <a:r>
              <a:rPr lang="en-GB" dirty="0">
                <a:solidFill>
                  <a:srgbClr val="FF0000"/>
                </a:solidFill>
              </a:rPr>
              <a:t> </a:t>
            </a:r>
            <a:r>
              <a:rPr lang="en-GB" dirty="0" err="1">
                <a:solidFill>
                  <a:srgbClr val="FF0000"/>
                </a:solidFill>
              </a:rPr>
              <a:t>är</a:t>
            </a:r>
            <a:r>
              <a:rPr lang="en-GB" dirty="0">
                <a:solidFill>
                  <a:srgbClr val="FF0000"/>
                </a:solidFill>
              </a:rPr>
              <a:t> </a:t>
            </a:r>
            <a:r>
              <a:rPr lang="en-GB" dirty="0" err="1">
                <a:solidFill>
                  <a:srgbClr val="FF0000"/>
                </a:solidFill>
              </a:rPr>
              <a:t>det</a:t>
            </a:r>
            <a:r>
              <a:rPr lang="en-GB" dirty="0">
                <a:solidFill>
                  <a:srgbClr val="FF0000"/>
                </a:solidFill>
              </a:rPr>
              <a:t> </a:t>
            </a:r>
            <a:r>
              <a:rPr lang="en-GB" dirty="0" err="1">
                <a:solidFill>
                  <a:srgbClr val="FF0000"/>
                </a:solidFill>
              </a:rPr>
              <a:t>som</a:t>
            </a:r>
            <a:r>
              <a:rPr lang="en-GB" dirty="0">
                <a:solidFill>
                  <a:srgbClr val="FF0000"/>
                </a:solidFill>
              </a:rPr>
              <a:t> </a:t>
            </a:r>
            <a:r>
              <a:rPr lang="en-GB" dirty="0" err="1">
                <a:solidFill>
                  <a:srgbClr val="FF0000"/>
                </a:solidFill>
              </a:rPr>
              <a:t>arbetsleder</a:t>
            </a:r>
            <a:r>
              <a:rPr lang="en-GB" dirty="0">
                <a:solidFill>
                  <a:srgbClr val="FF0000"/>
                </a:solidFill>
              </a:rPr>
              <a:t> </a:t>
            </a:r>
            <a:r>
              <a:rPr lang="en-GB" dirty="0" err="1">
                <a:solidFill>
                  <a:srgbClr val="FF0000"/>
                </a:solidFill>
              </a:rPr>
              <a:t>inom</a:t>
            </a:r>
            <a:r>
              <a:rPr lang="en-GB" dirty="0">
                <a:solidFill>
                  <a:srgbClr val="FF0000"/>
                </a:solidFill>
              </a:rPr>
              <a:t> </a:t>
            </a:r>
            <a:r>
              <a:rPr lang="en-GB" dirty="0" err="1">
                <a:solidFill>
                  <a:srgbClr val="FF0000"/>
                </a:solidFill>
              </a:rPr>
              <a:t>BoU</a:t>
            </a:r>
            <a:r>
              <a:rPr lang="en-GB" dirty="0">
                <a:solidFill>
                  <a:srgbClr val="FF0000"/>
                </a:solidFill>
              </a:rPr>
              <a:t>? (</a:t>
            </a:r>
            <a:r>
              <a:rPr lang="en-GB" dirty="0" err="1">
                <a:solidFill>
                  <a:srgbClr val="FF0000"/>
                </a:solidFill>
              </a:rPr>
              <a:t>erfarenhet</a:t>
            </a:r>
            <a:r>
              <a:rPr lang="en-GB" dirty="0">
                <a:solidFill>
                  <a:srgbClr val="FF0000"/>
                </a:solidFill>
              </a:rPr>
              <a:t>, </a:t>
            </a:r>
            <a:r>
              <a:rPr lang="en-GB" dirty="0" err="1">
                <a:solidFill>
                  <a:srgbClr val="FF0000"/>
                </a:solidFill>
              </a:rPr>
              <a:t>motiv</a:t>
            </a:r>
            <a:r>
              <a:rPr lang="en-GB" dirty="0">
                <a:solidFill>
                  <a:srgbClr val="FF0000"/>
                </a:solidFill>
              </a:rPr>
              <a:t>, </a:t>
            </a:r>
            <a:r>
              <a:rPr lang="en-GB" dirty="0" err="1">
                <a:solidFill>
                  <a:srgbClr val="FF0000"/>
                </a:solidFill>
              </a:rPr>
              <a:t>utbildning</a:t>
            </a:r>
            <a:r>
              <a:rPr lang="en-GB" dirty="0">
                <a:solidFill>
                  <a:srgbClr val="FF0000"/>
                </a:solidFill>
              </a:rPr>
              <a:t>, </a:t>
            </a:r>
            <a:r>
              <a:rPr lang="en-GB" dirty="0" err="1">
                <a:solidFill>
                  <a:srgbClr val="FF0000"/>
                </a:solidFill>
              </a:rPr>
              <a:t>kön</a:t>
            </a:r>
            <a:r>
              <a:rPr lang="en-GB" dirty="0">
                <a:solidFill>
                  <a:srgbClr val="FF0000"/>
                </a:solidFill>
              </a:rPr>
              <a:t>)</a:t>
            </a:r>
          </a:p>
          <a:p>
            <a:pPr lvl="0"/>
            <a:r>
              <a:rPr lang="en-GB" dirty="0" err="1">
                <a:solidFill>
                  <a:srgbClr val="FF0000"/>
                </a:solidFill>
              </a:rPr>
              <a:t>Vad</a:t>
            </a:r>
            <a:r>
              <a:rPr lang="en-GB" dirty="0">
                <a:solidFill>
                  <a:srgbClr val="FF0000"/>
                </a:solidFill>
              </a:rPr>
              <a:t> </a:t>
            </a:r>
            <a:r>
              <a:rPr lang="en-GB" i="1" dirty="0" err="1">
                <a:solidFill>
                  <a:srgbClr val="FF0000"/>
                </a:solidFill>
              </a:rPr>
              <a:t>innebär</a:t>
            </a:r>
            <a:r>
              <a:rPr lang="en-GB" dirty="0">
                <a:solidFill>
                  <a:srgbClr val="FF0000"/>
                </a:solidFill>
              </a:rPr>
              <a:t> </a:t>
            </a:r>
            <a:r>
              <a:rPr lang="en-GB" dirty="0" err="1">
                <a:solidFill>
                  <a:srgbClr val="FF0000"/>
                </a:solidFill>
              </a:rPr>
              <a:t>arbetsledning</a:t>
            </a:r>
            <a:r>
              <a:rPr lang="en-GB" dirty="0">
                <a:solidFill>
                  <a:srgbClr val="FF0000"/>
                </a:solidFill>
              </a:rPr>
              <a:t> </a:t>
            </a:r>
            <a:r>
              <a:rPr lang="en-GB" dirty="0" err="1">
                <a:solidFill>
                  <a:srgbClr val="FF0000"/>
                </a:solidFill>
              </a:rPr>
              <a:t>inom</a:t>
            </a:r>
            <a:r>
              <a:rPr lang="en-GB" dirty="0">
                <a:solidFill>
                  <a:srgbClr val="FF0000"/>
                </a:solidFill>
              </a:rPr>
              <a:t> </a:t>
            </a:r>
            <a:r>
              <a:rPr lang="en-GB" dirty="0" err="1">
                <a:solidFill>
                  <a:srgbClr val="FF0000"/>
                </a:solidFill>
              </a:rPr>
              <a:t>BoU</a:t>
            </a:r>
            <a:r>
              <a:rPr lang="en-GB" dirty="0">
                <a:solidFill>
                  <a:srgbClr val="FF0000"/>
                </a:solidFill>
              </a:rPr>
              <a:t>? (</a:t>
            </a:r>
            <a:r>
              <a:rPr lang="en-GB" dirty="0" err="1">
                <a:solidFill>
                  <a:srgbClr val="FF0000"/>
                </a:solidFill>
              </a:rPr>
              <a:t>uppgifter</a:t>
            </a:r>
            <a:r>
              <a:rPr lang="en-GB" dirty="0">
                <a:solidFill>
                  <a:srgbClr val="FF0000"/>
                </a:solidFill>
              </a:rPr>
              <a:t>, </a:t>
            </a:r>
            <a:r>
              <a:rPr lang="en-GB" dirty="0" err="1">
                <a:solidFill>
                  <a:srgbClr val="FF0000"/>
                </a:solidFill>
              </a:rPr>
              <a:t>arbetsinnehåll</a:t>
            </a:r>
            <a:r>
              <a:rPr lang="en-GB" dirty="0">
                <a:solidFill>
                  <a:srgbClr val="FF0000"/>
                </a:solidFill>
              </a:rPr>
              <a:t>, </a:t>
            </a:r>
            <a:r>
              <a:rPr lang="en-GB" dirty="0" err="1">
                <a:solidFill>
                  <a:srgbClr val="FF0000"/>
                </a:solidFill>
              </a:rPr>
              <a:t>organisering</a:t>
            </a:r>
            <a:r>
              <a:rPr lang="en-GB" dirty="0">
                <a:solidFill>
                  <a:srgbClr val="FF0000"/>
                </a:solidFill>
              </a:rPr>
              <a:t>, </a:t>
            </a:r>
            <a:r>
              <a:rPr lang="en-GB" dirty="0" err="1">
                <a:solidFill>
                  <a:srgbClr val="FF0000"/>
                </a:solidFill>
              </a:rPr>
              <a:t>krav</a:t>
            </a:r>
            <a:r>
              <a:rPr lang="en-GB" dirty="0">
                <a:solidFill>
                  <a:srgbClr val="FF0000"/>
                </a:solidFill>
              </a:rPr>
              <a:t>, </a:t>
            </a:r>
            <a:r>
              <a:rPr lang="en-GB" dirty="0" err="1">
                <a:solidFill>
                  <a:srgbClr val="FF0000"/>
                </a:solidFill>
              </a:rPr>
              <a:t>kompetens</a:t>
            </a:r>
            <a:r>
              <a:rPr lang="en-GB" dirty="0">
                <a:solidFill>
                  <a:srgbClr val="FF0000"/>
                </a:solidFill>
              </a:rPr>
              <a:t>, </a:t>
            </a:r>
            <a:r>
              <a:rPr lang="en-GB" dirty="0" err="1">
                <a:solidFill>
                  <a:srgbClr val="FF0000"/>
                </a:solidFill>
              </a:rPr>
              <a:t>utmaningar</a:t>
            </a:r>
            <a:r>
              <a:rPr lang="en-GB" dirty="0">
                <a:solidFill>
                  <a:srgbClr val="FF0000"/>
                </a:solidFill>
              </a:rPr>
              <a:t>)</a:t>
            </a:r>
          </a:p>
          <a:p>
            <a:pPr lvl="0"/>
            <a:r>
              <a:rPr lang="en-GB" dirty="0" err="1">
                <a:solidFill>
                  <a:srgbClr val="FF0000"/>
                </a:solidFill>
              </a:rPr>
              <a:t>Hur</a:t>
            </a:r>
            <a:r>
              <a:rPr lang="en-GB" dirty="0">
                <a:solidFill>
                  <a:srgbClr val="FF0000"/>
                </a:solidFill>
              </a:rPr>
              <a:t> </a:t>
            </a:r>
            <a:r>
              <a:rPr lang="en-GB" dirty="0" err="1">
                <a:solidFill>
                  <a:srgbClr val="FF0000"/>
                </a:solidFill>
              </a:rPr>
              <a:t>ser</a:t>
            </a:r>
            <a:r>
              <a:rPr lang="en-GB" dirty="0">
                <a:solidFill>
                  <a:srgbClr val="FF0000"/>
                </a:solidFill>
              </a:rPr>
              <a:t> </a:t>
            </a:r>
            <a:r>
              <a:rPr lang="en-GB" dirty="0" err="1">
                <a:solidFill>
                  <a:srgbClr val="FF0000"/>
                </a:solidFill>
              </a:rPr>
              <a:t>arbetsledningens</a:t>
            </a:r>
            <a:r>
              <a:rPr lang="en-GB" dirty="0">
                <a:solidFill>
                  <a:srgbClr val="FF0000"/>
                </a:solidFill>
              </a:rPr>
              <a:t> </a:t>
            </a:r>
            <a:r>
              <a:rPr lang="en-GB" i="1" dirty="0" err="1">
                <a:solidFill>
                  <a:srgbClr val="FF0000"/>
                </a:solidFill>
              </a:rPr>
              <a:t>förutsättninga</a:t>
            </a:r>
            <a:r>
              <a:rPr lang="en-GB" dirty="0" err="1">
                <a:solidFill>
                  <a:srgbClr val="FF0000"/>
                </a:solidFill>
              </a:rPr>
              <a:t>r</a:t>
            </a:r>
            <a:r>
              <a:rPr lang="en-GB" dirty="0">
                <a:solidFill>
                  <a:srgbClr val="FF0000"/>
                </a:solidFill>
              </a:rPr>
              <a:t> </a:t>
            </a:r>
            <a:r>
              <a:rPr lang="en-GB" dirty="0" err="1">
                <a:solidFill>
                  <a:srgbClr val="FF0000"/>
                </a:solidFill>
              </a:rPr>
              <a:t>ut</a:t>
            </a:r>
            <a:r>
              <a:rPr lang="en-GB" dirty="0">
                <a:solidFill>
                  <a:srgbClr val="FF0000"/>
                </a:solidFill>
              </a:rPr>
              <a:t> </a:t>
            </a:r>
            <a:r>
              <a:rPr lang="en-GB" dirty="0" err="1">
                <a:solidFill>
                  <a:srgbClr val="FF0000"/>
                </a:solidFill>
              </a:rPr>
              <a:t>och</a:t>
            </a:r>
            <a:r>
              <a:rPr lang="en-GB" dirty="0">
                <a:solidFill>
                  <a:srgbClr val="FF0000"/>
                </a:solidFill>
              </a:rPr>
              <a:t> </a:t>
            </a:r>
            <a:r>
              <a:rPr lang="en-GB" dirty="0" err="1">
                <a:solidFill>
                  <a:srgbClr val="FF0000"/>
                </a:solidFill>
              </a:rPr>
              <a:t>hur</a:t>
            </a:r>
            <a:r>
              <a:rPr lang="en-GB" dirty="0">
                <a:solidFill>
                  <a:srgbClr val="FF0000"/>
                </a:solidFill>
              </a:rPr>
              <a:t> </a:t>
            </a:r>
            <a:r>
              <a:rPr lang="en-GB" dirty="0" err="1">
                <a:solidFill>
                  <a:srgbClr val="FF0000"/>
                </a:solidFill>
              </a:rPr>
              <a:t>har</a:t>
            </a:r>
            <a:r>
              <a:rPr lang="en-GB" dirty="0">
                <a:solidFill>
                  <a:srgbClr val="FF0000"/>
                </a:solidFill>
              </a:rPr>
              <a:t> </a:t>
            </a:r>
            <a:r>
              <a:rPr lang="en-GB" dirty="0" err="1">
                <a:solidFill>
                  <a:srgbClr val="FF0000"/>
                </a:solidFill>
              </a:rPr>
              <a:t>dessa</a:t>
            </a:r>
            <a:r>
              <a:rPr lang="en-GB" dirty="0">
                <a:solidFill>
                  <a:srgbClr val="FF0000"/>
                </a:solidFill>
              </a:rPr>
              <a:t> </a:t>
            </a:r>
            <a:r>
              <a:rPr lang="en-GB" dirty="0" err="1">
                <a:solidFill>
                  <a:srgbClr val="FF0000"/>
                </a:solidFill>
              </a:rPr>
              <a:t>förändrats</a:t>
            </a:r>
            <a:r>
              <a:rPr lang="en-GB" dirty="0">
                <a:solidFill>
                  <a:srgbClr val="FF0000"/>
                </a:solidFill>
              </a:rPr>
              <a:t> </a:t>
            </a:r>
            <a:r>
              <a:rPr lang="en-GB" dirty="0" err="1">
                <a:solidFill>
                  <a:srgbClr val="FF0000"/>
                </a:solidFill>
              </a:rPr>
              <a:t>över</a:t>
            </a:r>
            <a:r>
              <a:rPr lang="en-GB" dirty="0">
                <a:solidFill>
                  <a:srgbClr val="FF0000"/>
                </a:solidFill>
              </a:rPr>
              <a:t> </a:t>
            </a:r>
            <a:r>
              <a:rPr lang="en-GB" dirty="0" err="1">
                <a:solidFill>
                  <a:srgbClr val="FF0000"/>
                </a:solidFill>
              </a:rPr>
              <a:t>tid</a:t>
            </a:r>
            <a:r>
              <a:rPr lang="en-GB" dirty="0">
                <a:solidFill>
                  <a:srgbClr val="FF0000"/>
                </a:solidFill>
              </a:rPr>
              <a:t>? (</a:t>
            </a:r>
            <a:r>
              <a:rPr lang="en-GB" dirty="0" err="1">
                <a:solidFill>
                  <a:srgbClr val="FF0000"/>
                </a:solidFill>
              </a:rPr>
              <a:t>lojalitetskonflikter</a:t>
            </a:r>
            <a:r>
              <a:rPr lang="en-GB" dirty="0">
                <a:solidFill>
                  <a:srgbClr val="FF0000"/>
                </a:solidFill>
              </a:rPr>
              <a:t>, </a:t>
            </a:r>
            <a:r>
              <a:rPr lang="en-GB" dirty="0" err="1">
                <a:solidFill>
                  <a:srgbClr val="FF0000"/>
                </a:solidFill>
              </a:rPr>
              <a:t>prioriteringar</a:t>
            </a:r>
            <a:r>
              <a:rPr lang="en-GB" dirty="0">
                <a:solidFill>
                  <a:srgbClr val="FF0000"/>
                </a:solidFill>
              </a:rPr>
              <a:t>, </a:t>
            </a:r>
            <a:r>
              <a:rPr lang="en-GB" dirty="0" err="1">
                <a:solidFill>
                  <a:srgbClr val="FF0000"/>
                </a:solidFill>
              </a:rPr>
              <a:t>handlingsutrymme</a:t>
            </a:r>
            <a:r>
              <a:rPr lang="en-GB" dirty="0">
                <a:solidFill>
                  <a:srgbClr val="FF0000"/>
                </a:solidFill>
              </a:rPr>
              <a:t>, </a:t>
            </a:r>
            <a:r>
              <a:rPr lang="en-GB" dirty="0" err="1">
                <a:solidFill>
                  <a:srgbClr val="FF0000"/>
                </a:solidFill>
              </a:rPr>
              <a:t>mandat</a:t>
            </a:r>
            <a:r>
              <a:rPr lang="en-GB" dirty="0">
                <a:solidFill>
                  <a:srgbClr val="FF0000"/>
                </a:solidFill>
              </a:rPr>
              <a:t>,  </a:t>
            </a:r>
            <a:r>
              <a:rPr lang="en-GB" dirty="0" err="1">
                <a:solidFill>
                  <a:srgbClr val="FF0000"/>
                </a:solidFill>
              </a:rPr>
              <a:t>arbetsmiljö</a:t>
            </a:r>
            <a:r>
              <a:rPr lang="en-GB" dirty="0">
                <a:solidFill>
                  <a:srgbClr val="FF0000"/>
                </a:solidFill>
              </a:rPr>
              <a:t>, NPM, </a:t>
            </a:r>
            <a:r>
              <a:rPr lang="en-GB" dirty="0" err="1">
                <a:solidFill>
                  <a:srgbClr val="FF0000"/>
                </a:solidFill>
              </a:rPr>
              <a:t>fokus</a:t>
            </a:r>
            <a:endParaRPr lang="sv-SE" dirty="0">
              <a:solidFill>
                <a:srgbClr val="FF0000"/>
              </a:solidFill>
            </a:endParaRPr>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39</a:t>
            </a:fld>
            <a:endParaRPr lang="en-US"/>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8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ubrik 1"/>
          <p:cNvSpPr>
            <a:spLocks noGrp="1"/>
          </p:cNvSpPr>
          <p:nvPr>
            <p:ph type="ctrTitle"/>
          </p:nvPr>
        </p:nvSpPr>
        <p:spPr>
          <a:xfrm>
            <a:off x="685800" y="1828274"/>
            <a:ext cx="7772400" cy="1672734"/>
          </a:xfrm>
        </p:spPr>
        <p:txBody>
          <a:bodyPr>
            <a:normAutofit fontScale="90000"/>
          </a:bodyPr>
          <a:lstStyle/>
          <a:p>
            <a:r>
              <a:rPr lang="sv-SE" altLang="sv-SE" dirty="0" smtClean="0">
                <a:solidFill>
                  <a:srgbClr val="FF0000"/>
                </a:solidFill>
              </a:rPr>
              <a:t>Den uppföljande enkätundersökningen vintern 2013/2014</a:t>
            </a:r>
          </a:p>
        </p:txBody>
      </p:sp>
      <p:sp>
        <p:nvSpPr>
          <p:cNvPr id="35843" name="Underrubrik 2"/>
          <p:cNvSpPr>
            <a:spLocks noGrp="1"/>
          </p:cNvSpPr>
          <p:nvPr>
            <p:ph type="subTitle" idx="1"/>
          </p:nvPr>
        </p:nvSpPr>
        <p:spPr>
          <a:xfrm>
            <a:off x="1371600" y="3556000"/>
            <a:ext cx="6400800" cy="461665"/>
          </a:xfrm>
        </p:spPr>
        <p:txBody>
          <a:bodyPr>
            <a:normAutofit fontScale="92500" lnSpcReduction="20000"/>
          </a:bodyPr>
          <a:lstStyle/>
          <a:p>
            <a:endParaRPr lang="sv-SE" altLang="sv-SE" dirty="0" smtClean="0"/>
          </a:p>
        </p:txBody>
      </p:sp>
      <p:pic>
        <p:nvPicPr>
          <p:cNvPr id="4"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1709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solidFill>
                  <a:srgbClr val="FF0000"/>
                </a:solidFill>
              </a:rPr>
              <a:t/>
            </a:r>
            <a:br>
              <a:rPr lang="sv-SE" dirty="0" smtClean="0">
                <a:solidFill>
                  <a:srgbClr val="FF0000"/>
                </a:solidFill>
              </a:rPr>
            </a:br>
            <a:r>
              <a:rPr lang="sv-SE" dirty="0" smtClean="0">
                <a:solidFill>
                  <a:srgbClr val="FF0000"/>
                </a:solidFill>
              </a:rPr>
              <a:t>Bakgrundsdata</a:t>
            </a:r>
            <a:r>
              <a:rPr lang="sv-SE" dirty="0">
                <a:solidFill>
                  <a:srgbClr val="FF0000"/>
                </a:solidFill>
              </a:rPr>
              <a:t/>
            </a:r>
            <a:br>
              <a:rPr lang="sv-SE" dirty="0">
                <a:solidFill>
                  <a:srgbClr val="FF0000"/>
                </a:solidFill>
              </a:rPr>
            </a:br>
            <a:endParaRPr lang="sv-SE" dirty="0">
              <a:solidFill>
                <a:srgbClr val="FF0000"/>
              </a:solidFill>
            </a:endParaRPr>
          </a:p>
        </p:txBody>
      </p:sp>
      <p:sp>
        <p:nvSpPr>
          <p:cNvPr id="3" name="Platshållare för innehåll 2"/>
          <p:cNvSpPr>
            <a:spLocks noGrp="1"/>
          </p:cNvSpPr>
          <p:nvPr>
            <p:ph idx="1"/>
          </p:nvPr>
        </p:nvSpPr>
        <p:spPr/>
        <p:txBody>
          <a:bodyPr>
            <a:normAutofit fontScale="92500" lnSpcReduction="20000"/>
          </a:bodyPr>
          <a:lstStyle/>
          <a:p>
            <a:pPr marL="0" lvl="0" indent="0">
              <a:buNone/>
            </a:pPr>
            <a:r>
              <a:rPr lang="sv-SE" sz="2400" dirty="0" smtClean="0">
                <a:solidFill>
                  <a:srgbClr val="0070C0"/>
                </a:solidFill>
              </a:rPr>
              <a:t>42 </a:t>
            </a:r>
            <a:r>
              <a:rPr lang="sv-SE" sz="2400" dirty="0">
                <a:solidFill>
                  <a:srgbClr val="0070C0"/>
                </a:solidFill>
              </a:rPr>
              <a:t>arbetsledare: 38 kvinnor och 4 män </a:t>
            </a:r>
            <a:endParaRPr lang="sv-SE" sz="2400" b="1" dirty="0">
              <a:solidFill>
                <a:srgbClr val="0070C0"/>
              </a:solidFill>
            </a:endParaRPr>
          </a:p>
          <a:p>
            <a:pPr marL="0" lvl="0" indent="0">
              <a:buNone/>
            </a:pPr>
            <a:r>
              <a:rPr lang="sv-SE" sz="2400" b="1" dirty="0">
                <a:solidFill>
                  <a:srgbClr val="0070C0"/>
                </a:solidFill>
              </a:rPr>
              <a:t>Erfarenhet </a:t>
            </a:r>
            <a:r>
              <a:rPr lang="sv-SE" sz="2400" b="1" dirty="0" smtClean="0">
                <a:solidFill>
                  <a:srgbClr val="0070C0"/>
                </a:solidFill>
              </a:rPr>
              <a:t>av att vara </a:t>
            </a:r>
            <a:r>
              <a:rPr lang="sv-SE" sz="2400" b="1" dirty="0">
                <a:solidFill>
                  <a:srgbClr val="0070C0"/>
                </a:solidFill>
              </a:rPr>
              <a:t>socialsekreterare/inom IFO:  </a:t>
            </a:r>
          </a:p>
          <a:p>
            <a:pPr marL="0" lvl="0" indent="0">
              <a:buNone/>
            </a:pPr>
            <a:r>
              <a:rPr lang="sv-SE" sz="2000" dirty="0">
                <a:solidFill>
                  <a:srgbClr val="0070C0"/>
                </a:solidFill>
              </a:rPr>
              <a:t>0-5 år:  </a:t>
            </a:r>
            <a:r>
              <a:rPr lang="sv-SE" sz="2000" dirty="0" smtClean="0">
                <a:solidFill>
                  <a:srgbClr val="0070C0"/>
                </a:solidFill>
              </a:rPr>
              <a:t> </a:t>
            </a:r>
            <a:r>
              <a:rPr lang="sv-SE" sz="2000" dirty="0">
                <a:solidFill>
                  <a:srgbClr val="0070C0"/>
                </a:solidFill>
              </a:rPr>
              <a:t>I   2%   </a:t>
            </a:r>
          </a:p>
          <a:p>
            <a:pPr marL="0" lvl="0" indent="0">
              <a:buNone/>
            </a:pPr>
            <a:r>
              <a:rPr lang="sv-SE" sz="2000" dirty="0">
                <a:solidFill>
                  <a:srgbClr val="0070C0"/>
                </a:solidFill>
              </a:rPr>
              <a:t>6-10 år: </a:t>
            </a:r>
            <a:r>
              <a:rPr lang="sv-SE" sz="2000" dirty="0" smtClean="0">
                <a:solidFill>
                  <a:srgbClr val="0070C0"/>
                </a:solidFill>
              </a:rPr>
              <a:t> </a:t>
            </a:r>
            <a:r>
              <a:rPr lang="sv-SE" sz="2000" dirty="0">
                <a:solidFill>
                  <a:srgbClr val="0070C0"/>
                </a:solidFill>
              </a:rPr>
              <a:t>III  7% </a:t>
            </a:r>
          </a:p>
          <a:p>
            <a:pPr marL="0" lvl="0" indent="0">
              <a:buNone/>
            </a:pPr>
            <a:r>
              <a:rPr lang="sv-SE" sz="2000" dirty="0">
                <a:solidFill>
                  <a:srgbClr val="0070C0"/>
                </a:solidFill>
              </a:rPr>
              <a:t>11-15 år:  IIIIIIIIII  24% </a:t>
            </a:r>
          </a:p>
          <a:p>
            <a:pPr marL="0" lvl="0" indent="0">
              <a:buNone/>
            </a:pPr>
            <a:r>
              <a:rPr lang="sv-SE" sz="2000" dirty="0">
                <a:solidFill>
                  <a:srgbClr val="0070C0"/>
                </a:solidFill>
              </a:rPr>
              <a:t>16-20 år:  IIIIIIII  19% </a:t>
            </a:r>
          </a:p>
          <a:p>
            <a:pPr marL="0" lvl="0" indent="0">
              <a:buNone/>
            </a:pPr>
            <a:r>
              <a:rPr lang="sv-SE" sz="2000" dirty="0">
                <a:solidFill>
                  <a:srgbClr val="0070C0"/>
                </a:solidFill>
              </a:rPr>
              <a:t>21-25 år:  IIIII  12% </a:t>
            </a:r>
          </a:p>
          <a:p>
            <a:pPr marL="0" lvl="0" indent="0">
              <a:buNone/>
            </a:pPr>
            <a:r>
              <a:rPr lang="sv-SE" sz="2000" dirty="0">
                <a:solidFill>
                  <a:srgbClr val="0070C0"/>
                </a:solidFill>
              </a:rPr>
              <a:t>26-35 år:  IIIIIIIIIIIIIII 36% </a:t>
            </a:r>
          </a:p>
          <a:p>
            <a:pPr marL="0" lvl="0" indent="0">
              <a:buNone/>
            </a:pPr>
            <a:r>
              <a:rPr lang="sv-SE" sz="2400" b="1" dirty="0">
                <a:solidFill>
                  <a:srgbClr val="0070C0"/>
                </a:solidFill>
              </a:rPr>
              <a:t>Erfarenhet </a:t>
            </a:r>
            <a:r>
              <a:rPr lang="sv-SE" sz="2400" b="1" dirty="0" smtClean="0">
                <a:solidFill>
                  <a:srgbClr val="0070C0"/>
                </a:solidFill>
              </a:rPr>
              <a:t>av att vara </a:t>
            </a:r>
            <a:r>
              <a:rPr lang="sv-SE" sz="2400" b="1" dirty="0">
                <a:solidFill>
                  <a:srgbClr val="0070C0"/>
                </a:solidFill>
              </a:rPr>
              <a:t>arbetsledare:  </a:t>
            </a:r>
          </a:p>
          <a:p>
            <a:pPr marL="0" lvl="0" indent="0">
              <a:buNone/>
            </a:pPr>
            <a:r>
              <a:rPr lang="sv-SE" sz="2000" dirty="0">
                <a:solidFill>
                  <a:srgbClr val="0070C0"/>
                </a:solidFill>
              </a:rPr>
              <a:t>0-5:   IIIIIIIIIIIIIIIIII 43% </a:t>
            </a:r>
          </a:p>
          <a:p>
            <a:pPr marL="0" lvl="0" indent="0">
              <a:buNone/>
            </a:pPr>
            <a:r>
              <a:rPr lang="sv-SE" sz="2000" dirty="0">
                <a:solidFill>
                  <a:srgbClr val="0070C0"/>
                </a:solidFill>
              </a:rPr>
              <a:t>6-10:  IIIIIIII  19% </a:t>
            </a:r>
          </a:p>
          <a:p>
            <a:pPr marL="0" lvl="0" indent="0">
              <a:buNone/>
            </a:pPr>
            <a:r>
              <a:rPr lang="sv-SE" sz="2000" dirty="0">
                <a:solidFill>
                  <a:srgbClr val="0070C0"/>
                </a:solidFill>
              </a:rPr>
              <a:t>11-15:   IIIIIIII  19% </a:t>
            </a:r>
          </a:p>
          <a:p>
            <a:pPr marL="0" lvl="0" indent="0">
              <a:buNone/>
            </a:pPr>
            <a:r>
              <a:rPr lang="sv-SE" sz="2000" dirty="0">
                <a:solidFill>
                  <a:srgbClr val="0070C0"/>
                </a:solidFill>
              </a:rPr>
              <a:t>16-20:   IIII  10% </a:t>
            </a:r>
          </a:p>
          <a:p>
            <a:pPr marL="0" lvl="0" indent="0">
              <a:buNone/>
            </a:pPr>
            <a:r>
              <a:rPr lang="sv-SE" sz="2000" dirty="0">
                <a:solidFill>
                  <a:srgbClr val="0070C0"/>
                </a:solidFill>
              </a:rPr>
              <a:t>21-25:   III  7% </a:t>
            </a:r>
          </a:p>
          <a:p>
            <a:pPr marL="0" lvl="0" indent="0">
              <a:buNone/>
            </a:pPr>
            <a:r>
              <a:rPr lang="sv-SE" sz="2000" dirty="0">
                <a:solidFill>
                  <a:srgbClr val="0070C0"/>
                </a:solidFill>
              </a:rPr>
              <a:t>26-30:   I  2</a:t>
            </a:r>
            <a:r>
              <a:rPr lang="sv-SE" sz="1800" dirty="0">
                <a:solidFill>
                  <a:srgbClr val="0070C0"/>
                </a:solidFill>
              </a:rPr>
              <a:t>% </a:t>
            </a:r>
          </a:p>
          <a:p>
            <a:endParaRPr lang="sv-SE" dirty="0"/>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40</a:t>
            </a:fld>
            <a:endParaRPr lang="en-US"/>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857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FF0000"/>
                </a:solidFill>
              </a:rPr>
              <a:t>Vem blir chef?</a:t>
            </a:r>
            <a:endParaRPr lang="sv-SE" dirty="0">
              <a:solidFill>
                <a:srgbClr val="FF0000"/>
              </a:solidFill>
            </a:endParaRPr>
          </a:p>
        </p:txBody>
      </p:sp>
      <p:sp>
        <p:nvSpPr>
          <p:cNvPr id="3" name="Platshållare för innehåll 2"/>
          <p:cNvSpPr>
            <a:spLocks noGrp="1"/>
          </p:cNvSpPr>
          <p:nvPr>
            <p:ph idx="1"/>
          </p:nvPr>
        </p:nvSpPr>
        <p:spPr/>
        <p:txBody>
          <a:bodyPr>
            <a:normAutofit fontScale="92500" lnSpcReduction="10000"/>
          </a:bodyPr>
          <a:lstStyle/>
          <a:p>
            <a:r>
              <a:rPr lang="en-GB" dirty="0">
                <a:solidFill>
                  <a:srgbClr val="0070C0"/>
                </a:solidFill>
              </a:rPr>
              <a:t>Den </a:t>
            </a:r>
            <a:r>
              <a:rPr lang="en-GB" dirty="0" err="1">
                <a:solidFill>
                  <a:srgbClr val="0070C0"/>
                </a:solidFill>
              </a:rPr>
              <a:t>vanligaste</a:t>
            </a:r>
            <a:r>
              <a:rPr lang="en-GB" dirty="0">
                <a:solidFill>
                  <a:srgbClr val="0070C0"/>
                </a:solidFill>
              </a:rPr>
              <a:t> </a:t>
            </a:r>
            <a:r>
              <a:rPr lang="en-GB" dirty="0" err="1">
                <a:solidFill>
                  <a:srgbClr val="0070C0"/>
                </a:solidFill>
              </a:rPr>
              <a:t>karriärvägen</a:t>
            </a:r>
            <a:r>
              <a:rPr lang="en-GB" dirty="0">
                <a:solidFill>
                  <a:srgbClr val="0070C0"/>
                </a:solidFill>
              </a:rPr>
              <a:t> </a:t>
            </a:r>
            <a:r>
              <a:rPr lang="en-GB" dirty="0" err="1">
                <a:solidFill>
                  <a:srgbClr val="0070C0"/>
                </a:solidFill>
              </a:rPr>
              <a:t>är</a:t>
            </a:r>
            <a:r>
              <a:rPr lang="en-GB" dirty="0">
                <a:solidFill>
                  <a:srgbClr val="0070C0"/>
                </a:solidFill>
              </a:rPr>
              <a:t> </a:t>
            </a:r>
            <a:r>
              <a:rPr lang="en-GB" dirty="0" err="1">
                <a:solidFill>
                  <a:srgbClr val="0070C0"/>
                </a:solidFill>
              </a:rPr>
              <a:t>att</a:t>
            </a:r>
            <a:r>
              <a:rPr lang="en-GB" dirty="0">
                <a:solidFill>
                  <a:srgbClr val="0070C0"/>
                </a:solidFill>
              </a:rPr>
              <a:t> man </a:t>
            </a:r>
            <a:r>
              <a:rPr lang="en-GB" dirty="0" err="1">
                <a:solidFill>
                  <a:srgbClr val="0070C0"/>
                </a:solidFill>
              </a:rPr>
              <a:t>som</a:t>
            </a:r>
            <a:r>
              <a:rPr lang="en-GB" dirty="0">
                <a:solidFill>
                  <a:srgbClr val="0070C0"/>
                </a:solidFill>
              </a:rPr>
              <a:t> </a:t>
            </a:r>
            <a:r>
              <a:rPr lang="en-GB" dirty="0" err="1">
                <a:solidFill>
                  <a:srgbClr val="0070C0"/>
                </a:solidFill>
              </a:rPr>
              <a:t>handläggare</a:t>
            </a:r>
            <a:r>
              <a:rPr lang="en-GB" dirty="0">
                <a:solidFill>
                  <a:srgbClr val="0070C0"/>
                </a:solidFill>
              </a:rPr>
              <a:t> </a:t>
            </a:r>
            <a:r>
              <a:rPr lang="en-GB" dirty="0" err="1">
                <a:solidFill>
                  <a:srgbClr val="0070C0"/>
                </a:solidFill>
              </a:rPr>
              <a:t>befordrats</a:t>
            </a:r>
            <a:r>
              <a:rPr lang="en-GB" dirty="0">
                <a:solidFill>
                  <a:srgbClr val="0070C0"/>
                </a:solidFill>
              </a:rPr>
              <a:t> till chef </a:t>
            </a:r>
          </a:p>
          <a:p>
            <a:r>
              <a:rPr lang="en-GB" dirty="0" err="1">
                <a:solidFill>
                  <a:srgbClr val="0070C0"/>
                </a:solidFill>
              </a:rPr>
              <a:t>Rekryteringen</a:t>
            </a:r>
            <a:r>
              <a:rPr lang="en-GB" dirty="0">
                <a:solidFill>
                  <a:srgbClr val="0070C0"/>
                </a:solidFill>
              </a:rPr>
              <a:t> </a:t>
            </a:r>
            <a:r>
              <a:rPr lang="en-GB" dirty="0" err="1">
                <a:solidFill>
                  <a:srgbClr val="0070C0"/>
                </a:solidFill>
              </a:rPr>
              <a:t>har</a:t>
            </a:r>
            <a:r>
              <a:rPr lang="en-GB" dirty="0">
                <a:solidFill>
                  <a:srgbClr val="0070C0"/>
                </a:solidFill>
              </a:rPr>
              <a:t> </a:t>
            </a:r>
            <a:r>
              <a:rPr lang="en-GB" dirty="0" err="1">
                <a:solidFill>
                  <a:srgbClr val="0070C0"/>
                </a:solidFill>
              </a:rPr>
              <a:t>m.a.o</a:t>
            </a:r>
            <a:r>
              <a:rPr lang="en-GB" dirty="0">
                <a:solidFill>
                  <a:srgbClr val="0070C0"/>
                </a:solidFill>
              </a:rPr>
              <a:t> </a:t>
            </a:r>
            <a:r>
              <a:rPr lang="en-GB" dirty="0" err="1">
                <a:solidFill>
                  <a:srgbClr val="0070C0"/>
                </a:solidFill>
              </a:rPr>
              <a:t>skett</a:t>
            </a:r>
            <a:r>
              <a:rPr lang="en-GB" dirty="0">
                <a:solidFill>
                  <a:srgbClr val="0070C0"/>
                </a:solidFill>
              </a:rPr>
              <a:t> </a:t>
            </a:r>
            <a:r>
              <a:rPr lang="en-GB" dirty="0" err="1">
                <a:solidFill>
                  <a:srgbClr val="0070C0"/>
                </a:solidFill>
              </a:rPr>
              <a:t>på</a:t>
            </a:r>
            <a:r>
              <a:rPr lang="en-GB" dirty="0">
                <a:solidFill>
                  <a:srgbClr val="0070C0"/>
                </a:solidFill>
              </a:rPr>
              <a:t> basis </a:t>
            </a:r>
            <a:r>
              <a:rPr lang="en-GB" dirty="0" err="1">
                <a:solidFill>
                  <a:srgbClr val="0070C0"/>
                </a:solidFill>
              </a:rPr>
              <a:t>av</a:t>
            </a:r>
            <a:r>
              <a:rPr lang="en-GB" dirty="0">
                <a:solidFill>
                  <a:srgbClr val="0070C0"/>
                </a:solidFill>
              </a:rPr>
              <a:t> </a:t>
            </a:r>
            <a:r>
              <a:rPr lang="en-GB" dirty="0" err="1">
                <a:solidFill>
                  <a:srgbClr val="0070C0"/>
                </a:solidFill>
              </a:rPr>
              <a:t>lång</a:t>
            </a:r>
            <a:r>
              <a:rPr lang="en-GB" dirty="0">
                <a:solidFill>
                  <a:srgbClr val="0070C0"/>
                </a:solidFill>
              </a:rPr>
              <a:t> </a:t>
            </a:r>
            <a:r>
              <a:rPr lang="en-GB" dirty="0" err="1">
                <a:solidFill>
                  <a:srgbClr val="0070C0"/>
                </a:solidFill>
              </a:rPr>
              <a:t>erfarenhet</a:t>
            </a:r>
            <a:r>
              <a:rPr lang="en-GB" dirty="0">
                <a:solidFill>
                  <a:srgbClr val="0070C0"/>
                </a:solidFill>
              </a:rPr>
              <a:t> </a:t>
            </a:r>
            <a:r>
              <a:rPr lang="en-GB" dirty="0" err="1">
                <a:solidFill>
                  <a:srgbClr val="0070C0"/>
                </a:solidFill>
              </a:rPr>
              <a:t>från</a:t>
            </a:r>
            <a:r>
              <a:rPr lang="en-GB" dirty="0">
                <a:solidFill>
                  <a:srgbClr val="0070C0"/>
                </a:solidFill>
              </a:rPr>
              <a:t> </a:t>
            </a:r>
            <a:r>
              <a:rPr lang="en-GB" dirty="0" err="1">
                <a:solidFill>
                  <a:srgbClr val="0070C0"/>
                </a:solidFill>
              </a:rPr>
              <a:t>fältet</a:t>
            </a:r>
            <a:r>
              <a:rPr lang="en-GB" dirty="0">
                <a:solidFill>
                  <a:srgbClr val="0070C0"/>
                </a:solidFill>
              </a:rPr>
              <a:t> </a:t>
            </a:r>
            <a:r>
              <a:rPr lang="en-GB" dirty="0" err="1">
                <a:solidFill>
                  <a:srgbClr val="0070C0"/>
                </a:solidFill>
              </a:rPr>
              <a:t>och</a:t>
            </a:r>
            <a:r>
              <a:rPr lang="en-GB" dirty="0">
                <a:solidFill>
                  <a:srgbClr val="0070C0"/>
                </a:solidFill>
              </a:rPr>
              <a:t> </a:t>
            </a:r>
            <a:r>
              <a:rPr lang="en-GB" dirty="0" err="1">
                <a:solidFill>
                  <a:srgbClr val="0070C0"/>
                </a:solidFill>
              </a:rPr>
              <a:t>skickligt</a:t>
            </a:r>
            <a:r>
              <a:rPr lang="en-GB" dirty="0">
                <a:solidFill>
                  <a:srgbClr val="0070C0"/>
                </a:solidFill>
              </a:rPr>
              <a:t> </a:t>
            </a:r>
            <a:r>
              <a:rPr lang="en-GB" dirty="0" err="1">
                <a:solidFill>
                  <a:srgbClr val="0070C0"/>
                </a:solidFill>
              </a:rPr>
              <a:t>hantverkande</a:t>
            </a:r>
            <a:r>
              <a:rPr lang="en-GB" dirty="0">
                <a:solidFill>
                  <a:srgbClr val="0070C0"/>
                </a:solidFill>
              </a:rPr>
              <a:t> </a:t>
            </a:r>
            <a:r>
              <a:rPr lang="en-GB" dirty="0" err="1">
                <a:solidFill>
                  <a:srgbClr val="0070C0"/>
                </a:solidFill>
              </a:rPr>
              <a:t>som</a:t>
            </a:r>
            <a:r>
              <a:rPr lang="en-GB" dirty="0">
                <a:solidFill>
                  <a:srgbClr val="0070C0"/>
                </a:solidFill>
              </a:rPr>
              <a:t> </a:t>
            </a:r>
            <a:r>
              <a:rPr lang="en-GB" dirty="0" err="1">
                <a:solidFill>
                  <a:srgbClr val="0070C0"/>
                </a:solidFill>
              </a:rPr>
              <a:t>socialsekreterare</a:t>
            </a:r>
            <a:r>
              <a:rPr lang="en-GB" dirty="0">
                <a:solidFill>
                  <a:srgbClr val="0070C0"/>
                </a:solidFill>
              </a:rPr>
              <a:t> </a:t>
            </a:r>
          </a:p>
          <a:p>
            <a:pPr marL="0" indent="0">
              <a:buNone/>
            </a:pPr>
            <a:r>
              <a:rPr lang="en-GB" dirty="0">
                <a:solidFill>
                  <a:srgbClr val="0070C0"/>
                </a:solidFill>
              </a:rPr>
              <a:t>”</a:t>
            </a:r>
            <a:r>
              <a:rPr lang="en-GB" sz="2800" i="1" dirty="0" err="1">
                <a:solidFill>
                  <a:srgbClr val="FF0000"/>
                </a:solidFill>
              </a:rPr>
              <a:t>En</a:t>
            </a:r>
            <a:r>
              <a:rPr lang="en-GB" sz="2800" i="1" dirty="0">
                <a:solidFill>
                  <a:srgbClr val="FF0000"/>
                </a:solidFill>
              </a:rPr>
              <a:t> </a:t>
            </a:r>
            <a:r>
              <a:rPr lang="en-GB" sz="2800" i="1" dirty="0" err="1">
                <a:solidFill>
                  <a:srgbClr val="FF0000"/>
                </a:solidFill>
              </a:rPr>
              <a:t>vanlig</a:t>
            </a:r>
            <a:r>
              <a:rPr lang="en-GB" sz="2800" i="1" dirty="0">
                <a:solidFill>
                  <a:srgbClr val="FF0000"/>
                </a:solidFill>
              </a:rPr>
              <a:t> </a:t>
            </a:r>
            <a:r>
              <a:rPr lang="en-GB" sz="2800" i="1" dirty="0" err="1">
                <a:solidFill>
                  <a:srgbClr val="FF0000"/>
                </a:solidFill>
              </a:rPr>
              <a:t>karriär</a:t>
            </a:r>
            <a:r>
              <a:rPr lang="en-GB" sz="2800" i="1" dirty="0">
                <a:solidFill>
                  <a:srgbClr val="FF0000"/>
                </a:solidFill>
              </a:rPr>
              <a:t> </a:t>
            </a:r>
            <a:r>
              <a:rPr lang="en-GB" sz="2800" i="1" dirty="0" err="1">
                <a:solidFill>
                  <a:srgbClr val="FF0000"/>
                </a:solidFill>
              </a:rPr>
              <a:t>inom</a:t>
            </a:r>
            <a:r>
              <a:rPr lang="en-GB" sz="2800" i="1" dirty="0">
                <a:solidFill>
                  <a:srgbClr val="FF0000"/>
                </a:solidFill>
              </a:rPr>
              <a:t> </a:t>
            </a:r>
            <a:r>
              <a:rPr lang="en-GB" sz="2800" i="1" dirty="0" err="1">
                <a:solidFill>
                  <a:srgbClr val="FF0000"/>
                </a:solidFill>
              </a:rPr>
              <a:t>socialt</a:t>
            </a:r>
            <a:r>
              <a:rPr lang="en-GB" sz="2800" i="1" dirty="0">
                <a:solidFill>
                  <a:srgbClr val="FF0000"/>
                </a:solidFill>
              </a:rPr>
              <a:t> </a:t>
            </a:r>
            <a:r>
              <a:rPr lang="en-GB" sz="2800" i="1" dirty="0" err="1">
                <a:solidFill>
                  <a:srgbClr val="FF0000"/>
                </a:solidFill>
              </a:rPr>
              <a:t>arbete</a:t>
            </a:r>
            <a:r>
              <a:rPr lang="en-GB" sz="2800" i="1" dirty="0">
                <a:solidFill>
                  <a:srgbClr val="FF0000"/>
                </a:solidFill>
              </a:rPr>
              <a:t> </a:t>
            </a:r>
            <a:r>
              <a:rPr lang="en-GB" sz="2800" i="1" dirty="0" err="1">
                <a:solidFill>
                  <a:srgbClr val="FF0000"/>
                </a:solidFill>
              </a:rPr>
              <a:t>är</a:t>
            </a:r>
            <a:r>
              <a:rPr lang="en-GB" sz="2800" i="1" dirty="0">
                <a:solidFill>
                  <a:srgbClr val="FF0000"/>
                </a:solidFill>
              </a:rPr>
              <a:t> </a:t>
            </a:r>
            <a:r>
              <a:rPr lang="en-GB" sz="2800" i="1" dirty="0" err="1">
                <a:solidFill>
                  <a:srgbClr val="FF0000"/>
                </a:solidFill>
              </a:rPr>
              <a:t>att</a:t>
            </a:r>
            <a:r>
              <a:rPr lang="en-GB" sz="2800" i="1" dirty="0">
                <a:solidFill>
                  <a:srgbClr val="FF0000"/>
                </a:solidFill>
              </a:rPr>
              <a:t> </a:t>
            </a:r>
            <a:r>
              <a:rPr lang="en-GB" sz="2800" i="1" dirty="0" err="1">
                <a:solidFill>
                  <a:srgbClr val="FF0000"/>
                </a:solidFill>
              </a:rPr>
              <a:t>vara</a:t>
            </a:r>
            <a:r>
              <a:rPr lang="en-GB" sz="2800" i="1" dirty="0">
                <a:solidFill>
                  <a:srgbClr val="FF0000"/>
                </a:solidFill>
              </a:rPr>
              <a:t> </a:t>
            </a:r>
            <a:r>
              <a:rPr lang="en-GB" sz="2800" i="1" dirty="0" err="1">
                <a:solidFill>
                  <a:srgbClr val="FF0000"/>
                </a:solidFill>
              </a:rPr>
              <a:t>en</a:t>
            </a:r>
            <a:r>
              <a:rPr lang="en-GB" sz="2800" i="1" dirty="0">
                <a:solidFill>
                  <a:srgbClr val="FF0000"/>
                </a:solidFill>
              </a:rPr>
              <a:t> </a:t>
            </a:r>
            <a:r>
              <a:rPr lang="en-GB" sz="2800" i="1" dirty="0" err="1">
                <a:solidFill>
                  <a:srgbClr val="FF0000"/>
                </a:solidFill>
              </a:rPr>
              <a:t>duktig</a:t>
            </a:r>
            <a:r>
              <a:rPr lang="en-GB" sz="2800" i="1" dirty="0">
                <a:solidFill>
                  <a:srgbClr val="FF0000"/>
                </a:solidFill>
              </a:rPr>
              <a:t> </a:t>
            </a:r>
            <a:r>
              <a:rPr lang="en-GB" sz="2800" i="1" dirty="0" err="1">
                <a:solidFill>
                  <a:srgbClr val="FF0000"/>
                </a:solidFill>
              </a:rPr>
              <a:t>handläggare</a:t>
            </a:r>
            <a:r>
              <a:rPr lang="en-GB" sz="2800" i="1" dirty="0">
                <a:solidFill>
                  <a:srgbClr val="FF0000"/>
                </a:solidFill>
              </a:rPr>
              <a:t> </a:t>
            </a:r>
            <a:r>
              <a:rPr lang="en-GB" sz="2800" i="1" dirty="0" err="1">
                <a:solidFill>
                  <a:srgbClr val="FF0000"/>
                </a:solidFill>
              </a:rPr>
              <a:t>och</a:t>
            </a:r>
            <a:r>
              <a:rPr lang="en-GB" sz="2800" i="1" dirty="0">
                <a:solidFill>
                  <a:srgbClr val="FF0000"/>
                </a:solidFill>
              </a:rPr>
              <a:t> sedan </a:t>
            </a:r>
            <a:r>
              <a:rPr lang="en-GB" sz="2800" i="1" dirty="0" err="1">
                <a:solidFill>
                  <a:srgbClr val="FF0000"/>
                </a:solidFill>
              </a:rPr>
              <a:t>blir</a:t>
            </a:r>
            <a:r>
              <a:rPr lang="en-GB" sz="2800" i="1" dirty="0">
                <a:solidFill>
                  <a:srgbClr val="FF0000"/>
                </a:solidFill>
              </a:rPr>
              <a:t> man chef. Men </a:t>
            </a:r>
            <a:r>
              <a:rPr lang="en-GB" sz="2800" i="1" dirty="0" err="1">
                <a:solidFill>
                  <a:srgbClr val="FF0000"/>
                </a:solidFill>
              </a:rPr>
              <a:t>att</a:t>
            </a:r>
            <a:r>
              <a:rPr lang="en-GB" sz="2800" i="1" dirty="0">
                <a:solidFill>
                  <a:srgbClr val="FF0000"/>
                </a:solidFill>
              </a:rPr>
              <a:t> </a:t>
            </a:r>
            <a:r>
              <a:rPr lang="en-GB" sz="2800" i="1" dirty="0" err="1">
                <a:solidFill>
                  <a:srgbClr val="FF0000"/>
                </a:solidFill>
              </a:rPr>
              <a:t>vara</a:t>
            </a:r>
            <a:r>
              <a:rPr lang="en-GB" sz="2800" i="1" dirty="0">
                <a:solidFill>
                  <a:srgbClr val="FF0000"/>
                </a:solidFill>
              </a:rPr>
              <a:t> </a:t>
            </a:r>
            <a:r>
              <a:rPr lang="en-GB" sz="2800" i="1" dirty="0" err="1">
                <a:solidFill>
                  <a:srgbClr val="FF0000"/>
                </a:solidFill>
              </a:rPr>
              <a:t>en</a:t>
            </a:r>
            <a:r>
              <a:rPr lang="en-GB" sz="2800" i="1" dirty="0">
                <a:solidFill>
                  <a:srgbClr val="FF0000"/>
                </a:solidFill>
              </a:rPr>
              <a:t> bra </a:t>
            </a:r>
            <a:r>
              <a:rPr lang="en-GB" sz="2800" i="1" dirty="0" err="1">
                <a:solidFill>
                  <a:srgbClr val="FF0000"/>
                </a:solidFill>
              </a:rPr>
              <a:t>handläggare</a:t>
            </a:r>
            <a:r>
              <a:rPr lang="en-GB" sz="2800" i="1" dirty="0">
                <a:solidFill>
                  <a:srgbClr val="FF0000"/>
                </a:solidFill>
              </a:rPr>
              <a:t> </a:t>
            </a:r>
            <a:r>
              <a:rPr lang="en-GB" sz="2800" i="1" dirty="0" err="1">
                <a:solidFill>
                  <a:srgbClr val="FF0000"/>
                </a:solidFill>
              </a:rPr>
              <a:t>betyder</a:t>
            </a:r>
            <a:r>
              <a:rPr lang="en-GB" sz="2800" i="1" dirty="0">
                <a:solidFill>
                  <a:srgbClr val="FF0000"/>
                </a:solidFill>
              </a:rPr>
              <a:t> </a:t>
            </a:r>
            <a:r>
              <a:rPr lang="en-GB" sz="2800" i="1" dirty="0" err="1">
                <a:solidFill>
                  <a:srgbClr val="FF0000"/>
                </a:solidFill>
              </a:rPr>
              <a:t>inte</a:t>
            </a:r>
            <a:r>
              <a:rPr lang="en-GB" sz="2800" i="1" dirty="0">
                <a:solidFill>
                  <a:srgbClr val="FF0000"/>
                </a:solidFill>
              </a:rPr>
              <a:t> </a:t>
            </a:r>
            <a:r>
              <a:rPr lang="en-GB" sz="2800" i="1" dirty="0" err="1">
                <a:solidFill>
                  <a:srgbClr val="FF0000"/>
                </a:solidFill>
              </a:rPr>
              <a:t>att</a:t>
            </a:r>
            <a:r>
              <a:rPr lang="en-GB" sz="2800" i="1" dirty="0">
                <a:solidFill>
                  <a:srgbClr val="FF0000"/>
                </a:solidFill>
              </a:rPr>
              <a:t> man </a:t>
            </a:r>
            <a:r>
              <a:rPr lang="en-GB" sz="2800" i="1" dirty="0" err="1">
                <a:solidFill>
                  <a:srgbClr val="FF0000"/>
                </a:solidFill>
              </a:rPr>
              <a:t>automatiskt</a:t>
            </a:r>
            <a:r>
              <a:rPr lang="en-GB" sz="2800" i="1" dirty="0">
                <a:solidFill>
                  <a:srgbClr val="FF0000"/>
                </a:solidFill>
              </a:rPr>
              <a:t> </a:t>
            </a:r>
            <a:r>
              <a:rPr lang="en-GB" sz="2800" i="1" dirty="0" err="1">
                <a:solidFill>
                  <a:srgbClr val="FF0000"/>
                </a:solidFill>
              </a:rPr>
              <a:t>blir</a:t>
            </a:r>
            <a:r>
              <a:rPr lang="en-GB" sz="2800" i="1" dirty="0">
                <a:solidFill>
                  <a:srgbClr val="FF0000"/>
                </a:solidFill>
              </a:rPr>
              <a:t> </a:t>
            </a:r>
            <a:r>
              <a:rPr lang="en-GB" sz="2800" i="1" dirty="0" err="1">
                <a:solidFill>
                  <a:srgbClr val="FF0000"/>
                </a:solidFill>
              </a:rPr>
              <a:t>en</a:t>
            </a:r>
            <a:r>
              <a:rPr lang="en-GB" sz="2800" i="1" dirty="0">
                <a:solidFill>
                  <a:srgbClr val="FF0000"/>
                </a:solidFill>
              </a:rPr>
              <a:t> bra chef. </a:t>
            </a:r>
            <a:r>
              <a:rPr lang="en-GB" sz="2800" i="1" dirty="0" err="1">
                <a:solidFill>
                  <a:srgbClr val="FF0000"/>
                </a:solidFill>
              </a:rPr>
              <a:t>Så</a:t>
            </a:r>
            <a:r>
              <a:rPr lang="en-GB" sz="2800" i="1" dirty="0">
                <a:solidFill>
                  <a:srgbClr val="FF0000"/>
                </a:solidFill>
              </a:rPr>
              <a:t> </a:t>
            </a:r>
            <a:r>
              <a:rPr lang="en-GB" sz="2800" i="1" dirty="0" err="1">
                <a:solidFill>
                  <a:srgbClr val="FF0000"/>
                </a:solidFill>
              </a:rPr>
              <a:t>mer</a:t>
            </a:r>
            <a:r>
              <a:rPr lang="en-GB" sz="2800" i="1" dirty="0">
                <a:solidFill>
                  <a:srgbClr val="FF0000"/>
                </a:solidFill>
              </a:rPr>
              <a:t> </a:t>
            </a:r>
            <a:r>
              <a:rPr lang="en-GB" sz="2800" i="1" dirty="0" err="1">
                <a:solidFill>
                  <a:srgbClr val="FF0000"/>
                </a:solidFill>
              </a:rPr>
              <a:t>arbetsledarutbildning</a:t>
            </a:r>
            <a:r>
              <a:rPr lang="en-GB" sz="2800" i="1" dirty="0">
                <a:solidFill>
                  <a:srgbClr val="FF0000"/>
                </a:solidFill>
              </a:rPr>
              <a:t> </a:t>
            </a:r>
            <a:r>
              <a:rPr lang="en-GB" sz="2800" i="1" dirty="0" err="1">
                <a:solidFill>
                  <a:srgbClr val="FF0000"/>
                </a:solidFill>
              </a:rPr>
              <a:t>behövs</a:t>
            </a:r>
            <a:r>
              <a:rPr lang="en-GB" dirty="0">
                <a:solidFill>
                  <a:srgbClr val="0070C0"/>
                </a:solidFill>
              </a:rPr>
              <a:t>”</a:t>
            </a:r>
          </a:p>
          <a:p>
            <a:pPr lvl="0">
              <a:buFontTx/>
              <a:buChar char="-"/>
            </a:pPr>
            <a:r>
              <a:rPr lang="en-GB" sz="2800" dirty="0" err="1">
                <a:solidFill>
                  <a:srgbClr val="0070C0"/>
                </a:solidFill>
              </a:rPr>
              <a:t>Få</a:t>
            </a:r>
            <a:r>
              <a:rPr lang="en-GB" sz="2800" dirty="0">
                <a:solidFill>
                  <a:srgbClr val="0070C0"/>
                </a:solidFill>
              </a:rPr>
              <a:t> haft </a:t>
            </a:r>
            <a:r>
              <a:rPr lang="en-GB" sz="2800" dirty="0" err="1">
                <a:solidFill>
                  <a:srgbClr val="0070C0"/>
                </a:solidFill>
              </a:rPr>
              <a:t>en</a:t>
            </a:r>
            <a:r>
              <a:rPr lang="en-GB" sz="2800" dirty="0">
                <a:solidFill>
                  <a:srgbClr val="0070C0"/>
                </a:solidFill>
              </a:rPr>
              <a:t> </a:t>
            </a:r>
            <a:r>
              <a:rPr lang="en-GB" sz="2800" dirty="0" err="1">
                <a:solidFill>
                  <a:srgbClr val="0070C0"/>
                </a:solidFill>
              </a:rPr>
              <a:t>generell</a:t>
            </a:r>
            <a:r>
              <a:rPr lang="en-GB" sz="2800" dirty="0">
                <a:solidFill>
                  <a:srgbClr val="0070C0"/>
                </a:solidFill>
              </a:rPr>
              <a:t> </a:t>
            </a:r>
            <a:r>
              <a:rPr lang="en-GB" sz="2800" dirty="0" err="1">
                <a:solidFill>
                  <a:srgbClr val="0070C0"/>
                </a:solidFill>
              </a:rPr>
              <a:t>chefssträvan</a:t>
            </a:r>
            <a:r>
              <a:rPr lang="en-GB" sz="2800" dirty="0">
                <a:solidFill>
                  <a:srgbClr val="0070C0"/>
                </a:solidFill>
              </a:rPr>
              <a:t> </a:t>
            </a:r>
            <a:r>
              <a:rPr lang="en-GB" sz="2800" dirty="0" err="1">
                <a:solidFill>
                  <a:srgbClr val="0070C0"/>
                </a:solidFill>
              </a:rPr>
              <a:t>från</a:t>
            </a:r>
            <a:r>
              <a:rPr lang="en-GB" sz="2800" dirty="0">
                <a:solidFill>
                  <a:srgbClr val="0070C0"/>
                </a:solidFill>
              </a:rPr>
              <a:t> start</a:t>
            </a:r>
          </a:p>
          <a:p>
            <a:endParaRPr lang="sv-SE" dirty="0"/>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41</a:t>
            </a:fld>
            <a:endParaRPr lang="en-US"/>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7786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FF0000"/>
                </a:solidFill>
              </a:rPr>
              <a:t>Motiv för att bli chef</a:t>
            </a:r>
          </a:p>
        </p:txBody>
      </p:sp>
      <p:sp>
        <p:nvSpPr>
          <p:cNvPr id="3" name="Platshållare för innehåll 2"/>
          <p:cNvSpPr>
            <a:spLocks noGrp="1"/>
          </p:cNvSpPr>
          <p:nvPr>
            <p:ph idx="1"/>
          </p:nvPr>
        </p:nvSpPr>
        <p:spPr/>
        <p:txBody>
          <a:bodyPr/>
          <a:lstStyle/>
          <a:p>
            <a:pPr marL="0" indent="0">
              <a:buNone/>
            </a:pPr>
            <a:r>
              <a:rPr lang="en-GB" dirty="0" err="1">
                <a:solidFill>
                  <a:schemeClr val="tx2"/>
                </a:solidFill>
              </a:rPr>
              <a:t>Arbetsledarnas</a:t>
            </a:r>
            <a:r>
              <a:rPr lang="en-GB" dirty="0">
                <a:solidFill>
                  <a:schemeClr val="tx2"/>
                </a:solidFill>
              </a:rPr>
              <a:t> </a:t>
            </a:r>
            <a:r>
              <a:rPr lang="en-GB" dirty="0" err="1">
                <a:solidFill>
                  <a:schemeClr val="tx2"/>
                </a:solidFill>
              </a:rPr>
              <a:t>motiv</a:t>
            </a:r>
            <a:r>
              <a:rPr lang="en-GB" dirty="0">
                <a:solidFill>
                  <a:schemeClr val="tx2"/>
                </a:solidFill>
              </a:rPr>
              <a:t> </a:t>
            </a:r>
            <a:r>
              <a:rPr lang="en-GB" dirty="0" err="1">
                <a:solidFill>
                  <a:schemeClr val="tx2"/>
                </a:solidFill>
              </a:rPr>
              <a:t>bottnar</a:t>
            </a:r>
            <a:r>
              <a:rPr lang="en-GB" dirty="0">
                <a:solidFill>
                  <a:schemeClr val="tx2"/>
                </a:solidFill>
              </a:rPr>
              <a:t> i:</a:t>
            </a:r>
          </a:p>
          <a:p>
            <a:r>
              <a:rPr lang="en-GB" dirty="0" err="1">
                <a:solidFill>
                  <a:schemeClr val="tx2"/>
                </a:solidFill>
              </a:rPr>
              <a:t>en</a:t>
            </a:r>
            <a:r>
              <a:rPr lang="en-GB" dirty="0">
                <a:solidFill>
                  <a:schemeClr val="tx2"/>
                </a:solidFill>
              </a:rPr>
              <a:t> </a:t>
            </a:r>
            <a:r>
              <a:rPr lang="en-GB" dirty="0" err="1">
                <a:solidFill>
                  <a:schemeClr val="tx2"/>
                </a:solidFill>
              </a:rPr>
              <a:t>vilja</a:t>
            </a:r>
            <a:r>
              <a:rPr lang="en-GB" dirty="0">
                <a:solidFill>
                  <a:schemeClr val="tx2"/>
                </a:solidFill>
              </a:rPr>
              <a:t> </a:t>
            </a:r>
            <a:r>
              <a:rPr lang="en-GB" dirty="0" err="1">
                <a:solidFill>
                  <a:schemeClr val="tx2"/>
                </a:solidFill>
              </a:rPr>
              <a:t>att</a:t>
            </a:r>
            <a:r>
              <a:rPr lang="en-GB" dirty="0">
                <a:solidFill>
                  <a:schemeClr val="tx2"/>
                </a:solidFill>
              </a:rPr>
              <a:t> </a:t>
            </a:r>
            <a:r>
              <a:rPr lang="en-GB" dirty="0" err="1">
                <a:solidFill>
                  <a:schemeClr val="tx2"/>
                </a:solidFill>
              </a:rPr>
              <a:t>göra</a:t>
            </a:r>
            <a:r>
              <a:rPr lang="en-GB" dirty="0">
                <a:solidFill>
                  <a:schemeClr val="tx2"/>
                </a:solidFill>
              </a:rPr>
              <a:t> </a:t>
            </a:r>
            <a:r>
              <a:rPr lang="en-GB" dirty="0" err="1">
                <a:solidFill>
                  <a:schemeClr val="tx2"/>
                </a:solidFill>
              </a:rPr>
              <a:t>skillnad</a:t>
            </a:r>
            <a:r>
              <a:rPr lang="en-GB" dirty="0">
                <a:solidFill>
                  <a:schemeClr val="tx2"/>
                </a:solidFill>
              </a:rPr>
              <a:t> </a:t>
            </a:r>
            <a:r>
              <a:rPr lang="en-GB" dirty="0" err="1">
                <a:solidFill>
                  <a:schemeClr val="tx2"/>
                </a:solidFill>
              </a:rPr>
              <a:t>och</a:t>
            </a:r>
            <a:r>
              <a:rPr lang="en-GB" dirty="0">
                <a:solidFill>
                  <a:schemeClr val="tx2"/>
                </a:solidFill>
              </a:rPr>
              <a:t> </a:t>
            </a:r>
            <a:r>
              <a:rPr lang="en-GB" dirty="0" err="1">
                <a:solidFill>
                  <a:schemeClr val="tx2"/>
                </a:solidFill>
              </a:rPr>
              <a:t>förbättra</a:t>
            </a:r>
            <a:r>
              <a:rPr lang="en-GB" dirty="0">
                <a:solidFill>
                  <a:schemeClr val="tx2"/>
                </a:solidFill>
              </a:rPr>
              <a:t> </a:t>
            </a:r>
            <a:r>
              <a:rPr lang="en-GB" dirty="0" err="1">
                <a:solidFill>
                  <a:schemeClr val="tx2"/>
                </a:solidFill>
              </a:rPr>
              <a:t>för</a:t>
            </a:r>
            <a:r>
              <a:rPr lang="en-GB" dirty="0">
                <a:solidFill>
                  <a:schemeClr val="tx2"/>
                </a:solidFill>
              </a:rPr>
              <a:t> </a:t>
            </a:r>
            <a:r>
              <a:rPr lang="en-GB" dirty="0" err="1">
                <a:solidFill>
                  <a:schemeClr val="tx2"/>
                </a:solidFill>
              </a:rPr>
              <a:t>människor</a:t>
            </a:r>
            <a:r>
              <a:rPr lang="en-GB" dirty="0">
                <a:solidFill>
                  <a:schemeClr val="tx2"/>
                </a:solidFill>
              </a:rPr>
              <a:t> men </a:t>
            </a:r>
            <a:r>
              <a:rPr lang="en-GB" dirty="0" err="1">
                <a:solidFill>
                  <a:schemeClr val="tx2"/>
                </a:solidFill>
              </a:rPr>
              <a:t>även</a:t>
            </a:r>
            <a:r>
              <a:rPr lang="en-GB" dirty="0">
                <a:solidFill>
                  <a:schemeClr val="tx2"/>
                </a:solidFill>
              </a:rPr>
              <a:t> </a:t>
            </a:r>
          </a:p>
          <a:p>
            <a:r>
              <a:rPr lang="en-GB" dirty="0" err="1">
                <a:solidFill>
                  <a:schemeClr val="tx2"/>
                </a:solidFill>
              </a:rPr>
              <a:t>att</a:t>
            </a:r>
            <a:r>
              <a:rPr lang="en-GB" dirty="0">
                <a:solidFill>
                  <a:schemeClr val="tx2"/>
                </a:solidFill>
              </a:rPr>
              <a:t> </a:t>
            </a:r>
            <a:r>
              <a:rPr lang="en-GB" dirty="0" err="1">
                <a:solidFill>
                  <a:schemeClr val="tx2"/>
                </a:solidFill>
              </a:rPr>
              <a:t>få</a:t>
            </a:r>
            <a:r>
              <a:rPr lang="en-GB" dirty="0">
                <a:solidFill>
                  <a:schemeClr val="tx2"/>
                </a:solidFill>
              </a:rPr>
              <a:t> </a:t>
            </a:r>
            <a:r>
              <a:rPr lang="en-GB" dirty="0" err="1">
                <a:solidFill>
                  <a:schemeClr val="tx2"/>
                </a:solidFill>
              </a:rPr>
              <a:t>utbilda</a:t>
            </a:r>
            <a:r>
              <a:rPr lang="en-GB" dirty="0">
                <a:solidFill>
                  <a:schemeClr val="tx2"/>
                </a:solidFill>
              </a:rPr>
              <a:t>, </a:t>
            </a:r>
            <a:r>
              <a:rPr lang="en-GB" dirty="0" err="1">
                <a:solidFill>
                  <a:schemeClr val="tx2"/>
                </a:solidFill>
              </a:rPr>
              <a:t>handleda</a:t>
            </a:r>
            <a:r>
              <a:rPr lang="en-GB" dirty="0">
                <a:solidFill>
                  <a:schemeClr val="tx2"/>
                </a:solidFill>
              </a:rPr>
              <a:t>, </a:t>
            </a:r>
            <a:r>
              <a:rPr lang="en-GB" dirty="0" err="1">
                <a:solidFill>
                  <a:schemeClr val="tx2"/>
                </a:solidFill>
              </a:rPr>
              <a:t>skapa</a:t>
            </a:r>
            <a:r>
              <a:rPr lang="en-GB" dirty="0">
                <a:solidFill>
                  <a:schemeClr val="tx2"/>
                </a:solidFill>
              </a:rPr>
              <a:t> </a:t>
            </a:r>
            <a:r>
              <a:rPr lang="en-GB" dirty="0" err="1">
                <a:solidFill>
                  <a:schemeClr val="tx2"/>
                </a:solidFill>
              </a:rPr>
              <a:t>struktur</a:t>
            </a:r>
            <a:r>
              <a:rPr lang="en-GB" dirty="0">
                <a:solidFill>
                  <a:schemeClr val="tx2"/>
                </a:solidFill>
              </a:rPr>
              <a:t> </a:t>
            </a:r>
            <a:r>
              <a:rPr lang="en-GB" dirty="0" err="1">
                <a:solidFill>
                  <a:schemeClr val="tx2"/>
                </a:solidFill>
              </a:rPr>
              <a:t>och</a:t>
            </a:r>
            <a:r>
              <a:rPr lang="en-GB" dirty="0">
                <a:solidFill>
                  <a:schemeClr val="tx2"/>
                </a:solidFill>
              </a:rPr>
              <a:t> </a:t>
            </a:r>
            <a:r>
              <a:rPr lang="en-GB" dirty="0" err="1">
                <a:solidFill>
                  <a:schemeClr val="tx2"/>
                </a:solidFill>
              </a:rPr>
              <a:t>utveckla</a:t>
            </a:r>
            <a:r>
              <a:rPr lang="en-GB" dirty="0">
                <a:solidFill>
                  <a:schemeClr val="tx2"/>
                </a:solidFill>
              </a:rPr>
              <a:t> </a:t>
            </a:r>
            <a:r>
              <a:rPr lang="en-GB" dirty="0" err="1">
                <a:solidFill>
                  <a:schemeClr val="tx2"/>
                </a:solidFill>
              </a:rPr>
              <a:t>gruppen</a:t>
            </a:r>
            <a:r>
              <a:rPr lang="en-GB" dirty="0">
                <a:solidFill>
                  <a:schemeClr val="tx2"/>
                </a:solidFill>
              </a:rPr>
              <a:t>. </a:t>
            </a:r>
          </a:p>
          <a:p>
            <a:pPr marL="0" indent="0">
              <a:buNone/>
            </a:pPr>
            <a:r>
              <a:rPr lang="en-GB" dirty="0" err="1">
                <a:solidFill>
                  <a:schemeClr val="tx2"/>
                </a:solidFill>
              </a:rPr>
              <a:t>Lång</a:t>
            </a:r>
            <a:r>
              <a:rPr lang="en-GB" dirty="0">
                <a:solidFill>
                  <a:schemeClr val="tx2"/>
                </a:solidFill>
              </a:rPr>
              <a:t> </a:t>
            </a:r>
            <a:r>
              <a:rPr lang="en-GB" dirty="0" err="1">
                <a:solidFill>
                  <a:schemeClr val="tx2"/>
                </a:solidFill>
              </a:rPr>
              <a:t>erfarenhet</a:t>
            </a:r>
            <a:r>
              <a:rPr lang="en-GB" dirty="0">
                <a:solidFill>
                  <a:schemeClr val="tx2"/>
                </a:solidFill>
              </a:rPr>
              <a:t> </a:t>
            </a:r>
            <a:r>
              <a:rPr lang="en-GB" dirty="0" err="1">
                <a:solidFill>
                  <a:schemeClr val="tx2"/>
                </a:solidFill>
              </a:rPr>
              <a:t>av</a:t>
            </a:r>
            <a:r>
              <a:rPr lang="en-GB" dirty="0">
                <a:solidFill>
                  <a:schemeClr val="tx2"/>
                </a:solidFill>
              </a:rPr>
              <a:t> </a:t>
            </a:r>
            <a:r>
              <a:rPr lang="en-GB" dirty="0" err="1">
                <a:solidFill>
                  <a:schemeClr val="tx2"/>
                </a:solidFill>
              </a:rPr>
              <a:t>socialsekreterarrollen</a:t>
            </a:r>
            <a:r>
              <a:rPr lang="en-GB" dirty="0">
                <a:solidFill>
                  <a:schemeClr val="tx2"/>
                </a:solidFill>
              </a:rPr>
              <a:t> </a:t>
            </a:r>
            <a:r>
              <a:rPr lang="en-GB" dirty="0" err="1">
                <a:solidFill>
                  <a:schemeClr val="tx2"/>
                </a:solidFill>
              </a:rPr>
              <a:t>beskrivs</a:t>
            </a:r>
            <a:r>
              <a:rPr lang="en-GB" dirty="0">
                <a:solidFill>
                  <a:schemeClr val="tx2"/>
                </a:solidFill>
              </a:rPr>
              <a:t> </a:t>
            </a:r>
            <a:r>
              <a:rPr lang="en-GB" dirty="0" err="1">
                <a:solidFill>
                  <a:schemeClr val="tx2"/>
                </a:solidFill>
              </a:rPr>
              <a:t>närmast</a:t>
            </a:r>
            <a:r>
              <a:rPr lang="en-GB" dirty="0">
                <a:solidFill>
                  <a:schemeClr val="tx2"/>
                </a:solidFill>
              </a:rPr>
              <a:t> </a:t>
            </a:r>
            <a:r>
              <a:rPr lang="en-GB" dirty="0" err="1">
                <a:solidFill>
                  <a:schemeClr val="tx2"/>
                </a:solidFill>
              </a:rPr>
              <a:t>som</a:t>
            </a:r>
            <a:r>
              <a:rPr lang="en-GB" dirty="0">
                <a:solidFill>
                  <a:schemeClr val="tx2"/>
                </a:solidFill>
              </a:rPr>
              <a:t> </a:t>
            </a:r>
            <a:r>
              <a:rPr lang="en-GB" dirty="0" err="1">
                <a:solidFill>
                  <a:schemeClr val="tx2"/>
                </a:solidFill>
              </a:rPr>
              <a:t>ett</a:t>
            </a:r>
            <a:r>
              <a:rPr lang="en-GB" dirty="0">
                <a:solidFill>
                  <a:schemeClr val="tx2"/>
                </a:solidFill>
              </a:rPr>
              <a:t> </a:t>
            </a:r>
            <a:r>
              <a:rPr lang="en-GB" dirty="0" err="1" smtClean="0">
                <a:solidFill>
                  <a:schemeClr val="tx2"/>
                </a:solidFill>
              </a:rPr>
              <a:t>krav</a:t>
            </a:r>
            <a:r>
              <a:rPr lang="en-GB" dirty="0">
                <a:solidFill>
                  <a:schemeClr val="tx2"/>
                </a:solidFill>
              </a:rPr>
              <a:t>.</a:t>
            </a:r>
          </a:p>
          <a:p>
            <a:endParaRPr lang="sv-SE" dirty="0">
              <a:solidFill>
                <a:schemeClr val="tx2"/>
              </a:solidFill>
            </a:endParaRPr>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42</a:t>
            </a:fld>
            <a:endParaRPr lang="en-US"/>
          </a:p>
        </p:txBody>
      </p:sp>
      <p:pic>
        <p:nvPicPr>
          <p:cNvPr id="7" name="Picture 2" descr="C:\Users\piatha\Downloads\afaforsakr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14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355600"/>
            <a:ext cx="8194675" cy="769144"/>
          </a:xfrm>
        </p:spPr>
        <p:txBody>
          <a:bodyPr>
            <a:normAutofit fontScale="90000"/>
          </a:bodyPr>
          <a:lstStyle/>
          <a:p>
            <a:r>
              <a:rPr lang="sv-SE" b="1" i="1" dirty="0">
                <a:solidFill>
                  <a:schemeClr val="tx2"/>
                </a:solidFill>
              </a:rPr>
              <a:t>Vad krävs i rollen som chef</a:t>
            </a:r>
            <a:r>
              <a:rPr lang="sv-SE" b="1" i="1" dirty="0" smtClean="0">
                <a:solidFill>
                  <a:schemeClr val="tx2"/>
                </a:solidFill>
              </a:rPr>
              <a:t>?</a:t>
            </a:r>
            <a:br>
              <a:rPr lang="sv-SE" b="1" i="1" dirty="0" smtClean="0">
                <a:solidFill>
                  <a:schemeClr val="tx2"/>
                </a:solidFill>
              </a:rPr>
            </a:br>
            <a:r>
              <a:rPr lang="sv-SE" sz="2700" b="1" i="1" dirty="0" smtClean="0">
                <a:solidFill>
                  <a:schemeClr val="tx2"/>
                </a:solidFill>
              </a:rPr>
              <a:t>(enligt de 42 arbetsledarna</a:t>
            </a:r>
            <a:r>
              <a:rPr lang="sv-SE" sz="2700" b="1" i="1" dirty="0" smtClean="0"/>
              <a:t>)</a:t>
            </a:r>
            <a:endParaRPr lang="sv-SE" sz="2700" dirty="0"/>
          </a:p>
        </p:txBody>
      </p:sp>
      <p:sp>
        <p:nvSpPr>
          <p:cNvPr id="3" name="Platshållare för innehåll 2"/>
          <p:cNvSpPr>
            <a:spLocks noGrp="1"/>
          </p:cNvSpPr>
          <p:nvPr>
            <p:ph sz="half" idx="1"/>
          </p:nvPr>
        </p:nvSpPr>
        <p:spPr/>
        <p:txBody>
          <a:bodyPr>
            <a:normAutofit fontScale="62500" lnSpcReduction="20000"/>
          </a:bodyPr>
          <a:lstStyle/>
          <a:p>
            <a:r>
              <a:rPr lang="sv-SE" dirty="0">
                <a:solidFill>
                  <a:srgbClr val="FF0000"/>
                </a:solidFill>
              </a:rPr>
              <a:t>personlig </a:t>
            </a:r>
            <a:r>
              <a:rPr lang="sv-SE" dirty="0" smtClean="0">
                <a:solidFill>
                  <a:srgbClr val="FF0000"/>
                </a:solidFill>
              </a:rPr>
              <a:t>mognad </a:t>
            </a:r>
            <a:endParaRPr lang="sv-SE" dirty="0">
              <a:solidFill>
                <a:srgbClr val="FF0000"/>
              </a:solidFill>
            </a:endParaRPr>
          </a:p>
          <a:p>
            <a:r>
              <a:rPr lang="sv-SE" dirty="0">
                <a:solidFill>
                  <a:srgbClr val="FF0000"/>
                </a:solidFill>
              </a:rPr>
              <a:t>erfarenhet av såväl livet som av det sociala arbetet</a:t>
            </a:r>
          </a:p>
          <a:p>
            <a:r>
              <a:rPr lang="sv-SE" dirty="0" smtClean="0">
                <a:solidFill>
                  <a:srgbClr val="FF0000"/>
                </a:solidFill>
              </a:rPr>
              <a:t>förmåga </a:t>
            </a:r>
            <a:r>
              <a:rPr lang="sv-SE" dirty="0">
                <a:solidFill>
                  <a:srgbClr val="FF0000"/>
                </a:solidFill>
              </a:rPr>
              <a:t>att reflektera och skapa </a:t>
            </a:r>
            <a:r>
              <a:rPr lang="sv-SE" dirty="0" smtClean="0">
                <a:solidFill>
                  <a:srgbClr val="FF0000"/>
                </a:solidFill>
              </a:rPr>
              <a:t>struktur </a:t>
            </a:r>
            <a:endParaRPr lang="sv-SE" dirty="0">
              <a:solidFill>
                <a:srgbClr val="FF0000"/>
              </a:solidFill>
            </a:endParaRPr>
          </a:p>
          <a:p>
            <a:r>
              <a:rPr lang="sv-SE" dirty="0" smtClean="0">
                <a:solidFill>
                  <a:srgbClr val="FF0000"/>
                </a:solidFill>
              </a:rPr>
              <a:t>tydlighet</a:t>
            </a:r>
            <a:endParaRPr lang="sv-SE" dirty="0">
              <a:solidFill>
                <a:srgbClr val="FF0000"/>
              </a:solidFill>
            </a:endParaRPr>
          </a:p>
          <a:p>
            <a:r>
              <a:rPr lang="sv-SE" dirty="0" smtClean="0">
                <a:solidFill>
                  <a:srgbClr val="FF0000"/>
                </a:solidFill>
              </a:rPr>
              <a:t>prestigelöshet </a:t>
            </a:r>
            <a:endParaRPr lang="sv-SE" dirty="0">
              <a:solidFill>
                <a:srgbClr val="FF0000"/>
              </a:solidFill>
            </a:endParaRPr>
          </a:p>
          <a:p>
            <a:r>
              <a:rPr lang="sv-SE" dirty="0" smtClean="0">
                <a:solidFill>
                  <a:srgbClr val="FF0000"/>
                </a:solidFill>
              </a:rPr>
              <a:t>fördomsfri /god människosyn </a:t>
            </a:r>
            <a:endParaRPr lang="sv-SE" dirty="0">
              <a:solidFill>
                <a:srgbClr val="FF0000"/>
              </a:solidFill>
            </a:endParaRPr>
          </a:p>
          <a:p>
            <a:r>
              <a:rPr lang="sv-SE" dirty="0" smtClean="0">
                <a:solidFill>
                  <a:srgbClr val="FF0000"/>
                </a:solidFill>
              </a:rPr>
              <a:t>ödmjukhet</a:t>
            </a:r>
            <a:endParaRPr lang="sv-SE" dirty="0">
              <a:solidFill>
                <a:srgbClr val="FF0000"/>
              </a:solidFill>
            </a:endParaRPr>
          </a:p>
          <a:p>
            <a:r>
              <a:rPr lang="sv-SE" dirty="0" smtClean="0">
                <a:solidFill>
                  <a:srgbClr val="FF0000"/>
                </a:solidFill>
              </a:rPr>
              <a:t>nyfikenhet</a:t>
            </a:r>
            <a:endParaRPr lang="sv-SE" dirty="0">
              <a:solidFill>
                <a:srgbClr val="FF0000"/>
              </a:solidFill>
            </a:endParaRPr>
          </a:p>
          <a:p>
            <a:r>
              <a:rPr lang="sv-SE" dirty="0" smtClean="0">
                <a:solidFill>
                  <a:srgbClr val="FF0000"/>
                </a:solidFill>
              </a:rPr>
              <a:t>taktfullhet </a:t>
            </a:r>
            <a:endParaRPr lang="sv-SE" dirty="0">
              <a:solidFill>
                <a:srgbClr val="FF0000"/>
              </a:solidFill>
            </a:endParaRPr>
          </a:p>
          <a:p>
            <a:r>
              <a:rPr lang="sv-SE" dirty="0" smtClean="0">
                <a:solidFill>
                  <a:srgbClr val="FF0000"/>
                </a:solidFill>
              </a:rPr>
              <a:t>flexibilitet </a:t>
            </a:r>
            <a:endParaRPr lang="sv-SE" dirty="0">
              <a:solidFill>
                <a:srgbClr val="FF0000"/>
              </a:solidFill>
            </a:endParaRPr>
          </a:p>
          <a:p>
            <a:r>
              <a:rPr lang="sv-SE" dirty="0" smtClean="0">
                <a:solidFill>
                  <a:srgbClr val="FF0000"/>
                </a:solidFill>
              </a:rPr>
              <a:t>trygghet</a:t>
            </a:r>
            <a:endParaRPr lang="sv-SE" dirty="0">
              <a:solidFill>
                <a:srgbClr val="FF0000"/>
              </a:solidFill>
            </a:endParaRPr>
          </a:p>
          <a:p>
            <a:r>
              <a:rPr lang="sv-SE" dirty="0" smtClean="0">
                <a:solidFill>
                  <a:srgbClr val="FF0000"/>
                </a:solidFill>
              </a:rPr>
              <a:t>lugn</a:t>
            </a:r>
            <a:endParaRPr lang="sv-SE" dirty="0">
              <a:solidFill>
                <a:srgbClr val="FF0000"/>
              </a:solidFill>
            </a:endParaRPr>
          </a:p>
        </p:txBody>
      </p:sp>
      <p:sp>
        <p:nvSpPr>
          <p:cNvPr id="4" name="Platshållare för text 3"/>
          <p:cNvSpPr>
            <a:spLocks noGrp="1"/>
          </p:cNvSpPr>
          <p:nvPr>
            <p:ph type="body" sz="half" idx="2"/>
          </p:nvPr>
        </p:nvSpPr>
        <p:spPr>
          <a:xfrm>
            <a:off x="4937760" y="1196753"/>
            <a:ext cx="3977640" cy="5059586"/>
          </a:xfrm>
        </p:spPr>
        <p:txBody>
          <a:bodyPr>
            <a:normAutofit fontScale="62500" lnSpcReduction="20000"/>
          </a:bodyPr>
          <a:lstStyle/>
          <a:p>
            <a:pPr marL="0" indent="0">
              <a:buNone/>
            </a:pPr>
            <a:endParaRPr lang="sv-SE" dirty="0"/>
          </a:p>
          <a:p>
            <a:r>
              <a:rPr lang="sv-SE" sz="3400" dirty="0">
                <a:solidFill>
                  <a:srgbClr val="FF0000"/>
                </a:solidFill>
              </a:rPr>
              <a:t>kunna balansera krav och resurser</a:t>
            </a:r>
          </a:p>
          <a:p>
            <a:r>
              <a:rPr lang="sv-SE" sz="3400" dirty="0" smtClean="0">
                <a:solidFill>
                  <a:srgbClr val="FF0000"/>
                </a:solidFill>
              </a:rPr>
              <a:t>kunna </a:t>
            </a:r>
            <a:r>
              <a:rPr lang="sv-SE" sz="3400" dirty="0">
                <a:solidFill>
                  <a:srgbClr val="FF0000"/>
                </a:solidFill>
              </a:rPr>
              <a:t>arbetsleda och </a:t>
            </a:r>
            <a:r>
              <a:rPr lang="sv-SE" sz="3400" dirty="0" smtClean="0">
                <a:solidFill>
                  <a:srgbClr val="FF0000"/>
                </a:solidFill>
              </a:rPr>
              <a:t>motivera</a:t>
            </a:r>
            <a:endParaRPr lang="sv-SE" sz="3400" dirty="0">
              <a:solidFill>
                <a:srgbClr val="FF0000"/>
              </a:solidFill>
            </a:endParaRPr>
          </a:p>
          <a:p>
            <a:pPr marL="0" indent="0">
              <a:buNone/>
            </a:pPr>
            <a:r>
              <a:rPr lang="sv-SE" sz="3400" dirty="0" smtClean="0">
                <a:solidFill>
                  <a:srgbClr val="FF0000"/>
                </a:solidFill>
              </a:rPr>
              <a:t>      se </a:t>
            </a:r>
            <a:r>
              <a:rPr lang="sv-SE" sz="3400" dirty="0">
                <a:solidFill>
                  <a:srgbClr val="FF0000"/>
                </a:solidFill>
              </a:rPr>
              <a:t>och </a:t>
            </a:r>
            <a:r>
              <a:rPr lang="sv-SE" sz="3400" dirty="0" smtClean="0">
                <a:solidFill>
                  <a:srgbClr val="FF0000"/>
                </a:solidFill>
              </a:rPr>
              <a:t>bekräfta</a:t>
            </a:r>
          </a:p>
          <a:p>
            <a:r>
              <a:rPr lang="sv-SE" sz="3400" dirty="0" smtClean="0">
                <a:solidFill>
                  <a:srgbClr val="FF0000"/>
                </a:solidFill>
              </a:rPr>
              <a:t>ha </a:t>
            </a:r>
            <a:r>
              <a:rPr lang="sv-SE" sz="3400" dirty="0">
                <a:solidFill>
                  <a:srgbClr val="FF0000"/>
                </a:solidFill>
              </a:rPr>
              <a:t>stabiliserande </a:t>
            </a:r>
            <a:r>
              <a:rPr lang="sv-SE" sz="3400" dirty="0" smtClean="0">
                <a:solidFill>
                  <a:srgbClr val="FF0000"/>
                </a:solidFill>
              </a:rPr>
              <a:t>inverkan</a:t>
            </a:r>
          </a:p>
          <a:p>
            <a:r>
              <a:rPr lang="sv-SE" sz="3400" dirty="0" smtClean="0">
                <a:solidFill>
                  <a:srgbClr val="FF0000"/>
                </a:solidFill>
              </a:rPr>
              <a:t>vara </a:t>
            </a:r>
            <a:r>
              <a:rPr lang="sv-SE" sz="3400" dirty="0">
                <a:solidFill>
                  <a:srgbClr val="FF0000"/>
                </a:solidFill>
              </a:rPr>
              <a:t>lyhörd och kunna individanpassa </a:t>
            </a:r>
            <a:r>
              <a:rPr lang="sv-SE" sz="3400" dirty="0" smtClean="0">
                <a:solidFill>
                  <a:srgbClr val="FF0000"/>
                </a:solidFill>
              </a:rPr>
              <a:t>ledarskapet</a:t>
            </a:r>
          </a:p>
          <a:p>
            <a:r>
              <a:rPr lang="sv-SE" sz="3400" dirty="0" smtClean="0">
                <a:solidFill>
                  <a:srgbClr val="FF0000"/>
                </a:solidFill>
              </a:rPr>
              <a:t>agera stötdämpare</a:t>
            </a:r>
          </a:p>
          <a:p>
            <a:r>
              <a:rPr lang="sv-SE" sz="3400" dirty="0" smtClean="0">
                <a:solidFill>
                  <a:srgbClr val="FF0000"/>
                </a:solidFill>
              </a:rPr>
              <a:t>skapa </a:t>
            </a:r>
            <a:r>
              <a:rPr lang="sv-SE" sz="3400" dirty="0">
                <a:solidFill>
                  <a:srgbClr val="FF0000"/>
                </a:solidFill>
              </a:rPr>
              <a:t>god </a:t>
            </a:r>
            <a:r>
              <a:rPr lang="sv-SE" sz="3400" dirty="0" smtClean="0">
                <a:solidFill>
                  <a:srgbClr val="FF0000"/>
                </a:solidFill>
              </a:rPr>
              <a:t>stämning</a:t>
            </a:r>
          </a:p>
          <a:p>
            <a:r>
              <a:rPr lang="sv-SE" sz="3400" dirty="0" smtClean="0">
                <a:solidFill>
                  <a:srgbClr val="FF0000"/>
                </a:solidFill>
              </a:rPr>
              <a:t>ha överblick</a:t>
            </a:r>
          </a:p>
          <a:p>
            <a:r>
              <a:rPr lang="sv-SE" sz="3400" dirty="0" smtClean="0">
                <a:solidFill>
                  <a:srgbClr val="FF0000"/>
                </a:solidFill>
              </a:rPr>
              <a:t>vara organiserad</a:t>
            </a:r>
          </a:p>
          <a:p>
            <a:r>
              <a:rPr lang="sv-SE" sz="3400" dirty="0">
                <a:solidFill>
                  <a:srgbClr val="FF0000"/>
                </a:solidFill>
              </a:rPr>
              <a:t>v</a:t>
            </a:r>
            <a:r>
              <a:rPr lang="sv-SE" sz="3400" dirty="0" smtClean="0">
                <a:solidFill>
                  <a:srgbClr val="FF0000"/>
                </a:solidFill>
              </a:rPr>
              <a:t>ara driven</a:t>
            </a:r>
          </a:p>
          <a:p>
            <a:r>
              <a:rPr lang="sv-SE" sz="3400" dirty="0">
                <a:solidFill>
                  <a:srgbClr val="FF0000"/>
                </a:solidFill>
              </a:rPr>
              <a:t>v</a:t>
            </a:r>
            <a:r>
              <a:rPr lang="sv-SE" sz="3400" dirty="0" smtClean="0">
                <a:solidFill>
                  <a:srgbClr val="FF0000"/>
                </a:solidFill>
              </a:rPr>
              <a:t>ara fysiskt närvarande </a:t>
            </a:r>
          </a:p>
          <a:p>
            <a:r>
              <a:rPr lang="sv-SE" sz="3400" dirty="0" smtClean="0">
                <a:solidFill>
                  <a:srgbClr val="FF0000"/>
                </a:solidFill>
              </a:rPr>
              <a:t>kunna </a:t>
            </a:r>
            <a:r>
              <a:rPr lang="sv-SE" sz="3400" dirty="0">
                <a:solidFill>
                  <a:srgbClr val="FF0000"/>
                </a:solidFill>
              </a:rPr>
              <a:t>prioritera och hantera grupprocesser</a:t>
            </a:r>
          </a:p>
        </p:txBody>
      </p:sp>
      <p:sp>
        <p:nvSpPr>
          <p:cNvPr id="5" name="Platshållare för sidfot 4"/>
          <p:cNvSpPr>
            <a:spLocks noGrp="1"/>
          </p:cNvSpPr>
          <p:nvPr>
            <p:ph type="ftr" sz="quarter" idx="11"/>
          </p:nvPr>
        </p:nvSpPr>
        <p:spPr/>
        <p:txBody>
          <a:bodyPr/>
          <a:lstStyle/>
          <a:p>
            <a:r>
              <a:rPr kumimoji="0" lang="sv-SE" smtClean="0"/>
              <a:t>Pia Tham, Akademin för hälsa och arbetsliv, Högskolan i Gävle</a:t>
            </a:r>
            <a:endParaRPr kumimoji="0" lang="sv-SE"/>
          </a:p>
        </p:txBody>
      </p:sp>
      <p:sp>
        <p:nvSpPr>
          <p:cNvPr id="6" name="Platshållare för bildnummer 5"/>
          <p:cNvSpPr>
            <a:spLocks noGrp="1"/>
          </p:cNvSpPr>
          <p:nvPr>
            <p:ph type="sldNum" sz="quarter" idx="12"/>
          </p:nvPr>
        </p:nvSpPr>
        <p:spPr/>
        <p:txBody>
          <a:bodyPr/>
          <a:lstStyle/>
          <a:p>
            <a:fld id="{33D6E5A2-EC83-451F-A719-9AC1370DD5CF}" type="slidenum">
              <a:rPr lang="sv-SE" smtClean="0"/>
              <a:pPr/>
              <a:t>43</a:t>
            </a:fld>
            <a:endParaRPr kumimoji="0" lang="sv-SE"/>
          </a:p>
        </p:txBody>
      </p:sp>
      <p:pic>
        <p:nvPicPr>
          <p:cNvPr id="7" name="Picture 2" descr="C:\Users\piatha\Downloads\afaforsakr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007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solidFill>
                  <a:srgbClr val="FF0000"/>
                </a:solidFill>
              </a:rPr>
              <a:t>Tar på sig stort ansvar för gruppens välmående! </a:t>
            </a:r>
            <a:endParaRPr lang="en-GB" dirty="0">
              <a:solidFill>
                <a:srgbClr val="FF0000"/>
              </a:solidFill>
            </a:endParaRPr>
          </a:p>
        </p:txBody>
      </p:sp>
      <p:sp>
        <p:nvSpPr>
          <p:cNvPr id="3" name="Platshållare för innehåll 2"/>
          <p:cNvSpPr>
            <a:spLocks noGrp="1"/>
          </p:cNvSpPr>
          <p:nvPr>
            <p:ph idx="1"/>
          </p:nvPr>
        </p:nvSpPr>
        <p:spPr/>
        <p:txBody>
          <a:bodyPr>
            <a:noAutofit/>
          </a:bodyPr>
          <a:lstStyle/>
          <a:p>
            <a:r>
              <a:rPr lang="en-GB" sz="2800" dirty="0" smtClean="0">
                <a:solidFill>
                  <a:schemeClr val="accent1"/>
                </a:solidFill>
              </a:rPr>
              <a:t>Av </a:t>
            </a:r>
            <a:r>
              <a:rPr lang="en-GB" sz="2800" dirty="0" err="1" smtClean="0">
                <a:solidFill>
                  <a:schemeClr val="accent1"/>
                </a:solidFill>
              </a:rPr>
              <a:t>arbetsledarnas</a:t>
            </a:r>
            <a:r>
              <a:rPr lang="en-GB" sz="2800" dirty="0" smtClean="0">
                <a:solidFill>
                  <a:schemeClr val="accent1"/>
                </a:solidFill>
              </a:rPr>
              <a:t> </a:t>
            </a:r>
            <a:r>
              <a:rPr lang="en-GB" sz="2800" dirty="0" err="1" smtClean="0">
                <a:solidFill>
                  <a:schemeClr val="accent1"/>
                </a:solidFill>
              </a:rPr>
              <a:t>beskrivningar</a:t>
            </a:r>
            <a:r>
              <a:rPr lang="en-GB" sz="2800" dirty="0" smtClean="0">
                <a:solidFill>
                  <a:schemeClr val="accent1"/>
                </a:solidFill>
              </a:rPr>
              <a:t> </a:t>
            </a:r>
            <a:r>
              <a:rPr lang="en-GB" sz="2800" dirty="0" err="1" smtClean="0">
                <a:solidFill>
                  <a:schemeClr val="accent1"/>
                </a:solidFill>
              </a:rPr>
              <a:t>framgår</a:t>
            </a:r>
            <a:r>
              <a:rPr lang="en-GB" sz="2800" dirty="0" smtClean="0">
                <a:solidFill>
                  <a:schemeClr val="accent1"/>
                </a:solidFill>
              </a:rPr>
              <a:t>  </a:t>
            </a:r>
            <a:r>
              <a:rPr lang="en-GB" sz="2800" dirty="0" err="1" smtClean="0">
                <a:solidFill>
                  <a:schemeClr val="accent1"/>
                </a:solidFill>
              </a:rPr>
              <a:t>att</a:t>
            </a:r>
            <a:r>
              <a:rPr lang="en-GB" sz="2800" dirty="0" smtClean="0">
                <a:solidFill>
                  <a:schemeClr val="accent1"/>
                </a:solidFill>
              </a:rPr>
              <a:t> </a:t>
            </a:r>
            <a:r>
              <a:rPr lang="en-GB" sz="2800" dirty="0">
                <a:solidFill>
                  <a:schemeClr val="accent1"/>
                </a:solidFill>
              </a:rPr>
              <a:t>de tar </a:t>
            </a:r>
            <a:r>
              <a:rPr lang="en-GB" sz="2800" dirty="0" err="1">
                <a:solidFill>
                  <a:schemeClr val="accent1"/>
                </a:solidFill>
              </a:rPr>
              <a:t>ett</a:t>
            </a:r>
            <a:r>
              <a:rPr lang="en-GB" sz="2800" dirty="0">
                <a:solidFill>
                  <a:schemeClr val="accent1"/>
                </a:solidFill>
              </a:rPr>
              <a:t> </a:t>
            </a:r>
            <a:r>
              <a:rPr lang="en-GB" sz="2800" dirty="0" err="1">
                <a:solidFill>
                  <a:schemeClr val="accent1"/>
                </a:solidFill>
              </a:rPr>
              <a:t>betydande</a:t>
            </a:r>
            <a:r>
              <a:rPr lang="en-GB" sz="2800" dirty="0">
                <a:solidFill>
                  <a:schemeClr val="accent1"/>
                </a:solidFill>
              </a:rPr>
              <a:t> </a:t>
            </a:r>
            <a:r>
              <a:rPr lang="en-GB" sz="2800" dirty="0" err="1">
                <a:solidFill>
                  <a:schemeClr val="accent1"/>
                </a:solidFill>
              </a:rPr>
              <a:t>ansvar</a:t>
            </a:r>
            <a:r>
              <a:rPr lang="en-GB" sz="2800" dirty="0">
                <a:solidFill>
                  <a:schemeClr val="accent1"/>
                </a:solidFill>
              </a:rPr>
              <a:t> </a:t>
            </a:r>
            <a:r>
              <a:rPr lang="en-GB" sz="2800" dirty="0" err="1">
                <a:solidFill>
                  <a:schemeClr val="accent1"/>
                </a:solidFill>
              </a:rPr>
              <a:t>för</a:t>
            </a:r>
            <a:r>
              <a:rPr lang="en-GB" sz="2800" dirty="0">
                <a:solidFill>
                  <a:schemeClr val="accent1"/>
                </a:solidFill>
              </a:rPr>
              <a:t> </a:t>
            </a:r>
            <a:r>
              <a:rPr lang="en-GB" sz="2800" dirty="0" err="1">
                <a:solidFill>
                  <a:schemeClr val="accent1"/>
                </a:solidFill>
              </a:rPr>
              <a:t>gruppens</a:t>
            </a:r>
            <a:r>
              <a:rPr lang="en-GB" sz="2800" dirty="0">
                <a:solidFill>
                  <a:schemeClr val="accent1"/>
                </a:solidFill>
              </a:rPr>
              <a:t> </a:t>
            </a:r>
            <a:r>
              <a:rPr lang="en-GB" sz="2800" dirty="0" err="1" smtClean="0">
                <a:solidFill>
                  <a:schemeClr val="accent1"/>
                </a:solidFill>
              </a:rPr>
              <a:t>välmående</a:t>
            </a:r>
            <a:r>
              <a:rPr lang="en-GB" sz="2800" dirty="0" smtClean="0">
                <a:solidFill>
                  <a:schemeClr val="accent1"/>
                </a:solidFill>
              </a:rPr>
              <a:t> </a:t>
            </a:r>
          </a:p>
          <a:p>
            <a:r>
              <a:rPr lang="en-GB" sz="2800" dirty="0" err="1" smtClean="0">
                <a:solidFill>
                  <a:schemeClr val="accent1"/>
                </a:solidFill>
              </a:rPr>
              <a:t>En</a:t>
            </a:r>
            <a:r>
              <a:rPr lang="en-GB" sz="2800" dirty="0" smtClean="0">
                <a:solidFill>
                  <a:schemeClr val="accent1"/>
                </a:solidFill>
              </a:rPr>
              <a:t> </a:t>
            </a:r>
            <a:r>
              <a:rPr lang="en-GB" sz="2800" dirty="0" err="1">
                <a:solidFill>
                  <a:schemeClr val="accent1"/>
                </a:solidFill>
              </a:rPr>
              <a:t>primär</a:t>
            </a:r>
            <a:r>
              <a:rPr lang="en-GB" sz="2800" dirty="0">
                <a:solidFill>
                  <a:schemeClr val="accent1"/>
                </a:solidFill>
              </a:rPr>
              <a:t> </a:t>
            </a:r>
            <a:r>
              <a:rPr lang="en-GB" sz="2800" dirty="0" err="1" smtClean="0">
                <a:solidFill>
                  <a:schemeClr val="accent1"/>
                </a:solidFill>
              </a:rPr>
              <a:t>uppgift</a:t>
            </a:r>
            <a:r>
              <a:rPr lang="en-GB" sz="2800" dirty="0" smtClean="0">
                <a:solidFill>
                  <a:schemeClr val="accent1"/>
                </a:solidFill>
              </a:rPr>
              <a:t> </a:t>
            </a:r>
            <a:r>
              <a:rPr lang="en-GB" sz="2800" dirty="0" err="1" smtClean="0">
                <a:solidFill>
                  <a:schemeClr val="accent1"/>
                </a:solidFill>
              </a:rPr>
              <a:t>beskrivs</a:t>
            </a:r>
            <a:r>
              <a:rPr lang="en-GB" sz="2800" dirty="0" smtClean="0">
                <a:solidFill>
                  <a:schemeClr val="accent1"/>
                </a:solidFill>
              </a:rPr>
              <a:t> </a:t>
            </a:r>
            <a:r>
              <a:rPr lang="en-GB" sz="2800" dirty="0" err="1" smtClean="0">
                <a:solidFill>
                  <a:schemeClr val="accent1"/>
                </a:solidFill>
              </a:rPr>
              <a:t>vara</a:t>
            </a:r>
            <a:r>
              <a:rPr lang="en-GB" sz="2800" dirty="0" smtClean="0">
                <a:solidFill>
                  <a:schemeClr val="accent1"/>
                </a:solidFill>
              </a:rPr>
              <a:t>  </a:t>
            </a:r>
            <a:r>
              <a:rPr lang="en-GB" sz="2800" dirty="0" err="1" smtClean="0">
                <a:solidFill>
                  <a:schemeClr val="accent1"/>
                </a:solidFill>
              </a:rPr>
              <a:t>att</a:t>
            </a:r>
            <a:r>
              <a:rPr lang="en-GB" sz="2800" dirty="0" smtClean="0">
                <a:solidFill>
                  <a:schemeClr val="accent1"/>
                </a:solidFill>
              </a:rPr>
              <a:t> </a:t>
            </a:r>
            <a:r>
              <a:rPr lang="en-GB" sz="2800" dirty="0" err="1" smtClean="0">
                <a:solidFill>
                  <a:schemeClr val="accent1"/>
                </a:solidFill>
              </a:rPr>
              <a:t>fungera</a:t>
            </a:r>
            <a:r>
              <a:rPr lang="en-GB" sz="2800" dirty="0" smtClean="0">
                <a:solidFill>
                  <a:schemeClr val="accent1"/>
                </a:solidFill>
              </a:rPr>
              <a:t> </a:t>
            </a:r>
            <a:r>
              <a:rPr lang="en-GB" sz="2800" dirty="0" err="1" smtClean="0">
                <a:solidFill>
                  <a:schemeClr val="accent1"/>
                </a:solidFill>
              </a:rPr>
              <a:t>som</a:t>
            </a:r>
            <a:r>
              <a:rPr lang="en-GB" sz="2800" dirty="0" smtClean="0">
                <a:solidFill>
                  <a:schemeClr val="accent1"/>
                </a:solidFill>
              </a:rPr>
              <a:t> </a:t>
            </a:r>
            <a:r>
              <a:rPr lang="en-GB" sz="2800" i="1" dirty="0" err="1">
                <a:solidFill>
                  <a:schemeClr val="accent1"/>
                </a:solidFill>
              </a:rPr>
              <a:t>stöd</a:t>
            </a:r>
            <a:r>
              <a:rPr lang="en-GB" sz="2800" i="1" dirty="0">
                <a:solidFill>
                  <a:schemeClr val="accent1"/>
                </a:solidFill>
              </a:rPr>
              <a:t> </a:t>
            </a:r>
            <a:r>
              <a:rPr lang="en-GB" sz="2800" i="1" dirty="0" err="1">
                <a:solidFill>
                  <a:schemeClr val="accent1"/>
                </a:solidFill>
              </a:rPr>
              <a:t>för</a:t>
            </a:r>
            <a:r>
              <a:rPr lang="en-GB" sz="2800" i="1" dirty="0">
                <a:solidFill>
                  <a:schemeClr val="accent1"/>
                </a:solidFill>
              </a:rPr>
              <a:t> </a:t>
            </a:r>
            <a:r>
              <a:rPr lang="en-GB" sz="2800" i="1" dirty="0" err="1">
                <a:solidFill>
                  <a:schemeClr val="accent1"/>
                </a:solidFill>
              </a:rPr>
              <a:t>socialsekreterarna</a:t>
            </a:r>
            <a:r>
              <a:rPr lang="en-GB" sz="2800" dirty="0">
                <a:solidFill>
                  <a:schemeClr val="accent1"/>
                </a:solidFill>
              </a:rPr>
              <a:t>, </a:t>
            </a:r>
            <a:r>
              <a:rPr lang="en-GB" sz="2800" dirty="0" err="1">
                <a:solidFill>
                  <a:schemeClr val="accent1"/>
                </a:solidFill>
              </a:rPr>
              <a:t>att</a:t>
            </a:r>
            <a:r>
              <a:rPr lang="en-GB" sz="2800" dirty="0">
                <a:solidFill>
                  <a:schemeClr val="accent1"/>
                </a:solidFill>
              </a:rPr>
              <a:t> </a:t>
            </a:r>
            <a:r>
              <a:rPr lang="en-GB" sz="2800" dirty="0" err="1">
                <a:solidFill>
                  <a:schemeClr val="accent1"/>
                </a:solidFill>
              </a:rPr>
              <a:t>finnas</a:t>
            </a:r>
            <a:r>
              <a:rPr lang="en-GB" sz="2800" dirty="0">
                <a:solidFill>
                  <a:schemeClr val="accent1"/>
                </a:solidFill>
              </a:rPr>
              <a:t> </a:t>
            </a:r>
            <a:r>
              <a:rPr lang="en-GB" sz="2800" dirty="0" err="1">
                <a:solidFill>
                  <a:schemeClr val="accent1"/>
                </a:solidFill>
              </a:rPr>
              <a:t>där</a:t>
            </a:r>
            <a:r>
              <a:rPr lang="en-GB" sz="2800" dirty="0">
                <a:solidFill>
                  <a:schemeClr val="accent1"/>
                </a:solidFill>
              </a:rPr>
              <a:t> </a:t>
            </a:r>
            <a:r>
              <a:rPr lang="en-GB" sz="2800" dirty="0" err="1">
                <a:solidFill>
                  <a:schemeClr val="accent1"/>
                </a:solidFill>
              </a:rPr>
              <a:t>för</a:t>
            </a:r>
            <a:r>
              <a:rPr lang="en-GB" sz="2800" dirty="0">
                <a:solidFill>
                  <a:schemeClr val="accent1"/>
                </a:solidFill>
              </a:rPr>
              <a:t> </a:t>
            </a:r>
            <a:r>
              <a:rPr lang="en-GB" sz="2800" i="1" dirty="0" err="1">
                <a:solidFill>
                  <a:schemeClr val="accent1"/>
                </a:solidFill>
              </a:rPr>
              <a:t>avlastning</a:t>
            </a:r>
            <a:r>
              <a:rPr lang="en-GB" sz="2800" dirty="0">
                <a:solidFill>
                  <a:schemeClr val="accent1"/>
                </a:solidFill>
              </a:rPr>
              <a:t> </a:t>
            </a:r>
            <a:r>
              <a:rPr lang="en-GB" sz="2800" dirty="0" err="1">
                <a:solidFill>
                  <a:schemeClr val="accent1"/>
                </a:solidFill>
              </a:rPr>
              <a:t>och</a:t>
            </a:r>
            <a:r>
              <a:rPr lang="en-GB" sz="2800" dirty="0">
                <a:solidFill>
                  <a:schemeClr val="accent1"/>
                </a:solidFill>
              </a:rPr>
              <a:t> </a:t>
            </a:r>
            <a:r>
              <a:rPr lang="en-GB" sz="2800" dirty="0" err="1">
                <a:solidFill>
                  <a:schemeClr val="accent1"/>
                </a:solidFill>
              </a:rPr>
              <a:t>att</a:t>
            </a:r>
            <a:r>
              <a:rPr lang="en-GB" sz="2800" dirty="0">
                <a:solidFill>
                  <a:schemeClr val="accent1"/>
                </a:solidFill>
              </a:rPr>
              <a:t> </a:t>
            </a:r>
            <a:r>
              <a:rPr lang="en-GB" sz="2800" i="1" dirty="0" err="1">
                <a:solidFill>
                  <a:schemeClr val="accent1"/>
                </a:solidFill>
              </a:rPr>
              <a:t>bidra</a:t>
            </a:r>
            <a:r>
              <a:rPr lang="en-GB" sz="2800" i="1" dirty="0">
                <a:solidFill>
                  <a:schemeClr val="accent1"/>
                </a:solidFill>
              </a:rPr>
              <a:t> till </a:t>
            </a:r>
            <a:r>
              <a:rPr lang="en-GB" sz="2800" i="1" dirty="0" err="1">
                <a:solidFill>
                  <a:schemeClr val="accent1"/>
                </a:solidFill>
              </a:rPr>
              <a:t>deras</a:t>
            </a:r>
            <a:r>
              <a:rPr lang="en-GB" sz="2800" i="1" dirty="0">
                <a:solidFill>
                  <a:schemeClr val="accent1"/>
                </a:solidFill>
              </a:rPr>
              <a:t> </a:t>
            </a:r>
            <a:r>
              <a:rPr lang="en-GB" sz="2800" i="1" dirty="0" err="1">
                <a:solidFill>
                  <a:schemeClr val="accent1"/>
                </a:solidFill>
              </a:rPr>
              <a:t>utveckling</a:t>
            </a:r>
            <a:r>
              <a:rPr lang="en-GB" sz="2800" dirty="0">
                <a:solidFill>
                  <a:schemeClr val="accent1"/>
                </a:solidFill>
              </a:rPr>
              <a:t>. </a:t>
            </a:r>
            <a:endParaRPr lang="en-GB" sz="2800" dirty="0" smtClean="0">
              <a:solidFill>
                <a:schemeClr val="accent1"/>
              </a:solidFill>
            </a:endParaRPr>
          </a:p>
          <a:p>
            <a:r>
              <a:rPr lang="en-GB" sz="2800" dirty="0" err="1" smtClean="0">
                <a:solidFill>
                  <a:schemeClr val="accent1"/>
                </a:solidFill>
              </a:rPr>
              <a:t>Flertalet</a:t>
            </a:r>
            <a:r>
              <a:rPr lang="en-GB" sz="2800" dirty="0" smtClean="0">
                <a:solidFill>
                  <a:schemeClr val="accent1"/>
                </a:solidFill>
              </a:rPr>
              <a:t> </a:t>
            </a:r>
            <a:r>
              <a:rPr lang="en-GB" sz="2800" dirty="0" err="1">
                <a:solidFill>
                  <a:schemeClr val="accent1"/>
                </a:solidFill>
              </a:rPr>
              <a:t>beskriver</a:t>
            </a:r>
            <a:r>
              <a:rPr lang="en-GB" sz="2800" dirty="0">
                <a:solidFill>
                  <a:schemeClr val="accent1"/>
                </a:solidFill>
              </a:rPr>
              <a:t> </a:t>
            </a:r>
            <a:r>
              <a:rPr lang="en-GB" sz="2800" dirty="0" err="1">
                <a:solidFill>
                  <a:schemeClr val="accent1"/>
                </a:solidFill>
              </a:rPr>
              <a:t>hur</a:t>
            </a:r>
            <a:r>
              <a:rPr lang="en-GB" sz="2800" dirty="0">
                <a:solidFill>
                  <a:schemeClr val="accent1"/>
                </a:solidFill>
              </a:rPr>
              <a:t> de </a:t>
            </a:r>
            <a:r>
              <a:rPr lang="en-GB" sz="2800" dirty="0" err="1">
                <a:solidFill>
                  <a:schemeClr val="accent1"/>
                </a:solidFill>
              </a:rPr>
              <a:t>axlar</a:t>
            </a:r>
            <a:r>
              <a:rPr lang="en-GB" sz="2800" dirty="0">
                <a:solidFill>
                  <a:schemeClr val="accent1"/>
                </a:solidFill>
              </a:rPr>
              <a:t> </a:t>
            </a:r>
            <a:r>
              <a:rPr lang="en-GB" sz="2800" dirty="0" err="1">
                <a:solidFill>
                  <a:schemeClr val="accent1"/>
                </a:solidFill>
              </a:rPr>
              <a:t>handläggningsuppgifter</a:t>
            </a:r>
            <a:r>
              <a:rPr lang="en-GB" sz="2800" dirty="0">
                <a:solidFill>
                  <a:schemeClr val="accent1"/>
                </a:solidFill>
              </a:rPr>
              <a:t> </a:t>
            </a:r>
            <a:r>
              <a:rPr lang="en-GB" sz="2800" dirty="0" err="1">
                <a:solidFill>
                  <a:schemeClr val="accent1"/>
                </a:solidFill>
              </a:rPr>
              <a:t>för</a:t>
            </a:r>
            <a:r>
              <a:rPr lang="en-GB" sz="2800" dirty="0">
                <a:solidFill>
                  <a:schemeClr val="accent1"/>
                </a:solidFill>
              </a:rPr>
              <a:t> </a:t>
            </a:r>
            <a:r>
              <a:rPr lang="en-GB" sz="2800" dirty="0" err="1">
                <a:solidFill>
                  <a:schemeClr val="accent1"/>
                </a:solidFill>
              </a:rPr>
              <a:t>att</a:t>
            </a:r>
            <a:r>
              <a:rPr lang="en-GB" sz="2800" dirty="0">
                <a:solidFill>
                  <a:schemeClr val="accent1"/>
                </a:solidFill>
              </a:rPr>
              <a:t> </a:t>
            </a:r>
            <a:r>
              <a:rPr lang="en-GB" sz="2800" dirty="0" err="1">
                <a:solidFill>
                  <a:schemeClr val="accent1"/>
                </a:solidFill>
              </a:rPr>
              <a:t>avlasta</a:t>
            </a:r>
            <a:r>
              <a:rPr lang="en-GB" sz="2800" dirty="0">
                <a:solidFill>
                  <a:schemeClr val="accent1"/>
                </a:solidFill>
              </a:rPr>
              <a:t> </a:t>
            </a:r>
            <a:r>
              <a:rPr lang="en-GB" sz="2800" dirty="0" err="1">
                <a:solidFill>
                  <a:schemeClr val="accent1"/>
                </a:solidFill>
              </a:rPr>
              <a:t>socialsekreterarna</a:t>
            </a:r>
            <a:r>
              <a:rPr lang="en-GB" sz="2800" dirty="0">
                <a:solidFill>
                  <a:schemeClr val="accent1"/>
                </a:solidFill>
              </a:rPr>
              <a:t>, tar hem </a:t>
            </a:r>
            <a:r>
              <a:rPr lang="en-GB" sz="2800" dirty="0" err="1">
                <a:solidFill>
                  <a:schemeClr val="accent1"/>
                </a:solidFill>
              </a:rPr>
              <a:t>arbete</a:t>
            </a:r>
            <a:r>
              <a:rPr lang="en-GB" sz="2800" dirty="0">
                <a:solidFill>
                  <a:schemeClr val="accent1"/>
                </a:solidFill>
              </a:rPr>
              <a:t> </a:t>
            </a:r>
            <a:r>
              <a:rPr lang="en-GB" sz="2800" dirty="0" err="1">
                <a:solidFill>
                  <a:schemeClr val="accent1"/>
                </a:solidFill>
              </a:rPr>
              <a:t>och</a:t>
            </a:r>
            <a:r>
              <a:rPr lang="en-GB" sz="2800" dirty="0">
                <a:solidFill>
                  <a:schemeClr val="accent1"/>
                </a:solidFill>
              </a:rPr>
              <a:t> </a:t>
            </a:r>
            <a:r>
              <a:rPr lang="en-GB" sz="2800" dirty="0" err="1">
                <a:solidFill>
                  <a:schemeClr val="accent1"/>
                </a:solidFill>
              </a:rPr>
              <a:t>prioriterar</a:t>
            </a:r>
            <a:r>
              <a:rPr lang="en-GB" sz="2800" dirty="0">
                <a:solidFill>
                  <a:schemeClr val="accent1"/>
                </a:solidFill>
              </a:rPr>
              <a:t> </a:t>
            </a:r>
            <a:r>
              <a:rPr lang="en-GB" sz="2800" dirty="0" err="1">
                <a:solidFill>
                  <a:schemeClr val="accent1"/>
                </a:solidFill>
              </a:rPr>
              <a:t>bort</a:t>
            </a:r>
            <a:r>
              <a:rPr lang="en-GB" sz="2800" dirty="0">
                <a:solidFill>
                  <a:schemeClr val="accent1"/>
                </a:solidFill>
              </a:rPr>
              <a:t> tex. </a:t>
            </a:r>
            <a:r>
              <a:rPr lang="en-GB" sz="2800" dirty="0" err="1">
                <a:solidFill>
                  <a:schemeClr val="accent1"/>
                </a:solidFill>
              </a:rPr>
              <a:t>utvecklingsfrågor</a:t>
            </a:r>
            <a:r>
              <a:rPr lang="en-GB" sz="2800" dirty="0">
                <a:solidFill>
                  <a:schemeClr val="accent1"/>
                </a:solidFill>
              </a:rPr>
              <a:t> </a:t>
            </a:r>
            <a:r>
              <a:rPr lang="en-GB" sz="2800" dirty="0" err="1">
                <a:solidFill>
                  <a:schemeClr val="accent1"/>
                </a:solidFill>
              </a:rPr>
              <a:t>och</a:t>
            </a:r>
            <a:r>
              <a:rPr lang="en-GB" sz="2800" dirty="0">
                <a:solidFill>
                  <a:schemeClr val="accent1"/>
                </a:solidFill>
              </a:rPr>
              <a:t> </a:t>
            </a:r>
            <a:r>
              <a:rPr lang="en-GB" sz="2800" dirty="0" err="1">
                <a:solidFill>
                  <a:schemeClr val="accent1"/>
                </a:solidFill>
              </a:rPr>
              <a:t>förbättringsinsatser</a:t>
            </a:r>
            <a:r>
              <a:rPr lang="en-GB" sz="2800" dirty="0">
                <a:solidFill>
                  <a:schemeClr val="accent1"/>
                </a:solidFill>
              </a:rPr>
              <a:t> till </a:t>
            </a:r>
            <a:r>
              <a:rPr lang="en-GB" sz="2800" dirty="0" err="1">
                <a:solidFill>
                  <a:schemeClr val="accent1"/>
                </a:solidFill>
              </a:rPr>
              <a:t>förmån</a:t>
            </a:r>
            <a:r>
              <a:rPr lang="en-GB" sz="2800" dirty="0">
                <a:solidFill>
                  <a:schemeClr val="accent1"/>
                </a:solidFill>
              </a:rPr>
              <a:t> </a:t>
            </a:r>
            <a:r>
              <a:rPr lang="en-GB" sz="2800" dirty="0" err="1">
                <a:solidFill>
                  <a:schemeClr val="accent1"/>
                </a:solidFill>
              </a:rPr>
              <a:t>för</a:t>
            </a:r>
            <a:r>
              <a:rPr lang="en-GB" sz="2800" dirty="0">
                <a:solidFill>
                  <a:schemeClr val="accent1"/>
                </a:solidFill>
              </a:rPr>
              <a:t> </a:t>
            </a:r>
            <a:r>
              <a:rPr lang="en-GB" sz="2800" dirty="0" err="1">
                <a:solidFill>
                  <a:schemeClr val="accent1"/>
                </a:solidFill>
              </a:rPr>
              <a:t>handledning</a:t>
            </a:r>
            <a:r>
              <a:rPr lang="en-GB" sz="2800" dirty="0">
                <a:solidFill>
                  <a:schemeClr val="accent1"/>
                </a:solidFill>
              </a:rPr>
              <a:t> </a:t>
            </a:r>
            <a:r>
              <a:rPr lang="en-GB" sz="2800" dirty="0" err="1">
                <a:solidFill>
                  <a:schemeClr val="accent1"/>
                </a:solidFill>
              </a:rPr>
              <a:t>i</a:t>
            </a:r>
            <a:r>
              <a:rPr lang="en-GB" sz="2800" dirty="0">
                <a:solidFill>
                  <a:schemeClr val="accent1"/>
                </a:solidFill>
              </a:rPr>
              <a:t> </a:t>
            </a:r>
            <a:r>
              <a:rPr lang="en-GB" sz="2800" dirty="0" err="1">
                <a:solidFill>
                  <a:schemeClr val="accent1"/>
                </a:solidFill>
              </a:rPr>
              <a:t>det</a:t>
            </a:r>
            <a:r>
              <a:rPr lang="en-GB" sz="2800" dirty="0">
                <a:solidFill>
                  <a:schemeClr val="accent1"/>
                </a:solidFill>
              </a:rPr>
              <a:t> </a:t>
            </a:r>
            <a:r>
              <a:rPr lang="en-GB" sz="2800" dirty="0" err="1">
                <a:solidFill>
                  <a:schemeClr val="accent1"/>
                </a:solidFill>
              </a:rPr>
              <a:t>dagliga</a:t>
            </a:r>
            <a:r>
              <a:rPr lang="en-GB" sz="2800" dirty="0">
                <a:solidFill>
                  <a:schemeClr val="accent1"/>
                </a:solidFill>
              </a:rPr>
              <a:t> </a:t>
            </a:r>
            <a:r>
              <a:rPr lang="en-GB" sz="2800" dirty="0" err="1">
                <a:solidFill>
                  <a:schemeClr val="accent1"/>
                </a:solidFill>
              </a:rPr>
              <a:t>arbetet</a:t>
            </a:r>
            <a:r>
              <a:rPr lang="en-GB" sz="2800" dirty="0">
                <a:solidFill>
                  <a:schemeClr val="accent1"/>
                </a:solidFill>
              </a:rPr>
              <a:t>. </a:t>
            </a:r>
            <a:endParaRPr lang="en-GB" sz="2800" dirty="0" smtClean="0">
              <a:solidFill>
                <a:schemeClr val="accent1"/>
              </a:solidFill>
            </a:endParaRPr>
          </a:p>
          <a:p>
            <a:endParaRPr lang="en-GB" sz="2000" dirty="0">
              <a:solidFill>
                <a:schemeClr val="accent1"/>
              </a:solidFill>
            </a:endParaRPr>
          </a:p>
        </p:txBody>
      </p:sp>
      <p:sp>
        <p:nvSpPr>
          <p:cNvPr id="4" name="Platshållare för sidfot 3"/>
          <p:cNvSpPr>
            <a:spLocks noGrp="1"/>
          </p:cNvSpPr>
          <p:nvPr>
            <p:ph type="ftr" sz="quarter" idx="11"/>
          </p:nvPr>
        </p:nvSpPr>
        <p:spPr/>
        <p:txBody>
          <a:bodyPr/>
          <a:lstStyle/>
          <a:p>
            <a:r>
              <a:rPr kumimoji="0" lang="sv-SE" smtClean="0"/>
              <a:t>Pia Tham, Akademin för hälsa och arbetsliv, Högskolan i Gävle</a:t>
            </a:r>
            <a:endParaRPr kumimoji="0" lang="sv-SE"/>
          </a:p>
        </p:txBody>
      </p:sp>
      <p:sp>
        <p:nvSpPr>
          <p:cNvPr id="5" name="Platshållare för bildnummer 4"/>
          <p:cNvSpPr>
            <a:spLocks noGrp="1"/>
          </p:cNvSpPr>
          <p:nvPr>
            <p:ph type="sldNum" sz="quarter" idx="12"/>
          </p:nvPr>
        </p:nvSpPr>
        <p:spPr/>
        <p:txBody>
          <a:bodyPr/>
          <a:lstStyle/>
          <a:p>
            <a:fld id="{33D6E5A2-EC83-451F-A719-9AC1370DD5CF}" type="slidenum">
              <a:rPr lang="en-GB" smtClean="0"/>
              <a:pPr/>
              <a:t>44</a:t>
            </a:fld>
            <a:endParaRPr kumimoji="0" lang="en-GB" dirty="0"/>
          </a:p>
        </p:txBody>
      </p:sp>
      <p:pic>
        <p:nvPicPr>
          <p:cNvPr id="6"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69147"/>
      </p:ext>
    </p:extLst>
  </p:cSld>
  <p:clrMapOvr>
    <a:masterClrMapping/>
  </p:clrMapOvr>
  <p:transition spd="slow">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Ledarskap på kollisionskurs</a:t>
            </a:r>
            <a:endParaRPr lang="sv-SE" dirty="0">
              <a:solidFill>
                <a:schemeClr val="accent1"/>
              </a:solidFill>
            </a:endParaRPr>
          </a:p>
        </p:txBody>
      </p:sp>
      <p:sp>
        <p:nvSpPr>
          <p:cNvPr id="3" name="Platshållare för innehåll 2"/>
          <p:cNvSpPr>
            <a:spLocks noGrp="1"/>
          </p:cNvSpPr>
          <p:nvPr>
            <p:ph idx="1"/>
          </p:nvPr>
        </p:nvSpPr>
        <p:spPr>
          <a:xfrm>
            <a:off x="457200" y="1268760"/>
            <a:ext cx="8229600" cy="4857403"/>
          </a:xfrm>
        </p:spPr>
        <p:txBody>
          <a:bodyPr>
            <a:normAutofit fontScale="62500" lnSpcReduction="20000"/>
          </a:bodyPr>
          <a:lstStyle/>
          <a:p>
            <a:r>
              <a:rPr lang="sv-SE" dirty="0">
                <a:solidFill>
                  <a:srgbClr val="FF0000"/>
                </a:solidFill>
              </a:rPr>
              <a:t>Strategiskt arbete </a:t>
            </a:r>
            <a:r>
              <a:rPr lang="sv-SE" dirty="0" smtClean="0">
                <a:solidFill>
                  <a:srgbClr val="FF0000"/>
                </a:solidFill>
              </a:rPr>
              <a:t>svårt </a:t>
            </a:r>
            <a:r>
              <a:rPr lang="sv-SE" dirty="0">
                <a:solidFill>
                  <a:srgbClr val="FF0000"/>
                </a:solidFill>
              </a:rPr>
              <a:t>att </a:t>
            </a:r>
            <a:r>
              <a:rPr lang="sv-SE" dirty="0" smtClean="0">
                <a:solidFill>
                  <a:srgbClr val="FF0000"/>
                </a:solidFill>
              </a:rPr>
              <a:t>prioritera </a:t>
            </a:r>
          </a:p>
          <a:p>
            <a:r>
              <a:rPr lang="sv-SE" dirty="0" smtClean="0">
                <a:solidFill>
                  <a:srgbClr val="FF0000"/>
                </a:solidFill>
              </a:rPr>
              <a:t>En </a:t>
            </a:r>
            <a:r>
              <a:rPr lang="sv-SE" dirty="0">
                <a:solidFill>
                  <a:srgbClr val="FF0000"/>
                </a:solidFill>
              </a:rPr>
              <a:t>påtaglig styrning ovanifrån </a:t>
            </a:r>
            <a:r>
              <a:rPr lang="sv-SE" dirty="0" smtClean="0">
                <a:solidFill>
                  <a:srgbClr val="FF0000"/>
                </a:solidFill>
              </a:rPr>
              <a:t>och en </a:t>
            </a:r>
            <a:r>
              <a:rPr lang="sv-SE" dirty="0">
                <a:solidFill>
                  <a:srgbClr val="FF0000"/>
                </a:solidFill>
              </a:rPr>
              <a:t>överbetoning av de administrativa ledningsfrågorna. </a:t>
            </a:r>
            <a:endParaRPr lang="sv-SE" dirty="0" smtClean="0">
              <a:solidFill>
                <a:srgbClr val="FF0000"/>
              </a:solidFill>
            </a:endParaRPr>
          </a:p>
          <a:p>
            <a:r>
              <a:rPr lang="sv-SE" dirty="0" smtClean="0">
                <a:solidFill>
                  <a:srgbClr val="FF0000"/>
                </a:solidFill>
              </a:rPr>
              <a:t>Ofta fastnat </a:t>
            </a:r>
            <a:r>
              <a:rPr lang="sv-SE" dirty="0">
                <a:solidFill>
                  <a:srgbClr val="FF0000"/>
                </a:solidFill>
              </a:rPr>
              <a:t>i att lösa dagsaktuella frågor -</a:t>
            </a:r>
            <a:r>
              <a:rPr lang="sv-SE" dirty="0" smtClean="0">
                <a:solidFill>
                  <a:srgbClr val="FF0000"/>
                </a:solidFill>
              </a:rPr>
              <a:t>ägnar </a:t>
            </a:r>
            <a:r>
              <a:rPr lang="sv-SE" dirty="0">
                <a:solidFill>
                  <a:srgbClr val="FF0000"/>
                </a:solidFill>
              </a:rPr>
              <a:t>mycket tid åt att ta hand om en rad småproblem mer än att ägna sig åt de långsiktiga och övergripande </a:t>
            </a:r>
            <a:r>
              <a:rPr lang="sv-SE" dirty="0" smtClean="0">
                <a:solidFill>
                  <a:srgbClr val="FF0000"/>
                </a:solidFill>
              </a:rPr>
              <a:t>frågorna</a:t>
            </a:r>
            <a:endParaRPr lang="sv-SE" dirty="0">
              <a:solidFill>
                <a:srgbClr val="FF0000"/>
              </a:solidFill>
            </a:endParaRPr>
          </a:p>
          <a:p>
            <a:r>
              <a:rPr lang="sv-SE" dirty="0" smtClean="0">
                <a:solidFill>
                  <a:srgbClr val="FF0000"/>
                </a:solidFill>
              </a:rPr>
              <a:t>Mycket </a:t>
            </a:r>
            <a:r>
              <a:rPr lang="sv-SE" dirty="0">
                <a:solidFill>
                  <a:srgbClr val="FF0000"/>
                </a:solidFill>
              </a:rPr>
              <a:t>av det som lyfts som </a:t>
            </a:r>
            <a:r>
              <a:rPr lang="sv-SE" i="1" dirty="0">
                <a:solidFill>
                  <a:srgbClr val="FF0000"/>
                </a:solidFill>
              </a:rPr>
              <a:t>positivt </a:t>
            </a:r>
            <a:r>
              <a:rPr lang="sv-SE" dirty="0">
                <a:solidFill>
                  <a:srgbClr val="FF0000"/>
                </a:solidFill>
              </a:rPr>
              <a:t>(handleda/stötta) lyfts även som </a:t>
            </a:r>
            <a:r>
              <a:rPr lang="sv-SE" i="1" dirty="0">
                <a:solidFill>
                  <a:srgbClr val="FF0000"/>
                </a:solidFill>
              </a:rPr>
              <a:t>utmanande/svårt att hinna med </a:t>
            </a:r>
            <a:r>
              <a:rPr lang="sv-SE" dirty="0" smtClean="0">
                <a:solidFill>
                  <a:srgbClr val="FF0000"/>
                </a:solidFill>
              </a:rPr>
              <a:t>– en </a:t>
            </a:r>
            <a:r>
              <a:rPr lang="sv-SE" dirty="0">
                <a:solidFill>
                  <a:srgbClr val="FF0000"/>
                </a:solidFill>
              </a:rPr>
              <a:t>inneboende konflikt mellan var man vill lägga sin tid och var systemet kräver att man gör det. </a:t>
            </a:r>
            <a:endParaRPr lang="sv-SE" dirty="0" smtClean="0">
              <a:solidFill>
                <a:srgbClr val="FF0000"/>
              </a:solidFill>
            </a:endParaRPr>
          </a:p>
          <a:p>
            <a:r>
              <a:rPr lang="sv-SE" dirty="0">
                <a:solidFill>
                  <a:srgbClr val="FF0000"/>
                </a:solidFill>
              </a:rPr>
              <a:t>M</a:t>
            </a:r>
            <a:r>
              <a:rPr lang="sv-SE" dirty="0" smtClean="0">
                <a:solidFill>
                  <a:srgbClr val="FF0000"/>
                </a:solidFill>
              </a:rPr>
              <a:t>ånga </a:t>
            </a:r>
            <a:r>
              <a:rPr lang="sv-SE" dirty="0">
                <a:solidFill>
                  <a:srgbClr val="FF0000"/>
                </a:solidFill>
              </a:rPr>
              <a:t>socialsekreterare med kort erfarenhet </a:t>
            </a:r>
            <a:r>
              <a:rPr lang="sv-SE" dirty="0" smtClean="0">
                <a:solidFill>
                  <a:srgbClr val="FF0000"/>
                </a:solidFill>
              </a:rPr>
              <a:t>kräver </a:t>
            </a:r>
            <a:r>
              <a:rPr lang="sv-SE" dirty="0">
                <a:solidFill>
                  <a:srgbClr val="FF0000"/>
                </a:solidFill>
              </a:rPr>
              <a:t>mycket handledning. Många slutar pga. arbetsbelastningen och att yrket inte motsvarar förväntningarna, nya kommer som ska introduceras </a:t>
            </a:r>
            <a:r>
              <a:rPr lang="sv-SE" dirty="0" smtClean="0">
                <a:solidFill>
                  <a:srgbClr val="FF0000"/>
                </a:solidFill>
              </a:rPr>
              <a:t>tar </a:t>
            </a:r>
            <a:r>
              <a:rPr lang="sv-SE" dirty="0">
                <a:solidFill>
                  <a:srgbClr val="FF0000"/>
                </a:solidFill>
              </a:rPr>
              <a:t>tid och kraft från såväl arbetsgruppen som arbetsledningen. </a:t>
            </a:r>
            <a:endParaRPr lang="sv-SE" dirty="0" smtClean="0">
              <a:solidFill>
                <a:srgbClr val="FF0000"/>
              </a:solidFill>
            </a:endParaRPr>
          </a:p>
          <a:p>
            <a:r>
              <a:rPr lang="sv-SE" dirty="0" smtClean="0">
                <a:solidFill>
                  <a:srgbClr val="FF0000"/>
                </a:solidFill>
              </a:rPr>
              <a:t>Sammantaget </a:t>
            </a:r>
            <a:r>
              <a:rPr lang="sv-SE" dirty="0">
                <a:solidFill>
                  <a:srgbClr val="FF0000"/>
                </a:solidFill>
              </a:rPr>
              <a:t>innebär det att mindre tid kan läggas på utveckling och framåtsyftande insatser. Arbetet utförs i ett operativt vacuum där man lägger allt fokus </a:t>
            </a:r>
            <a:r>
              <a:rPr lang="sv-SE" i="1" dirty="0">
                <a:solidFill>
                  <a:srgbClr val="FF0000"/>
                </a:solidFill>
              </a:rPr>
              <a:t>här och nu</a:t>
            </a:r>
            <a:r>
              <a:rPr lang="sv-SE" dirty="0">
                <a:solidFill>
                  <a:srgbClr val="FF0000"/>
                </a:solidFill>
              </a:rPr>
              <a:t>.</a:t>
            </a:r>
          </a:p>
          <a:p>
            <a:endParaRPr lang="sv-SE" dirty="0"/>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45</a:t>
            </a:fld>
            <a:endParaRPr lang="en-US"/>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08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268760"/>
            <a:ext cx="8229600" cy="652934"/>
          </a:xfrm>
        </p:spPr>
        <p:txBody>
          <a:bodyPr>
            <a:normAutofit fontScale="90000"/>
          </a:bodyPr>
          <a:lstStyle/>
          <a:p>
            <a:r>
              <a:rPr lang="sv-SE" dirty="0" smtClean="0">
                <a:solidFill>
                  <a:srgbClr val="FF0000"/>
                </a:solidFill>
              </a:rPr>
              <a:t>Vilka </a:t>
            </a:r>
            <a:r>
              <a:rPr lang="sv-SE" i="1" dirty="0" smtClean="0">
                <a:solidFill>
                  <a:srgbClr val="FF0000"/>
                </a:solidFill>
              </a:rPr>
              <a:t>forskningsmässiga</a:t>
            </a:r>
            <a:r>
              <a:rPr lang="sv-SE" dirty="0" smtClean="0">
                <a:solidFill>
                  <a:srgbClr val="FF0000"/>
                </a:solidFill>
              </a:rPr>
              <a:t> utmaningar kan identifieras?</a:t>
            </a:r>
            <a:endParaRPr lang="sv-SE" dirty="0">
              <a:solidFill>
                <a:srgbClr val="FF0000"/>
              </a:solidFill>
            </a:endParaRPr>
          </a:p>
        </p:txBody>
      </p:sp>
      <p:sp>
        <p:nvSpPr>
          <p:cNvPr id="3" name="Platshållare för innehåll 2"/>
          <p:cNvSpPr>
            <a:spLocks noGrp="1"/>
          </p:cNvSpPr>
          <p:nvPr>
            <p:ph idx="1"/>
          </p:nvPr>
        </p:nvSpPr>
        <p:spPr>
          <a:xfrm>
            <a:off x="457200" y="2492896"/>
            <a:ext cx="8229600" cy="3633267"/>
          </a:xfrm>
        </p:spPr>
        <p:txBody>
          <a:bodyPr>
            <a:normAutofit/>
          </a:bodyPr>
          <a:lstStyle/>
          <a:p>
            <a:r>
              <a:rPr lang="sv-SE" dirty="0" smtClean="0">
                <a:solidFill>
                  <a:schemeClr val="accent1"/>
                </a:solidFill>
              </a:rPr>
              <a:t>Mer forskning behövs kring </a:t>
            </a:r>
            <a:r>
              <a:rPr lang="sv-SE" i="1" dirty="0" smtClean="0">
                <a:solidFill>
                  <a:schemeClr val="accent1"/>
                </a:solidFill>
              </a:rPr>
              <a:t>arbetsledningens villkor och förutsättningar</a:t>
            </a:r>
          </a:p>
          <a:p>
            <a:r>
              <a:rPr lang="sv-SE" dirty="0" smtClean="0">
                <a:solidFill>
                  <a:schemeClr val="accent1"/>
                </a:solidFill>
              </a:rPr>
              <a:t>Mer forskning </a:t>
            </a:r>
            <a:r>
              <a:rPr lang="sv-SE" dirty="0">
                <a:solidFill>
                  <a:schemeClr val="accent1"/>
                </a:solidFill>
              </a:rPr>
              <a:t>behövs kring samband </a:t>
            </a:r>
            <a:r>
              <a:rPr lang="sv-SE" dirty="0" smtClean="0">
                <a:solidFill>
                  <a:schemeClr val="accent1"/>
                </a:solidFill>
              </a:rPr>
              <a:t>mellan </a:t>
            </a:r>
            <a:r>
              <a:rPr lang="sv-SE" i="1" dirty="0" smtClean="0">
                <a:solidFill>
                  <a:schemeClr val="accent1"/>
                </a:solidFill>
              </a:rPr>
              <a:t>organisatoriska villkor och ohälsa </a:t>
            </a:r>
            <a:r>
              <a:rPr lang="sv-SE" dirty="0" smtClean="0">
                <a:solidFill>
                  <a:schemeClr val="accent1"/>
                </a:solidFill>
              </a:rPr>
              <a:t>hos socialsekreterare</a:t>
            </a:r>
            <a:endParaRPr lang="sv-SE" dirty="0">
              <a:solidFill>
                <a:schemeClr val="accent1"/>
              </a:solidFill>
            </a:endParaRPr>
          </a:p>
        </p:txBody>
      </p:sp>
      <p:sp>
        <p:nvSpPr>
          <p:cNvPr id="4" name="Platshållare för datum 3"/>
          <p:cNvSpPr>
            <a:spLocks noGrp="1"/>
          </p:cNvSpPr>
          <p:nvPr>
            <p:ph type="dt" sz="half" idx="10"/>
          </p:nvPr>
        </p:nvSpPr>
        <p:spPr/>
        <p:txBody>
          <a:bodyPr/>
          <a:lstStyle/>
          <a:p>
            <a:fld id="{845B7F2D-1C5E-470A-872D-AAF1DAE39389}"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46</a:t>
            </a:fld>
            <a:endParaRPr lang="en-US" dirty="0"/>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4460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93675" y="1773238"/>
            <a:ext cx="8756650" cy="4476750"/>
          </a:xfrm>
        </p:spPr>
        <p:txBody>
          <a:bodyPr>
            <a:normAutofit fontScale="77500" lnSpcReduction="20000"/>
          </a:bodyPr>
          <a:lstStyle/>
          <a:p>
            <a:pPr>
              <a:defRPr/>
            </a:pPr>
            <a:r>
              <a:rPr lang="sv-SE" b="1" dirty="0" smtClean="0">
                <a:solidFill>
                  <a:srgbClr val="0070C0"/>
                </a:solidFill>
              </a:rPr>
              <a:t>Teamkoordinator </a:t>
            </a:r>
          </a:p>
          <a:p>
            <a:pPr marL="0" indent="0">
              <a:buNone/>
              <a:defRPr/>
            </a:pPr>
            <a:r>
              <a:rPr lang="sv-SE" dirty="0">
                <a:solidFill>
                  <a:srgbClr val="0070C0"/>
                </a:solidFill>
              </a:rPr>
              <a:t>A</a:t>
            </a:r>
            <a:r>
              <a:rPr lang="sv-SE" dirty="0" smtClean="0">
                <a:solidFill>
                  <a:srgbClr val="0070C0"/>
                </a:solidFill>
              </a:rPr>
              <a:t>vlastar de </a:t>
            </a:r>
            <a:r>
              <a:rPr lang="sv-SE" dirty="0">
                <a:solidFill>
                  <a:srgbClr val="0070C0"/>
                </a:solidFill>
              </a:rPr>
              <a:t>5</a:t>
            </a:r>
            <a:r>
              <a:rPr lang="sv-SE" dirty="0" smtClean="0">
                <a:solidFill>
                  <a:srgbClr val="0070C0"/>
                </a:solidFill>
              </a:rPr>
              <a:t> b o u  utredarteamen med administrativa uppgifter, ”spindel i nätet”, alltid på plats</a:t>
            </a:r>
          </a:p>
          <a:p>
            <a:pPr>
              <a:defRPr/>
            </a:pPr>
            <a:r>
              <a:rPr lang="sv-SE" dirty="0">
                <a:solidFill>
                  <a:srgbClr val="0070C0"/>
                </a:solidFill>
              </a:rPr>
              <a:t> </a:t>
            </a:r>
            <a:r>
              <a:rPr lang="sv-SE" b="1" dirty="0" smtClean="0">
                <a:solidFill>
                  <a:srgbClr val="0070C0"/>
                </a:solidFill>
              </a:rPr>
              <a:t>Förstärkt introduktion för nya </a:t>
            </a:r>
          </a:p>
          <a:p>
            <a:pPr marL="0" indent="0">
              <a:buFont typeface="Symbol" pitchFamily="18" charset="2"/>
              <a:buNone/>
              <a:defRPr/>
            </a:pPr>
            <a:r>
              <a:rPr lang="sv-SE" dirty="0">
                <a:solidFill>
                  <a:srgbClr val="0070C0"/>
                </a:solidFill>
              </a:rPr>
              <a:t>I</a:t>
            </a:r>
            <a:r>
              <a:rPr lang="sv-SE" dirty="0" smtClean="0">
                <a:solidFill>
                  <a:srgbClr val="0070C0"/>
                </a:solidFill>
              </a:rPr>
              <a:t>nga egna ärenden den första månaden, handledningsgrupp för nya 1 g/vecka</a:t>
            </a:r>
          </a:p>
          <a:p>
            <a:pPr>
              <a:defRPr/>
            </a:pPr>
            <a:r>
              <a:rPr lang="sv-SE" b="1" dirty="0" smtClean="0">
                <a:solidFill>
                  <a:srgbClr val="0070C0"/>
                </a:solidFill>
              </a:rPr>
              <a:t>Teamstärkande aktiviteter </a:t>
            </a:r>
          </a:p>
          <a:p>
            <a:pPr marL="0" indent="0">
              <a:buFont typeface="Symbol" pitchFamily="18" charset="2"/>
              <a:buNone/>
              <a:defRPr/>
            </a:pPr>
            <a:r>
              <a:rPr lang="sv-SE" dirty="0" smtClean="0">
                <a:solidFill>
                  <a:srgbClr val="0070C0"/>
                </a:solidFill>
              </a:rPr>
              <a:t>1 halvdag var 5:e vecka/team;  </a:t>
            </a:r>
            <a:r>
              <a:rPr lang="sv-SE" dirty="0">
                <a:solidFill>
                  <a:srgbClr val="0070C0"/>
                </a:solidFill>
              </a:rPr>
              <a:t>o</a:t>
            </a:r>
            <a:r>
              <a:rPr lang="sv-SE" dirty="0" smtClean="0">
                <a:solidFill>
                  <a:srgbClr val="0070C0"/>
                </a:solidFill>
              </a:rPr>
              <a:t>lika teman kommunikation/</a:t>
            </a:r>
          </a:p>
          <a:p>
            <a:pPr marL="0" indent="0">
              <a:buFont typeface="Symbol" pitchFamily="18" charset="2"/>
              <a:buNone/>
              <a:defRPr/>
            </a:pPr>
            <a:r>
              <a:rPr lang="sv-SE" dirty="0" smtClean="0">
                <a:solidFill>
                  <a:srgbClr val="0070C0"/>
                </a:solidFill>
              </a:rPr>
              <a:t>samtalsövningar, stresshantering, </a:t>
            </a:r>
            <a:r>
              <a:rPr lang="sv-SE" dirty="0" err="1" smtClean="0">
                <a:solidFill>
                  <a:srgbClr val="0070C0"/>
                </a:solidFill>
              </a:rPr>
              <a:t>mindfulness</a:t>
            </a:r>
            <a:r>
              <a:rPr lang="sv-SE" dirty="0" smtClean="0">
                <a:solidFill>
                  <a:srgbClr val="0070C0"/>
                </a:solidFill>
              </a:rPr>
              <a:t>, yoga</a:t>
            </a:r>
          </a:p>
          <a:p>
            <a:pPr>
              <a:defRPr/>
            </a:pPr>
            <a:r>
              <a:rPr lang="sv-SE" b="1" dirty="0" smtClean="0">
                <a:solidFill>
                  <a:srgbClr val="0070C0"/>
                </a:solidFill>
              </a:rPr>
              <a:t>Chefshandledning</a:t>
            </a:r>
          </a:p>
          <a:p>
            <a:pPr marL="0" indent="0">
              <a:buNone/>
              <a:defRPr/>
            </a:pPr>
            <a:r>
              <a:rPr lang="sv-SE" dirty="0" smtClean="0">
                <a:solidFill>
                  <a:srgbClr val="0070C0"/>
                </a:solidFill>
              </a:rPr>
              <a:t>De 5 teamledarna får egen handledning varannan vecka inriktad på chefsrollen</a:t>
            </a:r>
            <a:endParaRPr lang="sv-SE" dirty="0">
              <a:solidFill>
                <a:srgbClr val="0070C0"/>
              </a:solidFill>
            </a:endParaRPr>
          </a:p>
        </p:txBody>
      </p:sp>
      <p:sp>
        <p:nvSpPr>
          <p:cNvPr id="76803" name="Rubrik 2"/>
          <p:cNvSpPr>
            <a:spLocks noGrp="1"/>
          </p:cNvSpPr>
          <p:nvPr>
            <p:ph type="title"/>
          </p:nvPr>
        </p:nvSpPr>
        <p:spPr>
          <a:xfrm>
            <a:off x="457200" y="338138"/>
            <a:ext cx="8229600" cy="1506686"/>
          </a:xfrm>
        </p:spPr>
        <p:txBody>
          <a:bodyPr>
            <a:normAutofit fontScale="90000"/>
          </a:bodyPr>
          <a:lstStyle/>
          <a:p>
            <a:pPr algn="ctr"/>
            <a:r>
              <a:rPr lang="sv-SE" altLang="sv-SE" dirty="0" smtClean="0">
                <a:solidFill>
                  <a:srgbClr val="FF0000"/>
                </a:solidFill>
              </a:rPr>
              <a:t>Implementationsprojekt </a:t>
            </a:r>
            <a:r>
              <a:rPr lang="sv-SE" altLang="sv-SE" sz="3200" dirty="0" smtClean="0">
                <a:solidFill>
                  <a:schemeClr val="tx2"/>
                </a:solidFill>
              </a:rPr>
              <a:t/>
            </a:r>
            <a:br>
              <a:rPr lang="sv-SE" altLang="sv-SE" sz="3200" dirty="0" smtClean="0">
                <a:solidFill>
                  <a:schemeClr val="tx2"/>
                </a:solidFill>
              </a:rPr>
            </a:br>
            <a:r>
              <a:rPr lang="sv-SE" altLang="sv-SE" sz="3200" dirty="0" smtClean="0">
                <a:solidFill>
                  <a:srgbClr val="FF0000"/>
                </a:solidFill>
              </a:rPr>
              <a:t>-samarbete mellan Högskolan i Gävle och Gävle kommun (IFO) jan-17 - dec-19</a:t>
            </a:r>
          </a:p>
        </p:txBody>
      </p:sp>
      <p:sp>
        <p:nvSpPr>
          <p:cNvPr id="76804" name="Platshållare för datum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F70B4DB7-29CF-4555-BF55-7198E32F446D}" type="datetime1">
              <a:rPr lang="sv-SE" altLang="sv-SE" smtClean="0">
                <a:solidFill>
                  <a:srgbClr val="000000"/>
                </a:solidFill>
              </a:rPr>
              <a:pPr/>
              <a:t>2020-12-11</a:t>
            </a:fld>
            <a:endParaRPr lang="sv-SE" altLang="sv-SE" smtClean="0">
              <a:solidFill>
                <a:srgbClr val="000000"/>
              </a:solidFill>
            </a:endParaRPr>
          </a:p>
        </p:txBody>
      </p:sp>
      <p:sp>
        <p:nvSpPr>
          <p:cNvPr id="76805"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sv-SE" altLang="sv-SE" dirty="0" smtClean="0">
                <a:solidFill>
                  <a:srgbClr val="000000"/>
                </a:solidFill>
              </a:rPr>
              <a:t> Pia Tham, Akademin för Arbetsliv och Hälsa, Högskolan i Gävle</a:t>
            </a:r>
          </a:p>
        </p:txBody>
      </p:sp>
      <p:sp>
        <p:nvSpPr>
          <p:cNvPr id="76806"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9DD7A211-88DF-4C26-84CA-EA204F55C250}" type="slidenum">
              <a:rPr lang="sv-SE" altLang="sv-SE" smtClean="0">
                <a:solidFill>
                  <a:srgbClr val="000000"/>
                </a:solidFill>
              </a:rPr>
              <a:pPr/>
              <a:t>47</a:t>
            </a:fld>
            <a:endParaRPr lang="sv-SE" altLang="sv-SE" smtClean="0">
              <a:solidFill>
                <a:srgbClr val="000000"/>
              </a:solidFill>
            </a:endParaRPr>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410107"/>
      </p:ext>
    </p:extLst>
  </p:cSld>
  <p:clrMapOvr>
    <a:masterClrMapping/>
  </p:clrMapOvr>
  <p:transition spd="slow">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text 2"/>
          <p:cNvSpPr>
            <a:spLocks noGrp="1"/>
          </p:cNvSpPr>
          <p:nvPr>
            <p:ph type="body" idx="1"/>
          </p:nvPr>
        </p:nvSpPr>
        <p:spPr/>
        <p:txBody>
          <a:bodyPr>
            <a:normAutofit/>
          </a:bodyPr>
          <a:lstStyle/>
          <a:p>
            <a:r>
              <a:rPr lang="sv-SE" sz="4000" dirty="0" smtClean="0">
                <a:solidFill>
                  <a:srgbClr val="FF0000"/>
                </a:solidFill>
              </a:rPr>
              <a:t>Tack för att ni lyssnade!</a:t>
            </a:r>
            <a:endParaRPr lang="sv-SE" sz="4000" dirty="0">
              <a:solidFill>
                <a:srgbClr val="FF0000"/>
              </a:solidFill>
            </a:endParaRPr>
          </a:p>
        </p:txBody>
      </p:sp>
      <p:sp>
        <p:nvSpPr>
          <p:cNvPr id="4" name="Platshållare för datum 3"/>
          <p:cNvSpPr>
            <a:spLocks noGrp="1"/>
          </p:cNvSpPr>
          <p:nvPr>
            <p:ph type="dt" sz="half" idx="10"/>
          </p:nvPr>
        </p:nvSpPr>
        <p:spPr/>
        <p:txBody>
          <a:bodyPr/>
          <a:lstStyle/>
          <a:p>
            <a:fld id="{6715B838-8FAD-4831-857C-F5F5BD8895C1}"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48</a:t>
            </a:fld>
            <a:endParaRPr lang="en-US" dirty="0"/>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237312"/>
            <a:ext cx="94651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1603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ubrik 2"/>
          <p:cNvSpPr>
            <a:spLocks noGrp="1"/>
          </p:cNvSpPr>
          <p:nvPr>
            <p:ph type="title"/>
          </p:nvPr>
        </p:nvSpPr>
        <p:spPr>
          <a:xfrm>
            <a:off x="457200" y="338138"/>
            <a:ext cx="8229600" cy="1003300"/>
          </a:xfrm>
        </p:spPr>
        <p:txBody>
          <a:bodyPr/>
          <a:lstStyle/>
          <a:p>
            <a:r>
              <a:rPr lang="sv-SE" altLang="sv-SE" dirty="0" smtClean="0">
                <a:solidFill>
                  <a:srgbClr val="FF0000"/>
                </a:solidFill>
              </a:rPr>
              <a:t>Publikationer</a:t>
            </a:r>
          </a:p>
        </p:txBody>
      </p:sp>
      <p:sp>
        <p:nvSpPr>
          <p:cNvPr id="2" name="Platshållare för innehåll 1"/>
          <p:cNvSpPr>
            <a:spLocks noGrp="1"/>
          </p:cNvSpPr>
          <p:nvPr>
            <p:ph idx="1"/>
          </p:nvPr>
        </p:nvSpPr>
        <p:spPr>
          <a:xfrm>
            <a:off x="395288" y="1125538"/>
            <a:ext cx="8280400" cy="5000625"/>
          </a:xfrm>
        </p:spPr>
        <p:txBody>
          <a:bodyPr>
            <a:normAutofit fontScale="70000" lnSpcReduction="20000"/>
          </a:bodyPr>
          <a:lstStyle/>
          <a:p>
            <a:pPr marL="0" indent="-457200">
              <a:buFont typeface="Symbol" panose="05050102010706020507" pitchFamily="18" charset="2"/>
              <a:buNone/>
              <a:defRPr/>
            </a:pPr>
            <a:r>
              <a:rPr lang="en-US" sz="3100" dirty="0" err="1" smtClean="0">
                <a:solidFill>
                  <a:srgbClr val="0070C0"/>
                </a:solidFill>
              </a:rPr>
              <a:t>Tham</a:t>
            </a:r>
            <a:r>
              <a:rPr lang="en-US" sz="3100" dirty="0" smtClean="0">
                <a:solidFill>
                  <a:srgbClr val="0070C0"/>
                </a:solidFill>
              </a:rPr>
              <a:t>, P. (2007)‘Why are they leaving? Factors affecting intention to leave among social  workers in child welfare’, </a:t>
            </a:r>
            <a:r>
              <a:rPr lang="en-US" sz="3100" i="1" dirty="0" smtClean="0">
                <a:solidFill>
                  <a:srgbClr val="0070C0"/>
                </a:solidFill>
              </a:rPr>
              <a:t>British Journal of Social Work</a:t>
            </a:r>
            <a:r>
              <a:rPr lang="en-US" sz="3100" dirty="0" smtClean="0">
                <a:solidFill>
                  <a:srgbClr val="0070C0"/>
                </a:solidFill>
              </a:rPr>
              <a:t>, 37(7), pp.1225-1246. </a:t>
            </a:r>
          </a:p>
          <a:p>
            <a:pPr marL="0" indent="-457200">
              <a:buFont typeface="Symbol" panose="05050102010706020507" pitchFamily="18" charset="2"/>
              <a:buNone/>
              <a:defRPr/>
            </a:pPr>
            <a:endParaRPr lang="en-US" sz="3100" dirty="0" smtClean="0">
              <a:solidFill>
                <a:srgbClr val="0070C0"/>
              </a:solidFill>
            </a:endParaRPr>
          </a:p>
          <a:p>
            <a:pPr marL="0" indent="-457200">
              <a:buFont typeface="Symbol" panose="05050102010706020507" pitchFamily="18" charset="2"/>
              <a:buNone/>
              <a:defRPr/>
            </a:pPr>
            <a:r>
              <a:rPr lang="en-US" sz="3100" dirty="0" err="1" smtClean="0">
                <a:solidFill>
                  <a:srgbClr val="0070C0"/>
                </a:solidFill>
              </a:rPr>
              <a:t>Tham</a:t>
            </a:r>
            <a:r>
              <a:rPr lang="en-US" sz="3100" dirty="0" smtClean="0">
                <a:solidFill>
                  <a:srgbClr val="0070C0"/>
                </a:solidFill>
              </a:rPr>
              <a:t>, P. (2007) ´‘</a:t>
            </a:r>
            <a:r>
              <a:rPr lang="en-US" sz="3100" dirty="0" err="1" smtClean="0">
                <a:solidFill>
                  <a:srgbClr val="0070C0"/>
                </a:solidFill>
              </a:rPr>
              <a:t>Ny</a:t>
            </a:r>
            <a:r>
              <a:rPr lang="en-US" sz="3100" dirty="0" smtClean="0">
                <a:solidFill>
                  <a:srgbClr val="0070C0"/>
                </a:solidFill>
              </a:rPr>
              <a:t> </a:t>
            </a:r>
            <a:r>
              <a:rPr lang="en-US" sz="3100" dirty="0" err="1" smtClean="0">
                <a:solidFill>
                  <a:srgbClr val="0070C0"/>
                </a:solidFill>
              </a:rPr>
              <a:t>i</a:t>
            </a:r>
            <a:r>
              <a:rPr lang="en-US" sz="3100" dirty="0" smtClean="0">
                <a:solidFill>
                  <a:srgbClr val="0070C0"/>
                </a:solidFill>
              </a:rPr>
              <a:t> </a:t>
            </a:r>
            <a:r>
              <a:rPr lang="en-US" sz="3100" dirty="0" err="1" smtClean="0">
                <a:solidFill>
                  <a:srgbClr val="0070C0"/>
                </a:solidFill>
              </a:rPr>
              <a:t>yrket</a:t>
            </a:r>
            <a:r>
              <a:rPr lang="en-US" sz="3100" dirty="0" smtClean="0">
                <a:solidFill>
                  <a:srgbClr val="0070C0"/>
                </a:solidFill>
              </a:rPr>
              <a:t> – men </a:t>
            </a:r>
            <a:r>
              <a:rPr lang="en-US" sz="3100" dirty="0" err="1" smtClean="0">
                <a:solidFill>
                  <a:srgbClr val="0070C0"/>
                </a:solidFill>
              </a:rPr>
              <a:t>redan</a:t>
            </a:r>
            <a:r>
              <a:rPr lang="en-US" sz="3100" dirty="0" smtClean="0">
                <a:solidFill>
                  <a:srgbClr val="0070C0"/>
                </a:solidFill>
              </a:rPr>
              <a:t> </a:t>
            </a:r>
            <a:r>
              <a:rPr lang="en-US" sz="3100" dirty="0" err="1" smtClean="0">
                <a:solidFill>
                  <a:srgbClr val="0070C0"/>
                </a:solidFill>
              </a:rPr>
              <a:t>gammal</a:t>
            </a:r>
            <a:r>
              <a:rPr lang="en-US" sz="3100" dirty="0" smtClean="0">
                <a:solidFill>
                  <a:srgbClr val="0070C0"/>
                </a:solidFill>
              </a:rPr>
              <a:t> </a:t>
            </a:r>
            <a:r>
              <a:rPr lang="en-US" sz="3100" dirty="0" err="1" smtClean="0">
                <a:solidFill>
                  <a:srgbClr val="0070C0"/>
                </a:solidFill>
              </a:rPr>
              <a:t>i</a:t>
            </a:r>
            <a:r>
              <a:rPr lang="en-US" sz="3100" dirty="0" smtClean="0">
                <a:solidFill>
                  <a:srgbClr val="0070C0"/>
                </a:solidFill>
              </a:rPr>
              <a:t> </a:t>
            </a:r>
            <a:r>
              <a:rPr lang="en-US" sz="3100" dirty="0" err="1" smtClean="0">
                <a:solidFill>
                  <a:srgbClr val="0070C0"/>
                </a:solidFill>
              </a:rPr>
              <a:t>gården</a:t>
            </a:r>
            <a:r>
              <a:rPr lang="en-US" sz="3100" dirty="0" smtClean="0">
                <a:solidFill>
                  <a:srgbClr val="0070C0"/>
                </a:solidFill>
              </a:rPr>
              <a:t>? </a:t>
            </a:r>
            <a:r>
              <a:rPr lang="en-US" sz="3100" dirty="0" err="1" smtClean="0">
                <a:solidFill>
                  <a:srgbClr val="0070C0"/>
                </a:solidFill>
              </a:rPr>
              <a:t>Arbetsvillkor</a:t>
            </a:r>
            <a:r>
              <a:rPr lang="en-US" sz="3100" dirty="0" smtClean="0">
                <a:solidFill>
                  <a:srgbClr val="0070C0"/>
                </a:solidFill>
              </a:rPr>
              <a:t> </a:t>
            </a:r>
            <a:r>
              <a:rPr lang="en-US" sz="3100" dirty="0" err="1" smtClean="0">
                <a:solidFill>
                  <a:srgbClr val="0070C0"/>
                </a:solidFill>
              </a:rPr>
              <a:t>för</a:t>
            </a:r>
            <a:r>
              <a:rPr lang="en-US" sz="3100" dirty="0" smtClean="0">
                <a:solidFill>
                  <a:srgbClr val="0070C0"/>
                </a:solidFill>
              </a:rPr>
              <a:t> </a:t>
            </a:r>
            <a:r>
              <a:rPr lang="en-US" sz="3100" dirty="0" err="1" smtClean="0">
                <a:solidFill>
                  <a:srgbClr val="0070C0"/>
                </a:solidFill>
              </a:rPr>
              <a:t>nya</a:t>
            </a:r>
            <a:r>
              <a:rPr lang="en-US" sz="3100" dirty="0" smtClean="0">
                <a:solidFill>
                  <a:srgbClr val="0070C0"/>
                </a:solidFill>
              </a:rPr>
              <a:t> </a:t>
            </a:r>
            <a:r>
              <a:rPr lang="en-US" sz="3100" dirty="0" err="1" smtClean="0">
                <a:solidFill>
                  <a:srgbClr val="0070C0"/>
                </a:solidFill>
              </a:rPr>
              <a:t>och</a:t>
            </a:r>
            <a:r>
              <a:rPr lang="en-US" sz="3100" dirty="0" smtClean="0">
                <a:solidFill>
                  <a:srgbClr val="0070C0"/>
                </a:solidFill>
              </a:rPr>
              <a:t> </a:t>
            </a:r>
            <a:r>
              <a:rPr lang="en-US" sz="3100" dirty="0" err="1" smtClean="0">
                <a:solidFill>
                  <a:srgbClr val="0070C0"/>
                </a:solidFill>
              </a:rPr>
              <a:t>mer</a:t>
            </a:r>
            <a:r>
              <a:rPr lang="en-US" sz="3100" dirty="0" smtClean="0">
                <a:solidFill>
                  <a:srgbClr val="0070C0"/>
                </a:solidFill>
              </a:rPr>
              <a:t> </a:t>
            </a:r>
            <a:r>
              <a:rPr lang="en-US" sz="3100" dirty="0" err="1" smtClean="0">
                <a:solidFill>
                  <a:srgbClr val="0070C0"/>
                </a:solidFill>
              </a:rPr>
              <a:t>yrkeserfarna</a:t>
            </a:r>
            <a:r>
              <a:rPr lang="en-US" sz="3100" dirty="0" smtClean="0">
                <a:solidFill>
                  <a:srgbClr val="0070C0"/>
                </a:solidFill>
              </a:rPr>
              <a:t> </a:t>
            </a:r>
            <a:r>
              <a:rPr lang="en-US" sz="3100" dirty="0" err="1" smtClean="0">
                <a:solidFill>
                  <a:srgbClr val="0070C0"/>
                </a:solidFill>
              </a:rPr>
              <a:t>socialsekreterare</a:t>
            </a:r>
            <a:r>
              <a:rPr lang="en-US" sz="3100" dirty="0" smtClean="0">
                <a:solidFill>
                  <a:srgbClr val="0070C0"/>
                </a:solidFill>
              </a:rPr>
              <a:t> </a:t>
            </a:r>
            <a:r>
              <a:rPr lang="en-US" sz="3100" dirty="0" err="1" smtClean="0">
                <a:solidFill>
                  <a:srgbClr val="0070C0"/>
                </a:solidFill>
              </a:rPr>
              <a:t>i</a:t>
            </a:r>
            <a:r>
              <a:rPr lang="en-US" sz="3100" dirty="0" smtClean="0">
                <a:solidFill>
                  <a:srgbClr val="0070C0"/>
                </a:solidFill>
              </a:rPr>
              <a:t> den </a:t>
            </a:r>
            <a:r>
              <a:rPr lang="en-US" sz="3100" dirty="0" err="1" smtClean="0">
                <a:solidFill>
                  <a:srgbClr val="0070C0"/>
                </a:solidFill>
              </a:rPr>
              <a:t>sociala</a:t>
            </a:r>
            <a:r>
              <a:rPr lang="en-US" sz="3100" dirty="0" smtClean="0">
                <a:solidFill>
                  <a:srgbClr val="0070C0"/>
                </a:solidFill>
              </a:rPr>
              <a:t> </a:t>
            </a:r>
            <a:r>
              <a:rPr lang="en-US" sz="3100" dirty="0" err="1" smtClean="0">
                <a:solidFill>
                  <a:srgbClr val="0070C0"/>
                </a:solidFill>
              </a:rPr>
              <a:t>barnavården</a:t>
            </a:r>
            <a:r>
              <a:rPr lang="en-US" sz="3100" dirty="0" smtClean="0">
                <a:solidFill>
                  <a:srgbClr val="0070C0"/>
                </a:solidFill>
              </a:rPr>
              <a:t>‘.  </a:t>
            </a:r>
            <a:r>
              <a:rPr lang="en-US" sz="3100" i="1" dirty="0" err="1" smtClean="0">
                <a:solidFill>
                  <a:srgbClr val="0070C0"/>
                </a:solidFill>
              </a:rPr>
              <a:t>Socionomens</a:t>
            </a:r>
            <a:r>
              <a:rPr lang="en-US" sz="3100" i="1" dirty="0" smtClean="0">
                <a:solidFill>
                  <a:srgbClr val="0070C0"/>
                </a:solidFill>
              </a:rPr>
              <a:t> </a:t>
            </a:r>
            <a:r>
              <a:rPr lang="en-US" sz="3100" i="1" dirty="0" err="1" smtClean="0">
                <a:solidFill>
                  <a:srgbClr val="0070C0"/>
                </a:solidFill>
              </a:rPr>
              <a:t>forskningssupplement</a:t>
            </a:r>
            <a:r>
              <a:rPr lang="en-US" sz="3100" dirty="0" smtClean="0">
                <a:solidFill>
                  <a:srgbClr val="0070C0"/>
                </a:solidFill>
              </a:rPr>
              <a:t>, 22(6), pp. 62-77.</a:t>
            </a:r>
          </a:p>
          <a:p>
            <a:pPr marL="0" indent="-457200">
              <a:buFont typeface="Symbol" panose="05050102010706020507" pitchFamily="18" charset="2"/>
              <a:buNone/>
              <a:defRPr/>
            </a:pPr>
            <a:r>
              <a:rPr lang="en-US" sz="3100" dirty="0" smtClean="0">
                <a:solidFill>
                  <a:srgbClr val="0070C0"/>
                </a:solidFill>
              </a:rPr>
              <a:t> </a:t>
            </a:r>
          </a:p>
          <a:p>
            <a:pPr marL="0" indent="-457200">
              <a:buFont typeface="Symbol" panose="05050102010706020507" pitchFamily="18" charset="2"/>
              <a:buNone/>
              <a:defRPr/>
            </a:pPr>
            <a:r>
              <a:rPr lang="en-US" sz="3100" dirty="0" err="1" smtClean="0">
                <a:solidFill>
                  <a:srgbClr val="0070C0"/>
                </a:solidFill>
              </a:rPr>
              <a:t>Tham</a:t>
            </a:r>
            <a:r>
              <a:rPr lang="en-US" sz="3100" dirty="0" smtClean="0">
                <a:solidFill>
                  <a:srgbClr val="0070C0"/>
                </a:solidFill>
              </a:rPr>
              <a:t>, P (2008) </a:t>
            </a:r>
            <a:r>
              <a:rPr lang="en-US" sz="3100" i="1" dirty="0" err="1" smtClean="0">
                <a:solidFill>
                  <a:srgbClr val="0070C0"/>
                </a:solidFill>
              </a:rPr>
              <a:t>Arbetsvillkor</a:t>
            </a:r>
            <a:r>
              <a:rPr lang="en-US" sz="3100" i="1" dirty="0" smtClean="0">
                <a:solidFill>
                  <a:srgbClr val="0070C0"/>
                </a:solidFill>
              </a:rPr>
              <a:t> </a:t>
            </a:r>
            <a:r>
              <a:rPr lang="en-US" sz="3100" i="1" dirty="0" err="1" smtClean="0">
                <a:solidFill>
                  <a:srgbClr val="0070C0"/>
                </a:solidFill>
              </a:rPr>
              <a:t>i</a:t>
            </a:r>
            <a:r>
              <a:rPr lang="en-US" sz="3100" i="1" dirty="0" smtClean="0">
                <a:solidFill>
                  <a:srgbClr val="0070C0"/>
                </a:solidFill>
              </a:rPr>
              <a:t> den </a:t>
            </a:r>
            <a:r>
              <a:rPr lang="en-US" sz="3100" i="1" dirty="0" err="1" smtClean="0">
                <a:solidFill>
                  <a:srgbClr val="0070C0"/>
                </a:solidFill>
              </a:rPr>
              <a:t>sociala</a:t>
            </a:r>
            <a:r>
              <a:rPr lang="en-US" sz="3100" i="1" dirty="0" smtClean="0">
                <a:solidFill>
                  <a:srgbClr val="0070C0"/>
                </a:solidFill>
              </a:rPr>
              <a:t> </a:t>
            </a:r>
            <a:r>
              <a:rPr lang="en-US" sz="3100" i="1" dirty="0" err="1" smtClean="0">
                <a:solidFill>
                  <a:srgbClr val="0070C0"/>
                </a:solidFill>
              </a:rPr>
              <a:t>barnavården</a:t>
            </a:r>
            <a:r>
              <a:rPr lang="en-US" sz="3100" i="1" dirty="0" smtClean="0">
                <a:solidFill>
                  <a:srgbClr val="0070C0"/>
                </a:solidFill>
              </a:rPr>
              <a:t>. </a:t>
            </a:r>
            <a:r>
              <a:rPr lang="en-US" sz="3100" i="1" dirty="0" err="1" smtClean="0">
                <a:solidFill>
                  <a:srgbClr val="0070C0"/>
                </a:solidFill>
              </a:rPr>
              <a:t>Förutsättningar</a:t>
            </a:r>
            <a:r>
              <a:rPr lang="en-US" sz="3100" i="1" dirty="0" smtClean="0">
                <a:solidFill>
                  <a:srgbClr val="0070C0"/>
                </a:solidFill>
              </a:rPr>
              <a:t> </a:t>
            </a:r>
            <a:r>
              <a:rPr lang="en-US" sz="3100" i="1" dirty="0" err="1" smtClean="0">
                <a:solidFill>
                  <a:srgbClr val="0070C0"/>
                </a:solidFill>
              </a:rPr>
              <a:t>för</a:t>
            </a:r>
            <a:r>
              <a:rPr lang="en-US" sz="3100" i="1" dirty="0" smtClean="0">
                <a:solidFill>
                  <a:srgbClr val="0070C0"/>
                </a:solidFill>
              </a:rPr>
              <a:t> </a:t>
            </a:r>
            <a:r>
              <a:rPr lang="en-US" sz="3100" i="1" dirty="0" err="1" smtClean="0">
                <a:solidFill>
                  <a:srgbClr val="0070C0"/>
                </a:solidFill>
              </a:rPr>
              <a:t>ett</a:t>
            </a:r>
            <a:r>
              <a:rPr lang="en-US" sz="3100" i="1" dirty="0" smtClean="0">
                <a:solidFill>
                  <a:srgbClr val="0070C0"/>
                </a:solidFill>
              </a:rPr>
              <a:t> </a:t>
            </a:r>
            <a:r>
              <a:rPr lang="en-US" sz="3100" i="1" dirty="0" err="1" smtClean="0">
                <a:solidFill>
                  <a:srgbClr val="0070C0"/>
                </a:solidFill>
              </a:rPr>
              <a:t>kvalificerat</a:t>
            </a:r>
            <a:r>
              <a:rPr lang="en-US" sz="3100" i="1" dirty="0" smtClean="0">
                <a:solidFill>
                  <a:srgbClr val="0070C0"/>
                </a:solidFill>
              </a:rPr>
              <a:t> </a:t>
            </a:r>
            <a:r>
              <a:rPr lang="en-US" sz="3100" i="1" dirty="0" err="1" smtClean="0">
                <a:solidFill>
                  <a:srgbClr val="0070C0"/>
                </a:solidFill>
              </a:rPr>
              <a:t>arbete</a:t>
            </a:r>
            <a:r>
              <a:rPr lang="en-US" sz="3100" dirty="0" smtClean="0">
                <a:solidFill>
                  <a:srgbClr val="0070C0"/>
                </a:solidFill>
              </a:rPr>
              <a:t>. </a:t>
            </a:r>
            <a:r>
              <a:rPr lang="en-US" sz="3100" dirty="0" err="1" smtClean="0">
                <a:solidFill>
                  <a:srgbClr val="0070C0"/>
                </a:solidFill>
              </a:rPr>
              <a:t>Doktorsavhandling</a:t>
            </a:r>
            <a:r>
              <a:rPr lang="en-US" sz="3100" dirty="0" smtClean="0">
                <a:solidFill>
                  <a:srgbClr val="0070C0"/>
                </a:solidFill>
              </a:rPr>
              <a:t>, </a:t>
            </a:r>
            <a:r>
              <a:rPr lang="en-US" sz="3100" dirty="0" err="1" smtClean="0">
                <a:solidFill>
                  <a:srgbClr val="0070C0"/>
                </a:solidFill>
              </a:rPr>
              <a:t>Stockholms</a:t>
            </a:r>
            <a:r>
              <a:rPr lang="en-US" sz="3100" dirty="0" smtClean="0">
                <a:solidFill>
                  <a:srgbClr val="0070C0"/>
                </a:solidFill>
              </a:rPr>
              <a:t> </a:t>
            </a:r>
            <a:r>
              <a:rPr lang="en-US" sz="3100" dirty="0" err="1" smtClean="0">
                <a:solidFill>
                  <a:srgbClr val="0070C0"/>
                </a:solidFill>
              </a:rPr>
              <a:t>universitet</a:t>
            </a:r>
            <a:r>
              <a:rPr lang="en-US" sz="3100" dirty="0" smtClean="0">
                <a:solidFill>
                  <a:srgbClr val="0070C0"/>
                </a:solidFill>
              </a:rPr>
              <a:t>, </a:t>
            </a:r>
            <a:r>
              <a:rPr lang="en-US" sz="3100" dirty="0" err="1" smtClean="0">
                <a:solidFill>
                  <a:srgbClr val="0070C0"/>
                </a:solidFill>
              </a:rPr>
              <a:t>Institutionen</a:t>
            </a:r>
            <a:r>
              <a:rPr lang="en-US" sz="3100" dirty="0" smtClean="0">
                <a:solidFill>
                  <a:srgbClr val="0070C0"/>
                </a:solidFill>
              </a:rPr>
              <a:t> </a:t>
            </a:r>
            <a:r>
              <a:rPr lang="en-US" sz="3100" dirty="0" err="1" smtClean="0">
                <a:solidFill>
                  <a:srgbClr val="0070C0"/>
                </a:solidFill>
              </a:rPr>
              <a:t>för</a:t>
            </a:r>
            <a:r>
              <a:rPr lang="en-US" sz="3100" dirty="0" smtClean="0">
                <a:solidFill>
                  <a:srgbClr val="0070C0"/>
                </a:solidFill>
              </a:rPr>
              <a:t> </a:t>
            </a:r>
            <a:r>
              <a:rPr lang="en-US" sz="3100" dirty="0" err="1" smtClean="0">
                <a:solidFill>
                  <a:srgbClr val="0070C0"/>
                </a:solidFill>
              </a:rPr>
              <a:t>socialt</a:t>
            </a:r>
            <a:r>
              <a:rPr lang="en-US" sz="3100" dirty="0" smtClean="0">
                <a:solidFill>
                  <a:srgbClr val="0070C0"/>
                </a:solidFill>
              </a:rPr>
              <a:t> </a:t>
            </a:r>
            <a:r>
              <a:rPr lang="en-US" sz="3100" dirty="0" err="1" smtClean="0">
                <a:solidFill>
                  <a:srgbClr val="0070C0"/>
                </a:solidFill>
              </a:rPr>
              <a:t>arbete</a:t>
            </a:r>
            <a:r>
              <a:rPr lang="en-US" sz="3100" dirty="0" smtClean="0">
                <a:solidFill>
                  <a:srgbClr val="0070C0"/>
                </a:solidFill>
              </a:rPr>
              <a:t>.</a:t>
            </a:r>
          </a:p>
          <a:p>
            <a:pPr marL="0" indent="-457200">
              <a:buFont typeface="Symbol" panose="05050102010706020507" pitchFamily="18" charset="2"/>
              <a:buNone/>
              <a:defRPr/>
            </a:pPr>
            <a:endParaRPr lang="en-US" sz="3100" dirty="0" smtClean="0">
              <a:solidFill>
                <a:srgbClr val="0070C0"/>
              </a:solidFill>
            </a:endParaRPr>
          </a:p>
          <a:p>
            <a:pPr marL="0" indent="-457200">
              <a:buFont typeface="Symbol" panose="05050102010706020507" pitchFamily="18" charset="2"/>
              <a:buNone/>
              <a:defRPr/>
            </a:pPr>
            <a:r>
              <a:rPr lang="en-US" sz="3100" dirty="0" smtClean="0">
                <a:solidFill>
                  <a:srgbClr val="0070C0"/>
                </a:solidFill>
              </a:rPr>
              <a:t>Tham, P., Meagher, G. (2009) ‘Working in human services: How do experiences and working conditions in child welfare social work compare?’ </a:t>
            </a:r>
            <a:r>
              <a:rPr lang="en-US" sz="3100" i="1" dirty="0" smtClean="0">
                <a:solidFill>
                  <a:srgbClr val="0070C0"/>
                </a:solidFill>
              </a:rPr>
              <a:t>British Journal of Social Work</a:t>
            </a:r>
            <a:r>
              <a:rPr lang="en-US" sz="3100" dirty="0" smtClean="0">
                <a:solidFill>
                  <a:srgbClr val="0070C0"/>
                </a:solidFill>
              </a:rPr>
              <a:t>, 39(5), pp.807-827. </a:t>
            </a:r>
          </a:p>
          <a:p>
            <a:pPr>
              <a:defRPr/>
            </a:pPr>
            <a:endParaRPr lang="sv-SE" dirty="0"/>
          </a:p>
        </p:txBody>
      </p:sp>
      <p:sp>
        <p:nvSpPr>
          <p:cNvPr id="124932"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9EBE6D8-CA16-4335-9F6E-0DF68DCD8321}" type="datetime1">
              <a:rPr lang="sv-SE" altLang="sv-SE" smtClean="0">
                <a:solidFill>
                  <a:srgbClr val="000000"/>
                </a:solidFill>
              </a:rPr>
              <a:pPr/>
              <a:t>2020-12-11</a:t>
            </a:fld>
            <a:endParaRPr lang="sv-SE" altLang="sv-SE" smtClean="0">
              <a:solidFill>
                <a:srgbClr val="000000"/>
              </a:solidFill>
            </a:endParaRPr>
          </a:p>
        </p:txBody>
      </p:sp>
      <p:sp>
        <p:nvSpPr>
          <p:cNvPr id="124933" name="Platshållare för sidfot 4"/>
          <p:cNvSpPr>
            <a:spLocks noGrp="1"/>
          </p:cNvSpPr>
          <p:nvPr>
            <p:ph type="ftr" sz="quarter" idx="11"/>
          </p:nvPr>
        </p:nvSpPr>
        <p:spPr bwMode="auto">
          <a:xfrm>
            <a:off x="2339752" y="6554794"/>
            <a:ext cx="3786188" cy="46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sv-SE" altLang="sv-SE" dirty="0" smtClean="0">
                <a:solidFill>
                  <a:srgbClr val="000000"/>
                </a:solidFill>
              </a:rPr>
              <a:t> Pia Tham, Akademin för Arbetsliv och Hälsa, </a:t>
            </a:r>
          </a:p>
          <a:p>
            <a:r>
              <a:rPr lang="sv-SE" altLang="sv-SE" dirty="0" smtClean="0">
                <a:solidFill>
                  <a:srgbClr val="000000"/>
                </a:solidFill>
              </a:rPr>
              <a:t>Högskolan i Gävle     </a:t>
            </a:r>
          </a:p>
        </p:txBody>
      </p:sp>
      <p:sp>
        <p:nvSpPr>
          <p:cNvPr id="124934"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43B2F64-773E-4271-B780-4E5BDE9281B4}" type="slidenum">
              <a:rPr lang="sv-SE" altLang="sv-SE">
                <a:solidFill>
                  <a:srgbClr val="000000"/>
                </a:solidFill>
              </a:rPr>
              <a:pPr/>
              <a:t>49</a:t>
            </a:fld>
            <a:endParaRPr lang="sv-SE" altLang="sv-SE" dirty="0">
              <a:solidFill>
                <a:srgbClr val="000000"/>
              </a:solidFill>
            </a:endParaRPr>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79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Syfte </a:t>
            </a:r>
            <a:endParaRPr lang="sv-SE" dirty="0">
              <a:solidFill>
                <a:schemeClr val="accent1"/>
              </a:solidFill>
            </a:endParaRPr>
          </a:p>
        </p:txBody>
      </p:sp>
      <p:sp>
        <p:nvSpPr>
          <p:cNvPr id="3" name="Platshållare för innehåll 2"/>
          <p:cNvSpPr>
            <a:spLocks noGrp="1"/>
          </p:cNvSpPr>
          <p:nvPr>
            <p:ph idx="1"/>
          </p:nvPr>
        </p:nvSpPr>
        <p:spPr/>
        <p:txBody>
          <a:bodyPr/>
          <a:lstStyle/>
          <a:p>
            <a:pPr>
              <a:buFont typeface="Arial" charset="0"/>
              <a:buChar char="•"/>
              <a:defRPr/>
            </a:pPr>
            <a:r>
              <a:rPr lang="sv-SE" altLang="sv-SE" dirty="0">
                <a:solidFill>
                  <a:srgbClr val="FF0000"/>
                </a:solidFill>
              </a:rPr>
              <a:t>Hur </a:t>
            </a:r>
            <a:r>
              <a:rPr lang="sv-SE" altLang="sv-SE" dirty="0" smtClean="0">
                <a:solidFill>
                  <a:srgbClr val="FF0000"/>
                </a:solidFill>
              </a:rPr>
              <a:t>har arbetsvillkoren för de socialsekreterare som arbetar i de tidigare undersökta kommunerna och stadsdelarna förändrats mellan 2003 och 2014? </a:t>
            </a:r>
          </a:p>
          <a:p>
            <a:pPr>
              <a:buFont typeface="Arial" charset="0"/>
              <a:buChar char="•"/>
              <a:defRPr/>
            </a:pPr>
            <a:r>
              <a:rPr lang="sv-SE" altLang="sv-SE" dirty="0" smtClean="0">
                <a:solidFill>
                  <a:srgbClr val="FF0000"/>
                </a:solidFill>
              </a:rPr>
              <a:t>Vad </a:t>
            </a:r>
            <a:r>
              <a:rPr lang="sv-SE" altLang="sv-SE" dirty="0">
                <a:solidFill>
                  <a:srgbClr val="FF0000"/>
                </a:solidFill>
              </a:rPr>
              <a:t>bidrar till arbetstillfredsställelse och </a:t>
            </a:r>
            <a:r>
              <a:rPr lang="sv-SE" altLang="sv-SE" dirty="0" smtClean="0">
                <a:solidFill>
                  <a:srgbClr val="FF0000"/>
                </a:solidFill>
              </a:rPr>
              <a:t>stabilitet i dessa arbetsgrupper?</a:t>
            </a:r>
            <a:endParaRPr lang="sv-SE" dirty="0"/>
          </a:p>
        </p:txBody>
      </p:sp>
      <p:sp>
        <p:nvSpPr>
          <p:cNvPr id="4" name="Platshållare för datum 3"/>
          <p:cNvSpPr>
            <a:spLocks noGrp="1"/>
          </p:cNvSpPr>
          <p:nvPr>
            <p:ph type="dt" sz="half" idx="10"/>
          </p:nvPr>
        </p:nvSpPr>
        <p:spPr/>
        <p:txBody>
          <a:bodyPr/>
          <a:lstStyle/>
          <a:p>
            <a:fld id="{13AC74C0-D1EB-4075-B774-9EDEE11F1B0B}" type="datetime1">
              <a:rPr lang="sv-SE" smtClean="0"/>
              <a:t>2020-12-11</a:t>
            </a:fld>
            <a:endParaRPr lang="en-US" dirty="0"/>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5</a:t>
            </a:fld>
            <a:endParaRPr lang="en-US"/>
          </a:p>
        </p:txBody>
      </p:sp>
      <p:sp>
        <p:nvSpPr>
          <p:cNvPr id="7" name="Platshållare för bildnummer 5"/>
          <p:cNvSpPr txBox="1">
            <a:spLocks/>
          </p:cNvSpPr>
          <p:nvPr/>
        </p:nvSpPr>
        <p:spPr>
          <a:xfrm>
            <a:off x="6516216" y="630932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38F03A-58E1-4ECA-9024-348A9A81A53D}" type="slidenum">
              <a:rPr lang="en-US" smtClean="0"/>
              <a:pPr/>
              <a:t>5</a:t>
            </a:fld>
            <a:endParaRPr lang="en-US"/>
          </a:p>
        </p:txBody>
      </p:sp>
      <p:sp>
        <p:nvSpPr>
          <p:cNvPr id="8" name="Platshållare för bildnummer 5"/>
          <p:cNvSpPr txBox="1">
            <a:spLocks/>
          </p:cNvSpPr>
          <p:nvPr/>
        </p:nvSpPr>
        <p:spPr>
          <a:xfrm>
            <a:off x="6516216" y="6336456"/>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38F03A-58E1-4ECA-9024-348A9A81A53D}" type="slidenum">
              <a:rPr lang="en-US" smtClean="0"/>
              <a:pPr/>
              <a:t>5</a:t>
            </a:fld>
            <a:endParaRPr lang="en-US"/>
          </a:p>
        </p:txBody>
      </p:sp>
      <p:pic>
        <p:nvPicPr>
          <p:cNvPr id="9"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021288"/>
            <a:ext cx="576064" cy="6480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2827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ubrik 2"/>
          <p:cNvSpPr>
            <a:spLocks noGrp="1"/>
          </p:cNvSpPr>
          <p:nvPr>
            <p:ph type="title"/>
          </p:nvPr>
        </p:nvSpPr>
        <p:spPr>
          <a:xfrm>
            <a:off x="457200" y="338138"/>
            <a:ext cx="8229600" cy="625475"/>
          </a:xfrm>
        </p:spPr>
        <p:txBody>
          <a:bodyPr>
            <a:normAutofit fontScale="90000"/>
          </a:bodyPr>
          <a:lstStyle/>
          <a:p>
            <a:r>
              <a:rPr lang="sv-SE" altLang="sv-SE" sz="4000" dirty="0" smtClean="0">
                <a:solidFill>
                  <a:srgbClr val="FF0000"/>
                </a:solidFill>
              </a:rPr>
              <a:t>forts. publikationer</a:t>
            </a:r>
          </a:p>
        </p:txBody>
      </p:sp>
      <p:sp>
        <p:nvSpPr>
          <p:cNvPr id="125954" name="Platshållare för innehåll 1"/>
          <p:cNvSpPr>
            <a:spLocks noGrp="1"/>
          </p:cNvSpPr>
          <p:nvPr>
            <p:ph idx="1"/>
          </p:nvPr>
        </p:nvSpPr>
        <p:spPr>
          <a:xfrm>
            <a:off x="539750" y="963613"/>
            <a:ext cx="8280400" cy="5418137"/>
          </a:xfrm>
        </p:spPr>
        <p:txBody>
          <a:bodyPr>
            <a:normAutofit fontScale="62500" lnSpcReduction="20000"/>
          </a:bodyPr>
          <a:lstStyle/>
          <a:p>
            <a:pPr marL="0" indent="0">
              <a:buFont typeface="Symbol" panose="05050102010706020507" pitchFamily="18" charset="2"/>
              <a:buNone/>
            </a:pPr>
            <a:r>
              <a:rPr lang="en-US" altLang="sv-SE" dirty="0" err="1" smtClean="0">
                <a:solidFill>
                  <a:srgbClr val="0070C0"/>
                </a:solidFill>
              </a:rPr>
              <a:t>Tham</a:t>
            </a:r>
            <a:r>
              <a:rPr lang="en-US" altLang="sv-SE" dirty="0" smtClean="0">
                <a:solidFill>
                  <a:srgbClr val="0070C0"/>
                </a:solidFill>
              </a:rPr>
              <a:t>, P., Lynch, D. (2014) ‘Prepared for practice? Graduating social work students’ reflections on their education, competence and skills’, </a:t>
            </a:r>
            <a:r>
              <a:rPr lang="en-US" altLang="sv-SE" i="1" dirty="0" smtClean="0">
                <a:solidFill>
                  <a:srgbClr val="0070C0"/>
                </a:solidFill>
              </a:rPr>
              <a:t>Social Work Education, </a:t>
            </a:r>
            <a:r>
              <a:rPr lang="en-US" altLang="sv-SE" dirty="0" smtClean="0">
                <a:solidFill>
                  <a:srgbClr val="0070C0"/>
                </a:solidFill>
              </a:rPr>
              <a:t>13(6), pp. 704-717.</a:t>
            </a:r>
          </a:p>
          <a:p>
            <a:pPr marL="0" indent="0">
              <a:buFont typeface="Symbol" panose="05050102010706020507" pitchFamily="18" charset="2"/>
              <a:buNone/>
            </a:pPr>
            <a:endParaRPr lang="en-US" altLang="sv-SE" dirty="0" smtClean="0">
              <a:solidFill>
                <a:srgbClr val="0070C0"/>
              </a:solidFill>
            </a:endParaRPr>
          </a:p>
          <a:p>
            <a:pPr marL="0" indent="0">
              <a:buFont typeface="Symbol" panose="05050102010706020507" pitchFamily="18" charset="2"/>
              <a:buNone/>
            </a:pPr>
            <a:r>
              <a:rPr lang="sv-SE" altLang="sv-SE" dirty="0" smtClean="0">
                <a:solidFill>
                  <a:srgbClr val="0070C0"/>
                </a:solidFill>
              </a:rPr>
              <a:t>Tham, P., Lynch, D. (2015)</a:t>
            </a:r>
            <a:r>
              <a:rPr lang="en-US" altLang="sv-SE" dirty="0">
                <a:solidFill>
                  <a:srgbClr val="0070C0"/>
                </a:solidFill>
              </a:rPr>
              <a:t> </a:t>
            </a:r>
            <a:r>
              <a:rPr lang="en-US" altLang="sv-SE" dirty="0" smtClean="0">
                <a:solidFill>
                  <a:srgbClr val="0070C0"/>
                </a:solidFill>
              </a:rPr>
              <a:t>‘</a:t>
            </a:r>
            <a:r>
              <a:rPr lang="sv-SE" altLang="sv-SE" dirty="0" err="1" smtClean="0">
                <a:solidFill>
                  <a:srgbClr val="0070C0"/>
                </a:solidFill>
              </a:rPr>
              <a:t>Lost</a:t>
            </a:r>
            <a:r>
              <a:rPr lang="sv-SE" altLang="sv-SE" dirty="0" smtClean="0">
                <a:solidFill>
                  <a:srgbClr val="0070C0"/>
                </a:solidFill>
              </a:rPr>
              <a:t> in </a:t>
            </a:r>
            <a:r>
              <a:rPr lang="sv-SE" altLang="sv-SE" dirty="0" err="1" smtClean="0">
                <a:solidFill>
                  <a:srgbClr val="0070C0"/>
                </a:solidFill>
              </a:rPr>
              <a:t>transition</a:t>
            </a:r>
            <a:r>
              <a:rPr lang="sv-SE" altLang="sv-SE" dirty="0" smtClean="0">
                <a:solidFill>
                  <a:srgbClr val="0070C0"/>
                </a:solidFill>
              </a:rPr>
              <a:t>? </a:t>
            </a:r>
            <a:r>
              <a:rPr lang="sv-SE" altLang="sv-SE" dirty="0" err="1" smtClean="0">
                <a:solidFill>
                  <a:srgbClr val="0070C0"/>
                </a:solidFill>
              </a:rPr>
              <a:t>Newly</a:t>
            </a:r>
            <a:r>
              <a:rPr lang="sv-SE" altLang="sv-SE" dirty="0" smtClean="0">
                <a:solidFill>
                  <a:srgbClr val="0070C0"/>
                </a:solidFill>
              </a:rPr>
              <a:t> </a:t>
            </a:r>
            <a:r>
              <a:rPr lang="sv-SE" altLang="sv-SE" dirty="0" err="1" smtClean="0">
                <a:solidFill>
                  <a:srgbClr val="0070C0"/>
                </a:solidFill>
              </a:rPr>
              <a:t>educated</a:t>
            </a:r>
            <a:r>
              <a:rPr lang="sv-SE" altLang="sv-SE" dirty="0" smtClean="0">
                <a:solidFill>
                  <a:srgbClr val="0070C0"/>
                </a:solidFill>
              </a:rPr>
              <a:t> social </a:t>
            </a:r>
            <a:r>
              <a:rPr lang="sv-SE" altLang="sv-SE" dirty="0" err="1" smtClean="0">
                <a:solidFill>
                  <a:srgbClr val="0070C0"/>
                </a:solidFill>
              </a:rPr>
              <a:t>workers</a:t>
            </a:r>
            <a:r>
              <a:rPr lang="sv-SE" altLang="sv-SE" dirty="0" smtClean="0">
                <a:solidFill>
                  <a:srgbClr val="0070C0"/>
                </a:solidFill>
              </a:rPr>
              <a:t>’ </a:t>
            </a:r>
            <a:r>
              <a:rPr lang="sv-SE" altLang="sv-SE" dirty="0" err="1" smtClean="0">
                <a:solidFill>
                  <a:srgbClr val="0070C0"/>
                </a:solidFill>
              </a:rPr>
              <a:t>reflections</a:t>
            </a:r>
            <a:r>
              <a:rPr lang="sv-SE" altLang="sv-SE" dirty="0" smtClean="0">
                <a:solidFill>
                  <a:srgbClr val="0070C0"/>
                </a:solidFill>
              </a:rPr>
              <a:t> on </a:t>
            </a:r>
            <a:r>
              <a:rPr lang="sv-SE" altLang="sv-SE" dirty="0" err="1" smtClean="0">
                <a:solidFill>
                  <a:srgbClr val="0070C0"/>
                </a:solidFill>
              </a:rPr>
              <a:t>their</a:t>
            </a:r>
            <a:r>
              <a:rPr lang="sv-SE" altLang="sv-SE" dirty="0" smtClean="0">
                <a:solidFill>
                  <a:srgbClr val="0070C0"/>
                </a:solidFill>
              </a:rPr>
              <a:t> </a:t>
            </a:r>
            <a:r>
              <a:rPr lang="sv-SE" altLang="sv-SE" dirty="0" err="1" smtClean="0">
                <a:solidFill>
                  <a:srgbClr val="0070C0"/>
                </a:solidFill>
              </a:rPr>
              <a:t>first</a:t>
            </a:r>
            <a:r>
              <a:rPr lang="sv-SE" altLang="sv-SE" dirty="0" smtClean="0">
                <a:solidFill>
                  <a:srgbClr val="0070C0"/>
                </a:solidFill>
              </a:rPr>
              <a:t> </a:t>
            </a:r>
            <a:r>
              <a:rPr lang="sv-SE" altLang="sv-SE" dirty="0" err="1" smtClean="0">
                <a:solidFill>
                  <a:srgbClr val="0070C0"/>
                </a:solidFill>
              </a:rPr>
              <a:t>years</a:t>
            </a:r>
            <a:r>
              <a:rPr lang="sv-SE" altLang="sv-SE" dirty="0" smtClean="0">
                <a:solidFill>
                  <a:srgbClr val="0070C0"/>
                </a:solidFill>
              </a:rPr>
              <a:t> in </a:t>
            </a:r>
            <a:r>
              <a:rPr lang="sv-SE" altLang="sv-SE" dirty="0" err="1" smtClean="0">
                <a:solidFill>
                  <a:srgbClr val="0070C0"/>
                </a:solidFill>
              </a:rPr>
              <a:t>practice</a:t>
            </a:r>
            <a:r>
              <a:rPr lang="sv-SE" altLang="sv-SE" dirty="0" smtClean="0">
                <a:solidFill>
                  <a:srgbClr val="0070C0"/>
                </a:solidFill>
              </a:rPr>
              <a:t>’ (</a:t>
            </a:r>
            <a:r>
              <a:rPr lang="sv-SE" altLang="sv-SE" dirty="0" err="1" smtClean="0">
                <a:solidFill>
                  <a:srgbClr val="0070C0"/>
                </a:solidFill>
              </a:rPr>
              <a:t>submitted</a:t>
            </a:r>
            <a:r>
              <a:rPr lang="sv-SE" altLang="sv-SE" dirty="0" smtClean="0">
                <a:solidFill>
                  <a:srgbClr val="0070C0"/>
                </a:solidFill>
              </a:rPr>
              <a:t>).</a:t>
            </a:r>
          </a:p>
          <a:p>
            <a:pPr marL="0" indent="0">
              <a:buFont typeface="Symbol" panose="05050102010706020507" pitchFamily="18" charset="2"/>
              <a:buNone/>
            </a:pPr>
            <a:endParaRPr lang="sv-SE" altLang="sv-SE" dirty="0" smtClean="0">
              <a:solidFill>
                <a:srgbClr val="0070C0"/>
              </a:solidFill>
            </a:endParaRPr>
          </a:p>
          <a:p>
            <a:pPr marL="0" indent="0">
              <a:buNone/>
            </a:pPr>
            <a:r>
              <a:rPr lang="sv-SE" altLang="sv-SE" dirty="0">
                <a:solidFill>
                  <a:srgbClr val="0070C0"/>
                </a:solidFill>
              </a:rPr>
              <a:t>Tham, P. (</a:t>
            </a:r>
            <a:r>
              <a:rPr lang="sv-SE" altLang="sv-SE" dirty="0" smtClean="0">
                <a:solidFill>
                  <a:srgbClr val="0070C0"/>
                </a:solidFill>
              </a:rPr>
              <a:t>2016a) </a:t>
            </a:r>
            <a:r>
              <a:rPr lang="sv-SE" altLang="sv-SE" dirty="0">
                <a:solidFill>
                  <a:srgbClr val="0070C0"/>
                </a:solidFill>
              </a:rPr>
              <a:t>A </a:t>
            </a:r>
            <a:r>
              <a:rPr lang="sv-SE" altLang="sv-SE" dirty="0" err="1">
                <a:solidFill>
                  <a:srgbClr val="0070C0"/>
                </a:solidFill>
              </a:rPr>
              <a:t>professional</a:t>
            </a:r>
            <a:r>
              <a:rPr lang="sv-SE" altLang="sv-SE" dirty="0">
                <a:solidFill>
                  <a:srgbClr val="0070C0"/>
                </a:solidFill>
              </a:rPr>
              <a:t> </a:t>
            </a:r>
            <a:r>
              <a:rPr lang="sv-SE" altLang="sv-SE" dirty="0" err="1">
                <a:solidFill>
                  <a:srgbClr val="0070C0"/>
                </a:solidFill>
              </a:rPr>
              <a:t>role</a:t>
            </a:r>
            <a:r>
              <a:rPr lang="sv-SE" altLang="sv-SE" dirty="0">
                <a:solidFill>
                  <a:srgbClr val="0070C0"/>
                </a:solidFill>
              </a:rPr>
              <a:t> in </a:t>
            </a:r>
            <a:r>
              <a:rPr lang="sv-SE" altLang="sv-SE" dirty="0" err="1">
                <a:solidFill>
                  <a:srgbClr val="0070C0"/>
                </a:solidFill>
              </a:rPr>
              <a:t>transition</a:t>
            </a:r>
            <a:r>
              <a:rPr lang="sv-SE" altLang="sv-SE" dirty="0">
                <a:solidFill>
                  <a:srgbClr val="0070C0"/>
                </a:solidFill>
              </a:rPr>
              <a:t>? Child </a:t>
            </a:r>
            <a:r>
              <a:rPr lang="sv-SE" altLang="sv-SE" dirty="0" err="1">
                <a:solidFill>
                  <a:srgbClr val="0070C0"/>
                </a:solidFill>
              </a:rPr>
              <a:t>welfare</a:t>
            </a:r>
            <a:r>
              <a:rPr lang="sv-SE" altLang="sv-SE" dirty="0">
                <a:solidFill>
                  <a:srgbClr val="0070C0"/>
                </a:solidFill>
              </a:rPr>
              <a:t> social </a:t>
            </a:r>
            <a:r>
              <a:rPr lang="sv-SE" altLang="sv-SE" dirty="0" err="1">
                <a:solidFill>
                  <a:srgbClr val="0070C0"/>
                </a:solidFill>
              </a:rPr>
              <a:t>workers</a:t>
            </a:r>
            <a:r>
              <a:rPr lang="sv-SE" altLang="sv-SE" dirty="0">
                <a:solidFill>
                  <a:srgbClr val="0070C0"/>
                </a:solidFill>
              </a:rPr>
              <a:t>’ </a:t>
            </a:r>
            <a:r>
              <a:rPr lang="sv-SE" altLang="sv-SE" dirty="0" err="1">
                <a:solidFill>
                  <a:srgbClr val="0070C0"/>
                </a:solidFill>
              </a:rPr>
              <a:t>descriptions</a:t>
            </a:r>
            <a:r>
              <a:rPr lang="sv-SE" altLang="sv-SE" dirty="0">
                <a:solidFill>
                  <a:srgbClr val="0070C0"/>
                </a:solidFill>
              </a:rPr>
              <a:t> </a:t>
            </a:r>
            <a:r>
              <a:rPr lang="sv-SE" altLang="sv-SE" dirty="0" err="1">
                <a:solidFill>
                  <a:srgbClr val="0070C0"/>
                </a:solidFill>
              </a:rPr>
              <a:t>of</a:t>
            </a:r>
            <a:r>
              <a:rPr lang="sv-SE" altLang="sv-SE" dirty="0">
                <a:solidFill>
                  <a:srgbClr val="0070C0"/>
                </a:solidFill>
              </a:rPr>
              <a:t> </a:t>
            </a:r>
            <a:r>
              <a:rPr lang="sv-SE" altLang="sv-SE" dirty="0" err="1">
                <a:solidFill>
                  <a:srgbClr val="0070C0"/>
                </a:solidFill>
              </a:rPr>
              <a:t>their</a:t>
            </a:r>
            <a:r>
              <a:rPr lang="sv-SE" altLang="sv-SE" dirty="0">
                <a:solidFill>
                  <a:srgbClr val="0070C0"/>
                </a:solidFill>
              </a:rPr>
              <a:t> </a:t>
            </a:r>
            <a:r>
              <a:rPr lang="sv-SE" altLang="sv-SE" dirty="0" err="1">
                <a:solidFill>
                  <a:srgbClr val="0070C0"/>
                </a:solidFill>
              </a:rPr>
              <a:t>work</a:t>
            </a:r>
            <a:r>
              <a:rPr lang="sv-SE" altLang="sv-SE" dirty="0">
                <a:solidFill>
                  <a:srgbClr val="0070C0"/>
                </a:solidFill>
              </a:rPr>
              <a:t> 2003 and </a:t>
            </a:r>
            <a:r>
              <a:rPr lang="sv-SE" altLang="sv-SE" dirty="0" smtClean="0">
                <a:solidFill>
                  <a:srgbClr val="0070C0"/>
                </a:solidFill>
              </a:rPr>
              <a:t>2014. </a:t>
            </a:r>
            <a:r>
              <a:rPr lang="sv-SE" altLang="sv-SE" dirty="0">
                <a:solidFill>
                  <a:srgbClr val="0070C0"/>
                </a:solidFill>
              </a:rPr>
              <a:t>A</a:t>
            </a:r>
            <a:r>
              <a:rPr lang="sv-SE" altLang="sv-SE" dirty="0" smtClean="0">
                <a:solidFill>
                  <a:srgbClr val="0070C0"/>
                </a:solidFill>
              </a:rPr>
              <a:t>ccepterad för publicering i </a:t>
            </a:r>
            <a:r>
              <a:rPr lang="sv-SE" altLang="sv-SE" i="1" dirty="0" smtClean="0">
                <a:solidFill>
                  <a:srgbClr val="0070C0"/>
                </a:solidFill>
              </a:rPr>
              <a:t>British Journal </a:t>
            </a:r>
            <a:r>
              <a:rPr lang="sv-SE" altLang="sv-SE" i="1" dirty="0" err="1" smtClean="0">
                <a:solidFill>
                  <a:srgbClr val="0070C0"/>
                </a:solidFill>
              </a:rPr>
              <a:t>of</a:t>
            </a:r>
            <a:r>
              <a:rPr lang="sv-SE" altLang="sv-SE" i="1" dirty="0" smtClean="0">
                <a:solidFill>
                  <a:srgbClr val="0070C0"/>
                </a:solidFill>
              </a:rPr>
              <a:t> Social </a:t>
            </a:r>
            <a:r>
              <a:rPr lang="sv-SE" altLang="sv-SE" i="1" dirty="0" err="1" smtClean="0">
                <a:solidFill>
                  <a:srgbClr val="0070C0"/>
                </a:solidFill>
              </a:rPr>
              <a:t>Work</a:t>
            </a:r>
            <a:r>
              <a:rPr lang="sv-SE" altLang="sv-SE" dirty="0" smtClean="0">
                <a:solidFill>
                  <a:srgbClr val="0070C0"/>
                </a:solidFill>
              </a:rPr>
              <a:t>).</a:t>
            </a:r>
          </a:p>
          <a:p>
            <a:pPr marL="0" indent="0">
              <a:buNone/>
            </a:pPr>
            <a:endParaRPr lang="sv-SE" altLang="sv-SE" dirty="0" smtClean="0">
              <a:solidFill>
                <a:srgbClr val="0070C0"/>
              </a:solidFill>
            </a:endParaRPr>
          </a:p>
          <a:p>
            <a:pPr marL="0" indent="0">
              <a:buNone/>
            </a:pPr>
            <a:r>
              <a:rPr lang="sv-SE" altLang="sv-SE" dirty="0" smtClean="0">
                <a:solidFill>
                  <a:srgbClr val="0070C0"/>
                </a:solidFill>
              </a:rPr>
              <a:t>Tham, P. (2016b) Mindre erfaren-mer utsatt? Nyexaminerade och mer erfarna socialsekreterares beskrivningar av sina arbetsvillkor 2003 och 2014. </a:t>
            </a:r>
            <a:r>
              <a:rPr lang="sv-SE" altLang="sv-SE" i="1" dirty="0" smtClean="0">
                <a:solidFill>
                  <a:srgbClr val="0070C0"/>
                </a:solidFill>
              </a:rPr>
              <a:t>Socionomens forskningssupplement</a:t>
            </a:r>
            <a:r>
              <a:rPr lang="sv-SE" altLang="sv-SE" dirty="0" smtClean="0">
                <a:solidFill>
                  <a:srgbClr val="0070C0"/>
                </a:solidFill>
              </a:rPr>
              <a:t>, nr </a:t>
            </a:r>
            <a:r>
              <a:rPr lang="sv-SE" altLang="sv-SE" dirty="0" smtClean="0">
                <a:solidFill>
                  <a:schemeClr val="accent1"/>
                </a:solidFill>
              </a:rPr>
              <a:t>40(6)</a:t>
            </a:r>
            <a:r>
              <a:rPr lang="sv-SE" dirty="0" smtClean="0">
                <a:solidFill>
                  <a:schemeClr val="accent1"/>
                </a:solidFill>
              </a:rPr>
              <a:t> </a:t>
            </a:r>
            <a:r>
              <a:rPr lang="sv-SE" dirty="0">
                <a:solidFill>
                  <a:schemeClr val="accent1"/>
                </a:solidFill>
              </a:rPr>
              <a:t>s.20-33</a:t>
            </a:r>
            <a:r>
              <a:rPr lang="sv-SE" dirty="0">
                <a:solidFill>
                  <a:schemeClr val="tx2"/>
                </a:solidFill>
              </a:rPr>
              <a:t>. </a:t>
            </a:r>
            <a:endParaRPr lang="sv-SE" dirty="0" smtClean="0">
              <a:solidFill>
                <a:schemeClr val="tx2"/>
              </a:solidFill>
            </a:endParaRPr>
          </a:p>
          <a:p>
            <a:pPr marL="0" indent="0">
              <a:buNone/>
            </a:pPr>
            <a:endParaRPr lang="sv-SE" altLang="sv-SE" dirty="0" smtClean="0">
              <a:solidFill>
                <a:schemeClr val="tx2"/>
              </a:solidFill>
            </a:endParaRPr>
          </a:p>
          <a:p>
            <a:pPr marL="0" indent="0">
              <a:buNone/>
            </a:pPr>
            <a:r>
              <a:rPr lang="sv-SE" altLang="sv-SE" dirty="0" smtClean="0">
                <a:solidFill>
                  <a:srgbClr val="0070C0"/>
                </a:solidFill>
              </a:rPr>
              <a:t>Tham, P. (2016c) </a:t>
            </a:r>
            <a:r>
              <a:rPr lang="en-US" dirty="0">
                <a:solidFill>
                  <a:srgbClr val="0070C0"/>
                </a:solidFill>
              </a:rPr>
              <a:t>Where the need is greatest: A comparison of the perceived working conditions of social workers in Swedish metropolitan low- and high-income areas in 2003 and </a:t>
            </a:r>
            <a:r>
              <a:rPr lang="en-US" dirty="0" smtClean="0">
                <a:solidFill>
                  <a:srgbClr val="0070C0"/>
                </a:solidFill>
              </a:rPr>
              <a:t>2014</a:t>
            </a:r>
            <a:r>
              <a:rPr lang="sv-SE" dirty="0" smtClean="0">
                <a:solidFill>
                  <a:srgbClr val="0070C0"/>
                </a:solidFill>
              </a:rPr>
              <a:t>. Accepterad för publicering i  </a:t>
            </a:r>
            <a:r>
              <a:rPr lang="sv-SE" i="1" dirty="0" smtClean="0">
                <a:solidFill>
                  <a:srgbClr val="0070C0"/>
                </a:solidFill>
              </a:rPr>
              <a:t>Nordic Social </a:t>
            </a:r>
            <a:r>
              <a:rPr lang="sv-SE" i="1" dirty="0" err="1" smtClean="0">
                <a:solidFill>
                  <a:srgbClr val="0070C0"/>
                </a:solidFill>
              </a:rPr>
              <a:t>Work</a:t>
            </a:r>
            <a:r>
              <a:rPr lang="sv-SE" i="1" dirty="0" smtClean="0">
                <a:solidFill>
                  <a:srgbClr val="0070C0"/>
                </a:solidFill>
              </a:rPr>
              <a:t> Research.</a:t>
            </a:r>
            <a:endParaRPr lang="sv-SE" i="1" dirty="0">
              <a:solidFill>
                <a:srgbClr val="0070C0"/>
              </a:solidFill>
            </a:endParaRPr>
          </a:p>
        </p:txBody>
      </p:sp>
      <p:sp>
        <p:nvSpPr>
          <p:cNvPr id="125956"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BA38867-69ED-4C47-A386-37DE6DB52BC9}" type="datetime1">
              <a:rPr lang="sv-SE" altLang="sv-SE" smtClean="0">
                <a:solidFill>
                  <a:srgbClr val="000000"/>
                </a:solidFill>
              </a:rPr>
              <a:pPr/>
              <a:t>2020-12-11</a:t>
            </a:fld>
            <a:endParaRPr lang="sv-SE" altLang="sv-SE" smtClean="0">
              <a:solidFill>
                <a:srgbClr val="000000"/>
              </a:solidFill>
            </a:endParaRPr>
          </a:p>
        </p:txBody>
      </p:sp>
      <p:sp>
        <p:nvSpPr>
          <p:cNvPr id="125957"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sv-SE" altLang="sv-SE" dirty="0" smtClean="0">
                <a:solidFill>
                  <a:srgbClr val="000000"/>
                </a:solidFill>
              </a:rPr>
              <a:t> Pia Tham, Akademin för Arbetsliv och Hälsa, Högskolan i Gävle        </a:t>
            </a:r>
          </a:p>
        </p:txBody>
      </p:sp>
      <p:sp>
        <p:nvSpPr>
          <p:cNvPr id="125958"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4B99A0E-F587-4CD2-B27D-CCA76115FA22}" type="slidenum">
              <a:rPr lang="sv-SE" altLang="sv-SE">
                <a:solidFill>
                  <a:srgbClr val="000000"/>
                </a:solidFill>
              </a:rPr>
              <a:pPr/>
              <a:t>50</a:t>
            </a:fld>
            <a:endParaRPr lang="sv-SE" altLang="sv-SE" dirty="0">
              <a:solidFill>
                <a:srgbClr val="000000"/>
              </a:solidFill>
            </a:endParaRPr>
          </a:p>
        </p:txBody>
      </p:sp>
      <p:pic>
        <p:nvPicPr>
          <p:cNvPr id="7"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40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ubrik 1"/>
          <p:cNvSpPr>
            <a:spLocks noGrp="1"/>
          </p:cNvSpPr>
          <p:nvPr>
            <p:ph type="ctrTitle"/>
          </p:nvPr>
        </p:nvSpPr>
        <p:spPr>
          <a:xfrm>
            <a:off x="685800" y="1600200"/>
            <a:ext cx="7772400" cy="1779588"/>
          </a:xfrm>
        </p:spPr>
        <p:txBody>
          <a:bodyPr/>
          <a:lstStyle/>
          <a:p>
            <a:r>
              <a:rPr lang="sv-SE" altLang="sv-SE" dirty="0" smtClean="0">
                <a:solidFill>
                  <a:srgbClr val="FF0000"/>
                </a:solidFill>
              </a:rPr>
              <a:t>Kontaktuppgifter:</a:t>
            </a:r>
          </a:p>
        </p:txBody>
      </p:sp>
      <p:sp>
        <p:nvSpPr>
          <p:cNvPr id="126979" name="Underrubrik 2"/>
          <p:cNvSpPr>
            <a:spLocks noGrp="1"/>
          </p:cNvSpPr>
          <p:nvPr>
            <p:ph type="subTitle" idx="1"/>
          </p:nvPr>
        </p:nvSpPr>
        <p:spPr>
          <a:xfrm>
            <a:off x="1371600" y="3556000"/>
            <a:ext cx="6400800" cy="978729"/>
          </a:xfrm>
        </p:spPr>
        <p:txBody>
          <a:bodyPr>
            <a:normAutofit fontScale="70000" lnSpcReduction="20000"/>
          </a:bodyPr>
          <a:lstStyle/>
          <a:p>
            <a:endParaRPr lang="sv-SE" altLang="sv-SE" dirty="0" smtClean="0"/>
          </a:p>
          <a:p>
            <a:r>
              <a:rPr lang="sv-SE" altLang="sv-SE" sz="2800" dirty="0" smtClean="0">
                <a:hlinkClick r:id="rId2"/>
              </a:rPr>
              <a:t>pia.tham@hig.se</a:t>
            </a:r>
            <a:r>
              <a:rPr lang="sv-SE" altLang="sv-SE" sz="2800" dirty="0" smtClean="0"/>
              <a:t>  </a:t>
            </a:r>
          </a:p>
          <a:p>
            <a:r>
              <a:rPr lang="sv-SE" altLang="sv-SE" sz="2800" dirty="0" smtClean="0"/>
              <a:t>070-363 18 75</a:t>
            </a:r>
          </a:p>
          <a:p>
            <a:endParaRPr lang="sv-SE" altLang="sv-SE" sz="2800" dirty="0" smtClean="0"/>
          </a:p>
        </p:txBody>
      </p:sp>
      <p:sp>
        <p:nvSpPr>
          <p:cNvPr id="126980" name="Platshållare för datum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56EC804-E440-4D72-8DA6-72CBDE282ACA}" type="datetime1">
              <a:rPr lang="sv-SE" altLang="sv-SE" smtClean="0">
                <a:solidFill>
                  <a:srgbClr val="000000"/>
                </a:solidFill>
              </a:rPr>
              <a:pPr/>
              <a:t>2020-12-11</a:t>
            </a:fld>
            <a:endParaRPr lang="sv-SE" altLang="sv-SE" smtClean="0">
              <a:solidFill>
                <a:srgbClr val="000000"/>
              </a:solidFill>
            </a:endParaRPr>
          </a:p>
        </p:txBody>
      </p:sp>
      <p:sp>
        <p:nvSpPr>
          <p:cNvPr id="126981" name="Platshållare för sidfot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sv-SE" altLang="sv-SE" dirty="0" smtClean="0">
                <a:solidFill>
                  <a:srgbClr val="000000"/>
                </a:solidFill>
              </a:rPr>
              <a:t> Pia Tham, Akademin för Arbetsliv och Hälsa, Högskolan i Gävle</a:t>
            </a:r>
          </a:p>
        </p:txBody>
      </p:sp>
      <p:sp>
        <p:nvSpPr>
          <p:cNvPr id="126982"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9418BF8-6A2C-4B8C-AE7C-CD77878B9E65}" type="slidenum">
              <a:rPr lang="sv-SE" altLang="sv-SE">
                <a:solidFill>
                  <a:srgbClr val="000000"/>
                </a:solidFill>
              </a:rPr>
              <a:pPr/>
              <a:t>51</a:t>
            </a:fld>
            <a:endParaRPr lang="sv-SE" altLang="sv-SE" dirty="0">
              <a:solidFill>
                <a:srgbClr val="000000"/>
              </a:solidFill>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9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pPr eaLnBrk="1" hangingPunct="1"/>
            <a:r>
              <a:rPr lang="sv-SE" altLang="sv-SE" dirty="0" smtClean="0">
                <a:solidFill>
                  <a:srgbClr val="FF0000"/>
                </a:solidFill>
                <a:latin typeface="Tahoma" panose="020B0604030504040204" pitchFamily="34" charset="0"/>
                <a:cs typeface="Tahoma" panose="020B0604030504040204" pitchFamily="34" charset="0"/>
              </a:rPr>
              <a:t>Genomförande</a:t>
            </a:r>
          </a:p>
        </p:txBody>
      </p:sp>
      <p:sp>
        <p:nvSpPr>
          <p:cNvPr id="38914" name="Rectangle 3"/>
          <p:cNvSpPr>
            <a:spLocks noGrp="1" noChangeArrowheads="1"/>
          </p:cNvSpPr>
          <p:nvPr>
            <p:ph idx="1"/>
          </p:nvPr>
        </p:nvSpPr>
        <p:spPr>
          <a:xfrm>
            <a:off x="871538" y="1916113"/>
            <a:ext cx="7408862" cy="4210050"/>
          </a:xfrm>
        </p:spPr>
        <p:txBody>
          <a:bodyPr/>
          <a:lstStyle/>
          <a:p>
            <a:pPr eaLnBrk="1" hangingPunct="1"/>
            <a:r>
              <a:rPr lang="sv-SE" altLang="sv-SE" sz="3200" dirty="0" smtClean="0">
                <a:solidFill>
                  <a:schemeClr val="tx2"/>
                </a:solidFill>
                <a:cs typeface="Tahoma" panose="020B0604030504040204" pitchFamily="34" charset="0"/>
              </a:rPr>
              <a:t>Personligt besök i alla arbetsgrupper vid ett tillfälle då grupperna var samlade till ett ordinarie möte</a:t>
            </a:r>
          </a:p>
          <a:p>
            <a:pPr eaLnBrk="1" hangingPunct="1"/>
            <a:r>
              <a:rPr lang="sv-SE" altLang="sv-SE" sz="3200" dirty="0" smtClean="0">
                <a:solidFill>
                  <a:schemeClr val="tx2"/>
                </a:solidFill>
                <a:cs typeface="Tahoma" panose="020B0604030504040204" pitchFamily="34" charset="0"/>
              </a:rPr>
              <a:t>309 enkäter besvarades 2002/2003 (bortfall 3%)</a:t>
            </a:r>
          </a:p>
          <a:p>
            <a:pPr eaLnBrk="1" hangingPunct="1"/>
            <a:r>
              <a:rPr lang="sv-SE" altLang="sv-SE" sz="3200" dirty="0" smtClean="0">
                <a:solidFill>
                  <a:schemeClr val="accent1"/>
                </a:solidFill>
                <a:cs typeface="Tahoma" panose="020B0604030504040204" pitchFamily="34" charset="0"/>
              </a:rPr>
              <a:t>349 enkäter besvarades 2013/2014 (bortfall 19%)</a:t>
            </a:r>
          </a:p>
        </p:txBody>
      </p:sp>
      <p:sp>
        <p:nvSpPr>
          <p:cNvPr id="38917" name="Platshållare för datum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38A7247A-ACC9-4AF0-A791-6F5BE7D56AF4}" type="datetime1">
              <a:rPr lang="sv-SE" altLang="sv-SE" sz="1000" smtClean="0">
                <a:solidFill>
                  <a:srgbClr val="000000"/>
                </a:solidFill>
                <a:latin typeface="Calibri" panose="020F0502020204030204" pitchFamily="34" charset="0"/>
                <a:cs typeface="Arial" panose="020B0604020202020204" pitchFamily="34" charset="0"/>
              </a:r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38918" name="Platshållare för sidfot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dirty="0" smtClean="0">
                <a:solidFill>
                  <a:srgbClr val="000000"/>
                </a:solidFill>
                <a:latin typeface="Calibri" panose="020F0502020204030204" pitchFamily="34" charset="0"/>
                <a:cs typeface="Arial" panose="020B0604020202020204" pitchFamily="34" charset="0"/>
              </a:rPr>
              <a:t>Pia Tham, Akademin för Arbetsliv och Hälsa, Högskolan i Gävle        </a:t>
            </a:r>
          </a:p>
        </p:txBody>
      </p:sp>
      <p:sp>
        <p:nvSpPr>
          <p:cNvPr id="38915"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E379F012-765C-4D26-A82D-6C5BF03A96CF}" type="slidenum">
              <a:rPr lang="sv-SE" altLang="sv-SE" sz="1000">
                <a:solidFill>
                  <a:srgbClr val="000000"/>
                </a:solidFill>
                <a:latin typeface="Calibri" panose="020F0502020204030204" pitchFamily="34" charset="0"/>
              </a:rPr>
              <a:pPr>
                <a:spcBef>
                  <a:spcPct val="0"/>
                </a:spcBef>
                <a:buClrTx/>
                <a:buSzTx/>
                <a:buFontTx/>
                <a:buNone/>
              </a:pPr>
              <a:t>6</a:t>
            </a:fld>
            <a:endParaRPr lang="sv-SE" altLang="sv-SE" sz="1000" dirty="0">
              <a:solidFill>
                <a:srgbClr val="000000"/>
              </a:solidFill>
              <a:latin typeface="Calibri" panose="020F0502020204030204"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5877272"/>
            <a:ext cx="792088" cy="6710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596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Rectangle 2"/>
          <p:cNvSpPr>
            <a:spLocks noGrp="1" noChangeArrowheads="1"/>
          </p:cNvSpPr>
          <p:nvPr>
            <p:ph type="title"/>
          </p:nvPr>
        </p:nvSpPr>
        <p:spPr/>
        <p:txBody>
          <a:bodyPr/>
          <a:lstStyle/>
          <a:p>
            <a:pPr eaLnBrk="1" hangingPunct="1"/>
            <a:r>
              <a:rPr lang="sv-SE" altLang="sv-SE" dirty="0" smtClean="0">
                <a:solidFill>
                  <a:srgbClr val="FF0000"/>
                </a:solidFill>
              </a:rPr>
              <a:t>QPS Nordic</a:t>
            </a:r>
          </a:p>
        </p:txBody>
      </p:sp>
      <p:sp>
        <p:nvSpPr>
          <p:cNvPr id="40962" name="Rectangle 3"/>
          <p:cNvSpPr>
            <a:spLocks noGrp="1" noChangeArrowheads="1"/>
          </p:cNvSpPr>
          <p:nvPr>
            <p:ph idx="1"/>
          </p:nvPr>
        </p:nvSpPr>
        <p:spPr>
          <a:xfrm>
            <a:off x="827088" y="2060575"/>
            <a:ext cx="7408862" cy="3889375"/>
          </a:xfrm>
        </p:spPr>
        <p:txBody>
          <a:bodyPr/>
          <a:lstStyle/>
          <a:p>
            <a:pPr eaLnBrk="1" hangingPunct="1"/>
            <a:r>
              <a:rPr lang="sv-SE" altLang="sv-SE" sz="3200" dirty="0" smtClean="0">
                <a:solidFill>
                  <a:schemeClr val="accent1"/>
                </a:solidFill>
              </a:rPr>
              <a:t>Mätinstrument utarbetat av arbetslivsforskare i Norden (</a:t>
            </a:r>
            <a:r>
              <a:rPr lang="sv-SE" altLang="sv-SE" sz="3200" dirty="0" err="1" smtClean="0">
                <a:solidFill>
                  <a:schemeClr val="accent1"/>
                </a:solidFill>
              </a:rPr>
              <a:t>Dallner</a:t>
            </a:r>
            <a:r>
              <a:rPr lang="sv-SE" altLang="sv-SE" sz="3200" dirty="0" smtClean="0">
                <a:solidFill>
                  <a:schemeClr val="accent1"/>
                </a:solidFill>
              </a:rPr>
              <a:t> et al., 2000)</a:t>
            </a:r>
          </a:p>
          <a:p>
            <a:pPr eaLnBrk="1" hangingPunct="1"/>
            <a:r>
              <a:rPr lang="sv-SE" altLang="sv-SE" sz="3200" dirty="0" smtClean="0">
                <a:solidFill>
                  <a:schemeClr val="accent1"/>
                </a:solidFill>
              </a:rPr>
              <a:t>Framtaget för att mäta psykologiska, sociala och organisatoriska förhållanden i arbetslivet</a:t>
            </a:r>
          </a:p>
          <a:p>
            <a:pPr eaLnBrk="1" hangingPunct="1"/>
            <a:r>
              <a:rPr lang="sv-SE" altLang="sv-SE" sz="3200" dirty="0" smtClean="0">
                <a:solidFill>
                  <a:schemeClr val="accent1"/>
                </a:solidFill>
              </a:rPr>
              <a:t>Består av ca 160 frågor</a:t>
            </a:r>
          </a:p>
        </p:txBody>
      </p:sp>
      <p:sp>
        <p:nvSpPr>
          <p:cNvPr id="40963" name="Platshållare för datum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BA06D74A-3608-4B86-B5C3-6D4C315974E8}" type="datetime1">
              <a:rPr lang="sv-SE" altLang="sv-SE" sz="1000" smtClean="0">
                <a:latin typeface="Calibri" panose="020F0502020204030204" pitchFamily="34" charset="0"/>
                <a:cs typeface="Arial" panose="020B0604020202020204" pitchFamily="34" charset="0"/>
              </a:rPr>
              <a:t>2020-12-11</a:t>
            </a:fld>
            <a:endParaRPr lang="sv-SE" altLang="sv-SE" sz="1000" dirty="0" smtClean="0">
              <a:latin typeface="Calibri" panose="020F0502020204030204" pitchFamily="34" charset="0"/>
              <a:cs typeface="Arial" panose="020B0604020202020204" pitchFamily="34" charset="0"/>
            </a:endParaRPr>
          </a:p>
        </p:txBody>
      </p:sp>
      <p:sp>
        <p:nvSpPr>
          <p:cNvPr id="40964" name="Platshållare för sidfot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smtClean="0">
                <a:latin typeface="Calibri" panose="020F0502020204030204" pitchFamily="34" charset="0"/>
                <a:cs typeface="Arial" panose="020B0604020202020204" pitchFamily="34" charset="0"/>
              </a:rPr>
              <a:t>Pia Tham, Akademin för Arbetsliv och Hälsa, Högskolan i Gävle        </a:t>
            </a:r>
          </a:p>
        </p:txBody>
      </p:sp>
      <p:sp>
        <p:nvSpPr>
          <p:cNvPr id="40965"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825E06C2-CD44-4AEC-9801-DAA766777AB6}" type="slidenum">
              <a:rPr lang="sv-SE" altLang="sv-SE" sz="1000">
                <a:latin typeface="Calibri" panose="020F0502020204030204" pitchFamily="34" charset="0"/>
              </a:rPr>
              <a:pPr>
                <a:spcBef>
                  <a:spcPct val="0"/>
                </a:spcBef>
                <a:buClrTx/>
                <a:buSzTx/>
                <a:buFontTx/>
                <a:buNone/>
              </a:pPr>
              <a:t>7</a:t>
            </a:fld>
            <a:endParaRPr lang="sv-SE" altLang="sv-SE" sz="1000" dirty="0">
              <a:latin typeface="Calibri" panose="020F0502020204030204"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338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r>
              <a:rPr lang="sv-SE" altLang="sv-SE" dirty="0" smtClean="0">
                <a:solidFill>
                  <a:srgbClr val="FF0000"/>
                </a:solidFill>
                <a:latin typeface="Arial" panose="020B0604020202020204" pitchFamily="34" charset="0"/>
              </a:rPr>
              <a:t>Innehåll QPS Nordic</a:t>
            </a:r>
            <a:r>
              <a:rPr lang="sv-SE" altLang="sv-SE" dirty="0" smtClean="0">
                <a:latin typeface="Arial" panose="020B0604020202020204" pitchFamily="34" charset="0"/>
              </a:rPr>
              <a:t> </a:t>
            </a:r>
          </a:p>
        </p:txBody>
      </p:sp>
      <p:sp>
        <p:nvSpPr>
          <p:cNvPr id="40962" name="Rectangle 3"/>
          <p:cNvSpPr>
            <a:spLocks noGrp="1" noChangeArrowheads="1"/>
          </p:cNvSpPr>
          <p:nvPr>
            <p:ph idx="1"/>
          </p:nvPr>
        </p:nvSpPr>
        <p:spPr>
          <a:xfrm>
            <a:off x="871538" y="1590675"/>
            <a:ext cx="7408862" cy="4535488"/>
          </a:xfrm>
        </p:spPr>
        <p:txBody>
          <a:bodyPr>
            <a:normAutofit lnSpcReduction="10000"/>
          </a:bodyPr>
          <a:lstStyle/>
          <a:p>
            <a:pPr marL="0" indent="0" eaLnBrk="1" hangingPunct="1">
              <a:buFont typeface="Symbol" panose="05050102010706020507" pitchFamily="18" charset="2"/>
              <a:buNone/>
              <a:defRPr/>
            </a:pPr>
            <a:r>
              <a:rPr lang="sv-SE" altLang="sv-SE" sz="3200" i="1" dirty="0" smtClean="0">
                <a:solidFill>
                  <a:schemeClr val="accent1"/>
                </a:solidFill>
                <a:cs typeface="Times New Roman" panose="02020603050405020304" pitchFamily="18" charset="0"/>
              </a:rPr>
              <a:t>Skalor</a:t>
            </a:r>
            <a:r>
              <a:rPr lang="sv-SE" altLang="sv-SE" sz="3200" dirty="0" smtClean="0">
                <a:solidFill>
                  <a:schemeClr val="accent1"/>
                </a:solidFill>
                <a:cs typeface="Times New Roman" panose="02020603050405020304" pitchFamily="18" charset="0"/>
              </a:rPr>
              <a:t>:</a:t>
            </a:r>
          </a:p>
          <a:p>
            <a:pPr eaLnBrk="1" hangingPunct="1">
              <a:defRPr/>
            </a:pPr>
            <a:r>
              <a:rPr lang="sv-SE" altLang="sv-SE" sz="3200" dirty="0" smtClean="0">
                <a:solidFill>
                  <a:schemeClr val="accent1"/>
                </a:solidFill>
                <a:cs typeface="Times New Roman" panose="02020603050405020304" pitchFamily="18" charset="0"/>
              </a:rPr>
              <a:t>Arbetskrav och kontroll</a:t>
            </a:r>
            <a:r>
              <a:rPr lang="sv-SE" altLang="sv-SE" sz="3200" dirty="0" smtClean="0">
                <a:solidFill>
                  <a:schemeClr val="accent1"/>
                </a:solidFill>
              </a:rPr>
              <a:t> i arbetet</a:t>
            </a:r>
          </a:p>
          <a:p>
            <a:pPr eaLnBrk="1" hangingPunct="1">
              <a:defRPr/>
            </a:pPr>
            <a:r>
              <a:rPr lang="sv-SE" altLang="sv-SE" sz="3200" dirty="0" smtClean="0">
                <a:solidFill>
                  <a:schemeClr val="accent1"/>
                </a:solidFill>
                <a:cs typeface="Times New Roman" panose="02020603050405020304" pitchFamily="18" charset="0"/>
              </a:rPr>
              <a:t>Rolltydlighet/rollkonflikter</a:t>
            </a:r>
            <a:endParaRPr lang="sv-SE" altLang="sv-SE" sz="3200" dirty="0" smtClean="0">
              <a:solidFill>
                <a:schemeClr val="accent1"/>
              </a:solidFill>
            </a:endParaRPr>
          </a:p>
          <a:p>
            <a:pPr eaLnBrk="1" hangingPunct="1">
              <a:defRPr/>
            </a:pPr>
            <a:r>
              <a:rPr lang="sv-SE" altLang="sv-SE" sz="3200" dirty="0" smtClean="0">
                <a:solidFill>
                  <a:schemeClr val="accent1"/>
                </a:solidFill>
                <a:cs typeface="Times New Roman" panose="02020603050405020304" pitchFamily="18" charset="0"/>
              </a:rPr>
              <a:t>Skicklighet i arbetet</a:t>
            </a:r>
          </a:p>
          <a:p>
            <a:pPr eaLnBrk="1" hangingPunct="1">
              <a:defRPr/>
            </a:pPr>
            <a:r>
              <a:rPr lang="sv-SE" altLang="sv-SE" sz="3200" dirty="0" smtClean="0">
                <a:solidFill>
                  <a:schemeClr val="accent1"/>
                </a:solidFill>
                <a:cs typeface="Times New Roman" panose="02020603050405020304" pitchFamily="18" charset="0"/>
              </a:rPr>
              <a:t>Stöd från arbetsledare och kollegor </a:t>
            </a:r>
          </a:p>
          <a:p>
            <a:pPr eaLnBrk="1" hangingPunct="1">
              <a:defRPr/>
            </a:pPr>
            <a:r>
              <a:rPr lang="sv-SE" altLang="sv-SE" sz="3200" dirty="0" smtClean="0">
                <a:solidFill>
                  <a:schemeClr val="accent1"/>
                </a:solidFill>
                <a:cs typeface="Times New Roman" panose="02020603050405020304" pitchFamily="18" charset="0"/>
              </a:rPr>
              <a:t>Ledarskap</a:t>
            </a:r>
            <a:r>
              <a:rPr lang="sv-SE" altLang="sv-SE" sz="3200" dirty="0" smtClean="0">
                <a:solidFill>
                  <a:schemeClr val="accent1"/>
                </a:solidFill>
              </a:rPr>
              <a:t> </a:t>
            </a:r>
          </a:p>
          <a:p>
            <a:pPr eaLnBrk="1" hangingPunct="1">
              <a:defRPr/>
            </a:pPr>
            <a:r>
              <a:rPr lang="sv-SE" altLang="sv-SE" sz="3200" dirty="0" smtClean="0">
                <a:solidFill>
                  <a:schemeClr val="accent1"/>
                </a:solidFill>
                <a:cs typeface="Times New Roman" panose="02020603050405020304" pitchFamily="18" charset="0"/>
              </a:rPr>
              <a:t>Organisationsklimat </a:t>
            </a:r>
            <a:r>
              <a:rPr lang="sv-SE" altLang="sv-SE" sz="3200" dirty="0" smtClean="0">
                <a:solidFill>
                  <a:schemeClr val="accent1"/>
                </a:solidFill>
              </a:rPr>
              <a:t> </a:t>
            </a:r>
          </a:p>
          <a:p>
            <a:pPr marL="0" indent="0" eaLnBrk="1" hangingPunct="1">
              <a:buFont typeface="Symbol" panose="05050102010706020507" pitchFamily="18" charset="2"/>
              <a:buNone/>
              <a:defRPr/>
            </a:pPr>
            <a:r>
              <a:rPr lang="sv-SE" altLang="sv-SE" sz="3200" dirty="0" smtClean="0">
                <a:solidFill>
                  <a:schemeClr val="accent1"/>
                </a:solidFill>
              </a:rPr>
              <a:t>+ </a:t>
            </a:r>
            <a:r>
              <a:rPr lang="sv-SE" altLang="sv-SE" sz="3200" i="1" dirty="0" smtClean="0">
                <a:solidFill>
                  <a:schemeClr val="accent1"/>
                </a:solidFill>
              </a:rPr>
              <a:t>ett flertal enskilda frågor</a:t>
            </a:r>
          </a:p>
          <a:p>
            <a:pPr eaLnBrk="1" hangingPunct="1">
              <a:defRPr/>
            </a:pPr>
            <a:endParaRPr lang="sv-SE" altLang="sv-SE" sz="3200" dirty="0" smtClean="0">
              <a:solidFill>
                <a:schemeClr val="accent1"/>
              </a:solidFill>
            </a:endParaRPr>
          </a:p>
          <a:p>
            <a:pPr eaLnBrk="1" hangingPunct="1">
              <a:buFontTx/>
              <a:buNone/>
              <a:defRPr/>
            </a:pPr>
            <a:endParaRPr lang="sv-SE" altLang="sv-SE" sz="3200" dirty="0" smtClean="0"/>
          </a:p>
        </p:txBody>
      </p:sp>
      <p:sp>
        <p:nvSpPr>
          <p:cNvPr id="43013" name="Platshållare för datum 1"/>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E73BEB3D-73D4-4626-9CC6-DD0D18BB3B41}" type="datetime1">
              <a:rPr lang="sv-SE" altLang="sv-SE" sz="1000" smtClean="0">
                <a:solidFill>
                  <a:srgbClr val="000000"/>
                </a:solidFill>
                <a:latin typeface="Calibri" panose="020F0502020204030204" pitchFamily="34" charset="0"/>
                <a:cs typeface="Arial" panose="020B0604020202020204" pitchFamily="34" charset="0"/>
              </a:rPr>
              <a:t>2020-12-11</a:t>
            </a:fld>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43014" name="Platshållare för sidfot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r>
              <a:rPr lang="sv-SE" altLang="sv-SE" sz="1000" smtClean="0">
                <a:solidFill>
                  <a:srgbClr val="000000"/>
                </a:solidFill>
                <a:latin typeface="Calibri" panose="020F0502020204030204" pitchFamily="34" charset="0"/>
                <a:cs typeface="Arial" panose="020B0604020202020204" pitchFamily="34" charset="0"/>
              </a:rPr>
              <a:t>Pia Tham, Akademin för Arbetsliv och Hälsa, Högskolan i Gävle        </a:t>
            </a:r>
            <a:endParaRPr lang="sv-SE" altLang="sv-SE" sz="1000" dirty="0" smtClean="0">
              <a:solidFill>
                <a:srgbClr val="000000"/>
              </a:solidFill>
              <a:latin typeface="Calibri" panose="020F0502020204030204" pitchFamily="34" charset="0"/>
              <a:cs typeface="Arial" panose="020B0604020202020204" pitchFamily="34" charset="0"/>
            </a:endParaRPr>
          </a:p>
        </p:txBody>
      </p:sp>
      <p:sp>
        <p:nvSpPr>
          <p:cNvPr id="43011" name="Platshållare för bildnumm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pPr>
            <a:fld id="{E5EDD46C-10C2-420E-A334-217B47E25B70}" type="slidenum">
              <a:rPr lang="sv-SE" altLang="sv-SE" sz="1000">
                <a:solidFill>
                  <a:srgbClr val="000000"/>
                </a:solidFill>
                <a:latin typeface="Calibri" panose="020F0502020204030204" pitchFamily="34" charset="0"/>
              </a:rPr>
              <a:pPr>
                <a:spcBef>
                  <a:spcPct val="0"/>
                </a:spcBef>
                <a:buClrTx/>
                <a:buSzTx/>
                <a:buFontTx/>
                <a:buNone/>
              </a:pPr>
              <a:t>8</a:t>
            </a:fld>
            <a:endParaRPr lang="sv-SE" altLang="sv-SE" sz="1000" dirty="0">
              <a:solidFill>
                <a:srgbClr val="000000"/>
              </a:solidFill>
              <a:latin typeface="Calibri" panose="020F0502020204030204" pitchFamily="34" charset="0"/>
            </a:endParaRPr>
          </a:p>
        </p:txBody>
      </p:sp>
      <p:pic>
        <p:nvPicPr>
          <p:cNvPr id="7" name="Picture 2" descr="C:\Users\Computer\Desktop\HIG logg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piatha\Downloads\afaforsakr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355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a:xfrm>
            <a:off x="1187624" y="1143347"/>
            <a:ext cx="7772400" cy="1362075"/>
          </a:xfrm>
        </p:spPr>
        <p:txBody>
          <a:bodyPr/>
          <a:lstStyle/>
          <a:p>
            <a:endParaRPr lang="sv-SE" dirty="0"/>
          </a:p>
        </p:txBody>
      </p:sp>
      <p:sp>
        <p:nvSpPr>
          <p:cNvPr id="8" name="Platshållare för text 7"/>
          <p:cNvSpPr>
            <a:spLocks noGrp="1"/>
          </p:cNvSpPr>
          <p:nvPr>
            <p:ph type="body" idx="1"/>
          </p:nvPr>
        </p:nvSpPr>
        <p:spPr>
          <a:xfrm>
            <a:off x="722313" y="620689"/>
            <a:ext cx="7772400" cy="1884733"/>
          </a:xfrm>
        </p:spPr>
        <p:txBody>
          <a:bodyPr>
            <a:normAutofit/>
          </a:bodyPr>
          <a:lstStyle/>
          <a:p>
            <a:r>
              <a:rPr lang="sv-SE" sz="4800" b="1" dirty="0" smtClean="0"/>
              <a:t>                  </a:t>
            </a:r>
            <a:r>
              <a:rPr lang="sv-SE" sz="6000" dirty="0" smtClean="0">
                <a:solidFill>
                  <a:srgbClr val="FF0000"/>
                </a:solidFill>
              </a:rPr>
              <a:t>Resultat</a:t>
            </a:r>
            <a:endParaRPr lang="sv-SE" sz="6000" dirty="0">
              <a:solidFill>
                <a:srgbClr val="FF0000"/>
              </a:solidFill>
            </a:endParaRPr>
          </a:p>
        </p:txBody>
      </p:sp>
      <p:sp>
        <p:nvSpPr>
          <p:cNvPr id="4" name="Platshållare för datum 3"/>
          <p:cNvSpPr>
            <a:spLocks noGrp="1"/>
          </p:cNvSpPr>
          <p:nvPr>
            <p:ph type="dt" sz="half" idx="10"/>
          </p:nvPr>
        </p:nvSpPr>
        <p:spPr/>
        <p:txBody>
          <a:bodyPr/>
          <a:lstStyle/>
          <a:p>
            <a:fld id="{845B7F2D-1C5E-470A-872D-AAF1DAE39389}" type="datetime1">
              <a:rPr lang="sv-SE" smtClean="0"/>
              <a:t>2020-12-11</a:t>
            </a:fld>
            <a:endParaRPr lang="en-US"/>
          </a:p>
        </p:txBody>
      </p:sp>
      <p:sp>
        <p:nvSpPr>
          <p:cNvPr id="5" name="Platshållare för sidfot 4"/>
          <p:cNvSpPr>
            <a:spLocks noGrp="1"/>
          </p:cNvSpPr>
          <p:nvPr>
            <p:ph type="ftr" sz="quarter" idx="11"/>
          </p:nvPr>
        </p:nvSpPr>
        <p:spPr/>
        <p:txBody>
          <a:bodyPr/>
          <a:lstStyle/>
          <a:p>
            <a:r>
              <a:rPr lang="sv-SE" smtClean="0"/>
              <a:t>Pia Tham, Akademin för Arbetsliv och Hälsa, Högskolan i Gävle        </a:t>
            </a:r>
            <a:endParaRPr lang="en-US"/>
          </a:p>
        </p:txBody>
      </p:sp>
      <p:sp>
        <p:nvSpPr>
          <p:cNvPr id="6" name="Platshållare för bildnummer 5"/>
          <p:cNvSpPr>
            <a:spLocks noGrp="1"/>
          </p:cNvSpPr>
          <p:nvPr>
            <p:ph type="sldNum" sz="quarter" idx="12"/>
          </p:nvPr>
        </p:nvSpPr>
        <p:spPr/>
        <p:txBody>
          <a:bodyPr/>
          <a:lstStyle/>
          <a:p>
            <a:fld id="{C238F03A-58E1-4ECA-9024-348A9A81A53D}" type="slidenum">
              <a:rPr lang="en-US" smtClean="0"/>
              <a:pPr/>
              <a:t>9</a:t>
            </a:fld>
            <a:endParaRPr lang="en-US" dirty="0"/>
          </a:p>
        </p:txBody>
      </p:sp>
      <p:pic>
        <p:nvPicPr>
          <p:cNvPr id="9" name="Picture 2" descr="C:\Users\Computer\Desktop\HIG log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165304"/>
            <a:ext cx="576064" cy="5040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iatha\Downloads\afaforsak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021288"/>
            <a:ext cx="94651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234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3953</TotalTime>
  <Words>4617</Words>
  <Application>Microsoft Office PowerPoint</Application>
  <PresentationFormat>Bildspel på skärmen (4:3)</PresentationFormat>
  <Paragraphs>779</Paragraphs>
  <Slides>51</Slides>
  <Notes>34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51</vt:i4>
      </vt:variant>
    </vt:vector>
  </HeadingPairs>
  <TitlesOfParts>
    <vt:vector size="57" baseType="lpstr">
      <vt:lpstr>Arial</vt:lpstr>
      <vt:lpstr>Calibri</vt:lpstr>
      <vt:lpstr>Symbol</vt:lpstr>
      <vt:lpstr>Tahoma</vt:lpstr>
      <vt:lpstr>Times New Roman</vt:lpstr>
      <vt:lpstr>Office Theme</vt:lpstr>
      <vt:lpstr>         Resultat av det Afa-finansierade forskningsprojektet</vt:lpstr>
      <vt:lpstr>Innehåll</vt:lpstr>
      <vt:lpstr>Delstudierna:</vt:lpstr>
      <vt:lpstr>Den uppföljande enkätundersökningen vintern 2013/2014</vt:lpstr>
      <vt:lpstr>Syfte </vt:lpstr>
      <vt:lpstr>Genomförande</vt:lpstr>
      <vt:lpstr>QPS Nordic</vt:lpstr>
      <vt:lpstr>Innehåll QPS Nordic </vt:lpstr>
      <vt:lpstr>PowerPoint-presentation</vt:lpstr>
      <vt:lpstr>Två övergripande mönster</vt:lpstr>
      <vt:lpstr>a) Bakgrundsdata</vt:lpstr>
      <vt:lpstr>Ålder</vt:lpstr>
      <vt:lpstr>Yrkeserfarenhet</vt:lpstr>
      <vt:lpstr>Kön, utbildning, familjeförhållanden</vt:lpstr>
      <vt:lpstr> b) Arbetets innehåll och villkor 2003 och 2014</vt:lpstr>
      <vt:lpstr>Arbetets innehåll</vt:lpstr>
      <vt:lpstr>Arbetskrav</vt:lpstr>
      <vt:lpstr>Akutstyrt arbete</vt:lpstr>
      <vt:lpstr>Möjlighet att påverka beslut i arbetet</vt:lpstr>
      <vt:lpstr>Rollkonflikter</vt:lpstr>
      <vt:lpstr>Negativ påverkan på hem och familjeliv</vt:lpstr>
      <vt:lpstr>Hot och våld</vt:lpstr>
      <vt:lpstr>Bevittnat mobbing/trakasserier</vt:lpstr>
      <vt:lpstr>Avsikt att söka nytt arbete</vt:lpstr>
      <vt:lpstr>Övervägt byta yrke</vt:lpstr>
      <vt:lpstr>PowerPoint-presentation</vt:lpstr>
      <vt:lpstr>Emotionell utmattning</vt:lpstr>
      <vt:lpstr>GHQ 12 </vt:lpstr>
      <vt:lpstr>Vad hade blivit bättre?</vt:lpstr>
      <vt:lpstr>Mer nöjda med lönen!</vt:lpstr>
      <vt:lpstr>Del 2. </vt:lpstr>
      <vt:lpstr>Gruppintervjuer med socialsekreterare i mer stabila grupper</vt:lpstr>
      <vt:lpstr> Vad gör att man trivs och stannar kvar? 2 teman som svaren kretsade kring:</vt:lpstr>
      <vt:lpstr> 1. Arbetsgruppen </vt:lpstr>
      <vt:lpstr>Vad beskrevs som så speciellt med just den här arbetsgruppen?</vt:lpstr>
      <vt:lpstr>2. Arbetsledningen</vt:lpstr>
      <vt:lpstr>forts. arbetsledningen</vt:lpstr>
      <vt:lpstr>Del 3. </vt:lpstr>
      <vt:lpstr>Frågeställningar</vt:lpstr>
      <vt:lpstr> Bakgrundsdata </vt:lpstr>
      <vt:lpstr>Vem blir chef?</vt:lpstr>
      <vt:lpstr>Motiv för att bli chef</vt:lpstr>
      <vt:lpstr>Vad krävs i rollen som chef? (enligt de 42 arbetsledarna)</vt:lpstr>
      <vt:lpstr>Tar på sig stort ansvar för gruppens välmående! </vt:lpstr>
      <vt:lpstr>Ledarskap på kollisionskurs</vt:lpstr>
      <vt:lpstr>Vilka forskningsmässiga utmaningar kan identifieras?</vt:lpstr>
      <vt:lpstr>Implementationsprojekt  -samarbete mellan Högskolan i Gävle och Gävle kommun (IFO) jan-17 - dec-19</vt:lpstr>
      <vt:lpstr>PowerPoint-presentation</vt:lpstr>
      <vt:lpstr>Publikationer</vt:lpstr>
      <vt:lpstr>forts. publikationer</vt:lpstr>
      <vt:lpstr>Kontaktuppgifter: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Provföreläsning 23/8-16</dc:title>
  <dc:creator>Pia</dc:creator>
  <cp:lastModifiedBy>Susanne Lind</cp:lastModifiedBy>
  <cp:revision>188</cp:revision>
  <cp:lastPrinted>2016-11-29T20:08:55Z</cp:lastPrinted>
  <dcterms:created xsi:type="dcterms:W3CDTF">2016-08-15T11:38:17Z</dcterms:created>
  <dcterms:modified xsi:type="dcterms:W3CDTF">2020-12-11T10:30:27Z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