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  <p:sldId id="261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87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3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5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79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41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5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44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8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39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9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54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6E49-D542-415A-9D44-FBA4361C48C4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50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latin typeface="+mn-lt"/>
              </a:rPr>
              <a:t>Ansvar för hållbarhet kräver </a:t>
            </a:r>
            <a:br>
              <a:rPr lang="sv-SE" sz="4000" b="1" dirty="0">
                <a:latin typeface="+mn-lt"/>
              </a:rPr>
            </a:br>
            <a:r>
              <a:rPr lang="sv-SE" sz="4000" b="1" dirty="0">
                <a:latin typeface="+mn-lt"/>
              </a:rPr>
              <a:t>uppföljning och redovisning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/>
          <a:lstStyle/>
          <a:p>
            <a:r>
              <a:rPr lang="sv-SE" dirty="0" smtClean="0"/>
              <a:t>Arne Fagerström</a:t>
            </a:r>
          </a:p>
          <a:p>
            <a:r>
              <a:rPr lang="sv-SE" dirty="0" smtClean="0"/>
              <a:t>Professor företagsekonomi –redovisning</a:t>
            </a:r>
          </a:p>
          <a:p>
            <a:r>
              <a:rPr lang="sv-SE" dirty="0" smtClean="0"/>
              <a:t>arefam@hig.se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</a:rPr>
              <a:t>Vem är Arne..</a:t>
            </a:r>
            <a:endParaRPr lang="sv-SE" sz="4000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>
            <a:normAutofit/>
          </a:bodyPr>
          <a:lstStyle/>
          <a:p>
            <a:pPr algn="l"/>
            <a:r>
              <a:rPr lang="sv-SE" sz="2000" dirty="0" smtClean="0"/>
              <a:t>Professor i företagsekonomi /redovisning vid </a:t>
            </a:r>
            <a:r>
              <a:rPr lang="sv-SE" sz="2000" dirty="0" err="1" smtClean="0"/>
              <a:t>avd</a:t>
            </a:r>
            <a:r>
              <a:rPr lang="sv-SE" sz="2000" dirty="0" smtClean="0"/>
              <a:t> för Ekonomi, AUE</a:t>
            </a:r>
          </a:p>
          <a:p>
            <a:pPr algn="l"/>
            <a:r>
              <a:rPr lang="sv-SE" sz="2000" dirty="0" smtClean="0"/>
              <a:t>Ca 25 år i akademins tjänst och 15 år inom industrin</a:t>
            </a:r>
          </a:p>
          <a:p>
            <a:pPr algn="l"/>
            <a:endParaRPr lang="sv-S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 smtClean="0"/>
              <a:t>80% verksam i externfinansierad forskning och utveckling, just nu inom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 smtClean="0"/>
              <a:t>Hållbara affärsrelationer för innovativ regional utveckling HAR IRA 2017-2019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 smtClean="0"/>
              <a:t>Hållbart värdeskapande genom cirkulära affärsmodeller 2018-2021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</a:rPr>
              <a:t>Min syn på hållbarhet</a:t>
            </a:r>
            <a:endParaRPr lang="sv-SE" sz="4000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>
            <a:normAutofit/>
          </a:bodyPr>
          <a:lstStyle/>
          <a:p>
            <a:pPr algn="l"/>
            <a:r>
              <a:rPr lang="sv-SE" b="1" dirty="0" smtClean="0"/>
              <a:t>Fortvarighetsprincipen</a:t>
            </a:r>
            <a:r>
              <a:rPr lang="sv-SE" dirty="0" smtClean="0"/>
              <a:t> (going </a:t>
            </a:r>
            <a:r>
              <a:rPr lang="sv-SE" dirty="0" err="1" smtClean="0"/>
              <a:t>concern</a:t>
            </a:r>
            <a:r>
              <a:rPr lang="sv-SE" dirty="0" smtClean="0"/>
              <a:t>) avseende fyra resursområden: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b="1" dirty="0" smtClean="0"/>
              <a:t>Människan och vår sociala omgivning som en resurs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b="1" dirty="0" smtClean="0"/>
              <a:t>Miljöresurser för allt levande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dirty="0" smtClean="0"/>
              <a:t>Teknologiska resurser både hot och möjligheter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dirty="0" smtClean="0"/>
              <a:t>Ekonomiska resurser</a:t>
            </a:r>
          </a:p>
          <a:p>
            <a:pPr algn="l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35162" y="677732"/>
            <a:ext cx="9032838" cy="1260885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</a:rPr>
              <a:t>Från en vision kring hållbarhet till ”hållbar verksamhet”</a:t>
            </a:r>
            <a:endParaRPr lang="sv-SE" sz="4000" dirty="0">
              <a:latin typeface="+mn-lt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2366682"/>
            <a:ext cx="4495800" cy="4029075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861534" y="1938617"/>
            <a:ext cx="6045797" cy="4623547"/>
          </a:xfrm>
        </p:spPr>
        <p:txBody>
          <a:bodyPr/>
          <a:lstStyle/>
          <a:p>
            <a:pPr algn="l"/>
            <a:r>
              <a:rPr lang="sv-SE" dirty="0" smtClean="0"/>
              <a:t>Kan ses som: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 fontScale="90000"/>
          </a:bodyPr>
          <a:lstStyle/>
          <a:p>
            <a:r>
              <a:rPr lang="sv-SE" sz="4000" dirty="0" smtClean="0">
                <a:latin typeface="+mn-lt"/>
              </a:rPr>
              <a:t>Min vision: Exempel minska utsläppen av CO</a:t>
            </a:r>
            <a:r>
              <a:rPr lang="sv-SE" sz="2800" dirty="0" smtClean="0">
                <a:latin typeface="+mn-lt"/>
              </a:rPr>
              <a:t>2</a:t>
            </a:r>
            <a:endParaRPr lang="sv-SE" sz="2800" dirty="0">
              <a:latin typeface="+mn-lt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442" y="2581836"/>
            <a:ext cx="6368527" cy="407525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105025"/>
            <a:ext cx="7905749" cy="4552060"/>
          </a:xfrm>
        </p:spPr>
        <p:txBody>
          <a:bodyPr/>
          <a:lstStyle/>
          <a:p>
            <a:r>
              <a:rPr lang="sv-SE" dirty="0" smtClean="0"/>
              <a:t>En strategi minska utsläppen vid tjänsteresor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</a:rPr>
              <a:t>Exempel CO</a:t>
            </a:r>
            <a:r>
              <a:rPr lang="sv-SE" sz="2800" dirty="0">
                <a:latin typeface="+mn-lt"/>
              </a:rPr>
              <a:t>2</a:t>
            </a:r>
            <a:r>
              <a:rPr lang="sv-SE" sz="4000" dirty="0">
                <a:latin typeface="+mn-lt"/>
              </a:rPr>
              <a:t> vid tjänsteresa mars 2019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66" y="2420471"/>
            <a:ext cx="6658983" cy="4150659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24404" y="2183802"/>
            <a:ext cx="7659445" cy="4387327"/>
          </a:xfrm>
        </p:spPr>
        <p:txBody>
          <a:bodyPr/>
          <a:lstStyle/>
          <a:p>
            <a:pPr algn="l"/>
            <a:r>
              <a:rPr lang="sv-SE" dirty="0" smtClean="0"/>
              <a:t>..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</a:rPr>
              <a:t>Hur går det med vår CO</a:t>
            </a:r>
            <a:r>
              <a:rPr lang="sv-SE" sz="2800" dirty="0" smtClean="0">
                <a:latin typeface="+mn-lt"/>
              </a:rPr>
              <a:t>2  </a:t>
            </a:r>
            <a:r>
              <a:rPr lang="sv-SE" sz="4000" dirty="0" smtClean="0">
                <a:latin typeface="+mn-lt"/>
              </a:rPr>
              <a:t>?</a:t>
            </a:r>
            <a:endParaRPr lang="sv-SE" sz="4000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55924" y="2638425"/>
            <a:ext cx="6906409" cy="3719343"/>
          </a:xfrm>
        </p:spPr>
        <p:txBody>
          <a:bodyPr/>
          <a:lstStyle/>
          <a:p>
            <a:pPr algn="l"/>
            <a:r>
              <a:rPr lang="sv-SE" dirty="0" smtClean="0"/>
              <a:t>..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886" y="2744665"/>
            <a:ext cx="5599804" cy="28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 fontScale="90000"/>
          </a:bodyPr>
          <a:lstStyle/>
          <a:p>
            <a:r>
              <a:rPr lang="sv-SE" sz="4000" dirty="0" smtClean="0">
                <a:latin typeface="+mn-lt"/>
              </a:rPr>
              <a:t>Vad kan vi mer mäta och styra i vår verksamhet kring CO2 och andra hållbarhetsmål?</a:t>
            </a:r>
            <a:endParaRPr lang="sv-SE" sz="4000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smtClean="0"/>
              <a:t>Tjänsteresor, resor till och från arbetsplatsen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smtClean="0"/>
              <a:t>Utsläpp från våra byggnader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smtClean="0"/>
              <a:t>Val av byggmaterial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smtClean="0"/>
              <a:t>Utsläpp från tillverkningsprocesser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smtClean="0"/>
              <a:t>Transporter av varor och råmaterial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 smtClean="0">
                <a:latin typeface="+mn-lt"/>
              </a:rPr>
              <a:t>Tack för uppmärksamheten!</a:t>
            </a:r>
            <a:endParaRPr lang="sv-SE" sz="4000" dirty="0">
              <a:latin typeface="+mn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>
            <a:normAutofit/>
          </a:bodyPr>
          <a:lstStyle/>
          <a:p>
            <a:pPr algn="l"/>
            <a:r>
              <a:rPr lang="sv-SE" dirty="0" smtClean="0"/>
              <a:t>Frågor – synpunkter…..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572" y="2409760"/>
            <a:ext cx="2123964" cy="390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187</Words>
  <Application>Microsoft Office PowerPoint</Application>
  <PresentationFormat>Bredbild</PresentationFormat>
  <Paragraphs>33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Ansvar för hållbarhet kräver  uppföljning och redovisning</vt:lpstr>
      <vt:lpstr>Vem är Arne..</vt:lpstr>
      <vt:lpstr>Min syn på hållbarhet</vt:lpstr>
      <vt:lpstr>Från en vision kring hållbarhet till ”hållbar verksamhet”</vt:lpstr>
      <vt:lpstr>Min vision: Exempel minska utsläppen av CO2</vt:lpstr>
      <vt:lpstr>Exempel CO2 vid tjänsteresa mars 2019</vt:lpstr>
      <vt:lpstr>Hur går det med vår CO2  ?</vt:lpstr>
      <vt:lpstr>Vad kan vi mer mäta och styra i vår verksamhet kring CO2 och andra hållbarhetsmål?</vt:lpstr>
      <vt:lpstr>Tack för uppmärksamheten!</vt:lpstr>
    </vt:vector>
  </TitlesOfParts>
  <Company>Högskolan i Gävle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Esplund</dc:creator>
  <cp:lastModifiedBy>Anna Jansson</cp:lastModifiedBy>
  <cp:revision>13</cp:revision>
  <dcterms:created xsi:type="dcterms:W3CDTF">2018-02-22T14:12:49Z</dcterms:created>
  <dcterms:modified xsi:type="dcterms:W3CDTF">2019-03-18T13:13:02Z</dcterms:modified>
</cp:coreProperties>
</file>