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907" r:id="rId2"/>
  </p:sldMasterIdLst>
  <p:notesMasterIdLst>
    <p:notesMasterId r:id="rId14"/>
  </p:notesMasterIdLst>
  <p:handoutMasterIdLst>
    <p:handoutMasterId r:id="rId15"/>
  </p:handoutMasterIdLst>
  <p:sldIdLst>
    <p:sldId id="256" r:id="rId3"/>
    <p:sldId id="376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6" r:id="rId12"/>
    <p:sldId id="374" r:id="rId13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17D"/>
    <a:srgbClr val="07356F"/>
    <a:srgbClr val="4646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3" autoAdjust="0"/>
    <p:restoredTop sz="93005" autoAdjust="0"/>
  </p:normalViewPr>
  <p:slideViewPr>
    <p:cSldViewPr snapToObjects="1">
      <p:cViewPr>
        <p:scale>
          <a:sx n="101" d="100"/>
          <a:sy n="101" d="100"/>
        </p:scale>
        <p:origin x="5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8F1B7-9674-7B4B-B65F-D26117F5FD28}" type="datetimeFigureOut">
              <a:rPr lang="sv-SE" smtClean="0"/>
              <a:t>2018-05-22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A4B55-9A99-4440-BFDC-0CE552D77B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639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3FE497B-861D-AC4B-B4ED-8C94104B2AC0}" type="datetime1">
              <a:rPr lang="sv-SE"/>
              <a:pPr>
                <a:defRPr/>
              </a:pPr>
              <a:t>2018-05-22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7A5680B-5CFF-5C46-8A8E-F880F76186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96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Hur det gick till när inredningarna med lösa och fasta inventarier uppmärksammades, samlades in, beskrevs och dokumenterades.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18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Färgerna: rött och blått användes mycket. Hur framställdes färgerna? Jfr med kommande Rig-artikel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98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Konnässörskapsanaly</a:t>
            </a:r>
            <a:r>
              <a:rPr lang="sv-SE" dirty="0"/>
              <a:t>, stilanalys, föremålsanalys</a:t>
            </a:r>
          </a:p>
          <a:p>
            <a:r>
              <a:rPr lang="sv-SE" dirty="0"/>
              <a:t>Lars doktorandprojekt, Berit Wallenbergs stiftelse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3278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Hur har projektet förlöpt? Vad kan/ ska göras mer?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42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Spetsar som kulturarv. (Jfr slöjorna vid kungabröllop). Rött dominerar. Monogrammet är kraftfullt och viktigt. Knypplade, knutna, broderade spetsar. Äkta och oäkta spetsar.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4997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Penelope 1824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79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4000" y="2275200"/>
            <a:ext cx="7920000" cy="1143000"/>
          </a:xfrm>
        </p:spPr>
        <p:txBody>
          <a:bodyPr anchorCtr="0"/>
          <a:lstStyle>
            <a:lvl1pPr algn="l">
              <a:defRPr sz="3600"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6237312"/>
            <a:ext cx="7920000" cy="216222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sv-SE" dirty="0"/>
              <a:t>Klicka och Skriv in namn och titel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92266FE-FAEC-AA4D-B506-F9FB59AB8A37}" type="datetime1">
              <a:rPr lang="sv-SE" smtClean="0"/>
              <a:t>2018-05-22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8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-27384"/>
            <a:ext cx="9144000" cy="68853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4069"/>
            <a:ext cx="951109" cy="96842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8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  <p:sp>
        <p:nvSpPr>
          <p:cNvPr id="7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EC24257A-8B4C-C249-B94D-AC8BD91FC5F2}" type="datetime1">
              <a:rPr lang="sv-SE" smtClean="0"/>
              <a:t>2018-05-22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1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972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4682940" y="0"/>
            <a:ext cx="4461060" cy="3384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7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4682940" y="3473650"/>
            <a:ext cx="4461060" cy="3384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3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4069"/>
            <a:ext cx="951109" cy="96842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23F23F4-8330-9B42-8CAA-9AEAA4F2CF7C}" type="datetime1">
              <a:rPr lang="sv-SE" smtClean="0"/>
              <a:t>2018-05-22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54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yra bilder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-2" y="-1"/>
            <a:ext cx="5194800" cy="2229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5267407" y="0"/>
            <a:ext cx="3876594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7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0" y="4628225"/>
            <a:ext cx="5194800" cy="2229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8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0" y="2314112"/>
            <a:ext cx="5194800" cy="2229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4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5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4069"/>
            <a:ext cx="951109" cy="96842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F5246D49-D315-4F4E-A42E-71BEC6942CD9}" type="datetime1">
              <a:rPr lang="sv-SE" smtClean="0"/>
              <a:t>2018-05-22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89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yra bilder (al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31608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3240028"/>
            <a:ext cx="2988000" cy="36179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0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6156000" y="3240028"/>
            <a:ext cx="2988000" cy="36179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1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3078000" y="3240028"/>
            <a:ext cx="2988000" cy="36179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4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4069"/>
            <a:ext cx="951109" cy="96842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1B80A279-E7D0-9E44-8EDC-96AC0F25357D}" type="datetime1">
              <a:rPr lang="sv-SE" smtClean="0"/>
              <a:t>2018-05-22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37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7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5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>
                <a:solidFill>
                  <a:schemeClr val="bg1"/>
                </a:solidFill>
              </a:defRPr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4" name="Rubrik 4"/>
          <p:cNvSpPr>
            <a:spLocks noGrp="1"/>
          </p:cNvSpPr>
          <p:nvPr>
            <p:ph type="title" hasCustomPrompt="1"/>
          </p:nvPr>
        </p:nvSpPr>
        <p:spPr>
          <a:xfrm>
            <a:off x="540000" y="2422800"/>
            <a:ext cx="8064000" cy="79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3600" i="0" cap="all" baseline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SKRIV IN 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10235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807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7488237" cy="381635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 eller klicka på ikonerna nedan för att infoga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4C7E794-7454-8543-A761-669BDAD5C481}" type="datetime1">
              <a:rPr lang="sv-SE" smtClean="0"/>
              <a:t>2018-05-22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034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rtsi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4000" y="2275200"/>
            <a:ext cx="7920000" cy="1143000"/>
          </a:xfrm>
        </p:spPr>
        <p:txBody>
          <a:bodyPr anchorCtr="0"/>
          <a:lstStyle>
            <a:lvl1pPr algn="l">
              <a:defRPr sz="3600"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6237312"/>
            <a:ext cx="7920000" cy="216222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sv-SE" dirty="0"/>
              <a:t>Klicka och Skriv in namn och titel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92266FE-FAEC-AA4D-B506-F9FB59AB8A37}" type="datetime1">
              <a:rPr lang="sv-SE" smtClean="0"/>
              <a:t>2018-05-22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26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7488237" cy="381635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 eller klicka på ikonerna nedan för att infoga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4C7E794-7454-8543-A761-669BDAD5C481}" type="datetime1">
              <a:rPr lang="sv-SE" smtClean="0"/>
              <a:t>2018-05-22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53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643233"/>
            <a:ext cx="7920000" cy="11430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3600" cap="all" baseline="0">
                <a:latin typeface="Arial Narrow" panose="020B0606020202030204" pitchFamily="34" charset="0"/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9144000" cy="3429000"/>
          </a:xfrm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2924746"/>
            <a:ext cx="7920000" cy="216222"/>
          </a:xfrm>
        </p:spPr>
        <p:txBody>
          <a:bodyPr tIns="0" bIns="0"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cap="all" baseline="0">
                <a:latin typeface="Arial Narrow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författarens namn och titel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95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4437112"/>
            <a:ext cx="7920000" cy="1336386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sv-SE" sz="3600" cap="all" baseline="0" dirty="0">
                <a:latin typeface="Arial Narrow" panose="020B0606020202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sv-SE" dirty="0"/>
              <a:t>Presentationens titel</a:t>
            </a:r>
          </a:p>
        </p:txBody>
      </p:sp>
      <p:sp>
        <p:nvSpPr>
          <p:cNvPr id="20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6222682"/>
            <a:ext cx="7920000" cy="216222"/>
          </a:xfrm>
        </p:spPr>
        <p:txBody>
          <a:bodyPr tIns="0" bIns="0"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cap="all" baseline="0">
                <a:latin typeface="Arial Narrow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författarens namn och titel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40768"/>
            <a:ext cx="9144000" cy="2736304"/>
          </a:xfrm>
        </p:spPr>
        <p:txBody>
          <a:bodyPr vert="horz" lIns="0" tIns="0" rIns="0" bIns="0" rtlCol="0" anchor="ctr" anchorCtr="1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baseline="0" noProof="0" dirty="0" smtClean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71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07352"/>
            <a:ext cx="2987824" cy="3456384"/>
          </a:xfrm>
        </p:spPr>
        <p:txBody>
          <a:bodyPr tIns="0" bIns="0" rtlCol="0" anchor="ctr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14" hasCustomPrompt="1"/>
          </p:nvPr>
        </p:nvSpPr>
        <p:spPr>
          <a:xfrm>
            <a:off x="3081355" y="3407352"/>
            <a:ext cx="2981290" cy="3456384"/>
          </a:xfrm>
        </p:spPr>
        <p:txBody>
          <a:bodyPr vert="horz" lIns="0" tIns="0" rIns="0" bIns="0" rtlCol="0" anchor="ctr">
            <a:no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 hasCustomPrompt="1"/>
          </p:nvPr>
        </p:nvSpPr>
        <p:spPr>
          <a:xfrm>
            <a:off x="6156176" y="3407352"/>
            <a:ext cx="2987824" cy="3456384"/>
          </a:xfrm>
        </p:spPr>
        <p:txBody>
          <a:bodyPr vert="horz" lIns="0" tIns="0" rIns="0" bIns="0" rtlCol="0" anchor="ctr">
            <a:no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3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643233"/>
            <a:ext cx="7920000" cy="1143000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sv-SE" sz="3600" cap="all" baseline="0" dirty="0">
                <a:latin typeface="Arial Narrow" panose="020B0606020202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sv-SE" dirty="0"/>
              <a:t>Presentationens titel</a:t>
            </a:r>
          </a:p>
        </p:txBody>
      </p:sp>
      <p:sp>
        <p:nvSpPr>
          <p:cNvPr id="24" name="Platshållare för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924746"/>
            <a:ext cx="7920000" cy="216222"/>
          </a:xfrm>
        </p:spPr>
        <p:txBody>
          <a:bodyPr tIns="0" bIns="0"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cap="all" baseline="0">
                <a:latin typeface="Arial Narrow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författarens namn och titel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45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tshållare för bild 2"/>
          <p:cNvSpPr>
            <a:spLocks noGrp="1"/>
          </p:cNvSpPr>
          <p:nvPr>
            <p:ph type="pic" idx="21" hasCustomPrompt="1"/>
          </p:nvPr>
        </p:nvSpPr>
        <p:spPr>
          <a:xfrm>
            <a:off x="6156176" y="3304028"/>
            <a:ext cx="2987824" cy="3567600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2201333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3304028"/>
            <a:ext cx="2987824" cy="3567600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39889" y="2201333"/>
            <a:ext cx="8664222" cy="1080000"/>
          </a:xfrm>
        </p:spPr>
        <p:txBody>
          <a:bodyPr anchor="ctr" anchorCtr="0"/>
          <a:lstStyle>
            <a:lvl1pPr algn="ctr">
              <a:defRPr sz="3600" b="1" i="0" cap="all" baseline="0">
                <a:latin typeface="Arial Narrow"/>
                <a:cs typeface="Arial Narrow"/>
              </a:defRPr>
            </a:lvl1pPr>
          </a:lstStyle>
          <a:p>
            <a:r>
              <a:rPr lang="sv-SE" dirty="0"/>
              <a:t>Presentationens titel</a:t>
            </a:r>
            <a:endParaRPr lang="en-GB" dirty="0"/>
          </a:p>
        </p:txBody>
      </p:sp>
      <p:sp>
        <p:nvSpPr>
          <p:cNvPr id="31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3078088" y="3304028"/>
            <a:ext cx="2987824" cy="3567600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23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  <p:sp>
        <p:nvSpPr>
          <p:cNvPr id="13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84000" y="0"/>
            <a:ext cx="952372" cy="972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13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 descr="GUcloud_clean_1920x120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53525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1323465" y="4582800"/>
            <a:ext cx="6490800" cy="288000"/>
          </a:xfrm>
        </p:spPr>
        <p:txBody>
          <a:bodyPr vert="horz" lIns="0" tIns="0" rIns="0" bIns="0" rtlCol="0" anchor="t" anchorCtr="0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1400" i="0" cap="all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Författare / namn</a:t>
            </a: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322850" y="4869160"/>
            <a:ext cx="6492030" cy="1224334"/>
          </a:xfrm>
        </p:spPr>
        <p:txBody>
          <a:bodyPr tIns="0" bIns="0" anchor="t" anchorCtr="0"/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200" b="0" i="0" cap="none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sv-SE" dirty="0"/>
              <a:t>Skriv in kontaktuppgifter</a:t>
            </a:r>
          </a:p>
        </p:txBody>
      </p:sp>
      <p:pic>
        <p:nvPicPr>
          <p:cNvPr id="8" name="Bildobjekt 7" descr="LO_GU_cenNEG.eps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99"/>
          <a:stretch/>
        </p:blipFill>
        <p:spPr>
          <a:xfrm>
            <a:off x="2348551" y="1916832"/>
            <a:ext cx="4446898" cy="1584176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9"/>
          </p:nvPr>
        </p:nvSpPr>
        <p:spPr>
          <a:xfrm>
            <a:off x="3540165" y="6237312"/>
            <a:ext cx="2057400" cy="2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defRPr lang="sv-SE" cap="all" smtClean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eaLnBrk="0" hangingPunct="0">
              <a:lnSpc>
                <a:spcPct val="110000"/>
              </a:lnSpc>
              <a:buFont typeface="Arial" charset="0"/>
              <a:buNone/>
            </a:pPr>
            <a:fld id="{F6901DA3-18B8-0C46-B334-1EF2020CF374}" type="datetime1">
              <a:rPr lang="sv-SE" smtClean="0"/>
              <a:t>2018-05-22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5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/>
          </p:nvPr>
        </p:nvSpPr>
        <p:spPr>
          <a:xfrm>
            <a:off x="684000" y="2350800"/>
            <a:ext cx="7488237" cy="381635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3893-5BF6-0A47-9F80-B4D4071FEE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INSTITUTIONEN FÖR KULTURVÅRD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F8DA38D-BBBD-6D46-BC26-477E56DA3D73}" type="datetime1">
              <a:rPr lang="sv-SE" smtClean="0"/>
              <a:t>2018-05-22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2013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7488237" cy="381635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 eller klicka på ikonerna nedan för att infoga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C02F167-2B05-C541-ADDD-C2ED0FA030D1}" type="datetime1">
              <a:rPr lang="sv-SE" smtClean="0"/>
              <a:t>2018-05-22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615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4000" y="2350800"/>
            <a:ext cx="7488000" cy="38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3" indent="-360363">
              <a:buFont typeface="+mj-lt"/>
              <a:buAutoNum type="arabicPeriod"/>
              <a:defRPr lang="sv-SE" dirty="0" smtClean="0"/>
            </a:lvl1pPr>
            <a:lvl2pPr marL="648000" indent="-288000">
              <a:buFont typeface="+mj-lt"/>
              <a:buAutoNum type="alphaLcPeriod"/>
              <a:defRPr baseline="0"/>
            </a:lvl2pPr>
            <a:lvl3pPr marL="936000" indent="-288000">
              <a:buFont typeface="+mj-lt"/>
              <a:buAutoNum type="romanLcPeriod"/>
              <a:defRPr/>
            </a:lvl3pPr>
            <a:lvl4pPr marL="1224000" indent="-288000">
              <a:buSzPct val="90000"/>
              <a:buFont typeface="Helvetica" panose="020B0604020202020204" pitchFamily="34" charset="0"/>
              <a:buChar char="»"/>
              <a:defRPr/>
            </a:lvl4pPr>
            <a:lvl5pPr marL="1566900" indent="-342900">
              <a:buSzPct val="80000"/>
              <a:buFont typeface="+mj-lt"/>
              <a:buAutoNum type="arabicPeriod"/>
              <a:defRPr/>
            </a:lvl5pPr>
          </a:lstStyle>
          <a:p>
            <a:pPr lvl="0"/>
            <a:r>
              <a:rPr lang="sv-SE" dirty="0"/>
              <a:t>Skriv in din text eller klicka på ikonerna nedan för att infoga objekt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2438699-DA0B-1648-9171-260DD1090A6F}" type="datetime1">
              <a:rPr lang="sv-SE" smtClean="0"/>
              <a:t>2018-05-22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30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3816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 eller klicka på ikonerna nedan för att infoga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4788448" y="2350800"/>
            <a:ext cx="3816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 eller klicka på ikonerna nedan för att infoga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5CADD9-DF19-2B4A-95B7-66BC22D180EF}" type="datetime1">
              <a:rPr lang="sv-SE" smtClean="0"/>
              <a:t>2018-05-22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6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000" y="1411200"/>
            <a:ext cx="5184000" cy="7921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5184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51919" y="-5736"/>
            <a:ext cx="2992081" cy="68637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9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defRPr lang="sv-SE" sz="110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  <p:sp>
        <p:nvSpPr>
          <p:cNvPr id="9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8FD6526B-C307-704E-A473-A2AC3CD908B2}" type="datetime1">
              <a:rPr lang="sv-SE" smtClean="0"/>
              <a:t>2018-05-22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67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al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84000" y="1411200"/>
            <a:ext cx="3672000" cy="7921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3672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4571999" y="-5736"/>
            <a:ext cx="4572001" cy="68637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9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  <p:sp>
        <p:nvSpPr>
          <p:cNvPr id="9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8FC2096A-DDBE-2649-A1A0-50CED9B836B4}" type="datetime1">
              <a:rPr lang="sv-SE" smtClean="0"/>
              <a:t>2018-05-22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8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84000" y="1411200"/>
            <a:ext cx="5112000" cy="7921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5112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49835" y="-5736"/>
            <a:ext cx="2992081" cy="3396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20" hasCustomPrompt="1"/>
          </p:nvPr>
        </p:nvSpPr>
        <p:spPr>
          <a:xfrm>
            <a:off x="6149835" y="3477884"/>
            <a:ext cx="2992081" cy="3396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1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  <p:sp>
        <p:nvSpPr>
          <p:cNvPr id="12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8F3A7769-B6C9-3F4E-A3CA-F1404C0F6FF5}" type="datetime1">
              <a:rPr lang="sv-SE" smtClean="0"/>
              <a:t>2018-05-22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25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84000" y="1411200"/>
            <a:ext cx="5112000" cy="7921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5112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51919" y="0"/>
            <a:ext cx="2992081" cy="2237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6" name="Platshållare för bild 7"/>
          <p:cNvSpPr>
            <a:spLocks noGrp="1"/>
          </p:cNvSpPr>
          <p:nvPr>
            <p:ph type="pic" sz="quarter" idx="21" hasCustomPrompt="1"/>
          </p:nvPr>
        </p:nvSpPr>
        <p:spPr>
          <a:xfrm>
            <a:off x="6151919" y="4620825"/>
            <a:ext cx="2992081" cy="2237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22" hasCustomPrompt="1"/>
          </p:nvPr>
        </p:nvSpPr>
        <p:spPr>
          <a:xfrm>
            <a:off x="6151919" y="2310412"/>
            <a:ext cx="2992081" cy="2237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3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6A809E7-BC99-194C-BF3A-7DF5EFECD7A6}" type="datetime1">
              <a:rPr lang="sv-SE" smtClean="0"/>
              <a:t>2018-05-22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7"/>
          <p:cNvSpPr txBox="1">
            <a:spLocks/>
          </p:cNvSpPr>
          <p:nvPr userDrawn="1"/>
        </p:nvSpPr>
        <p:spPr>
          <a:xfrm>
            <a:off x="676158" y="-5159"/>
            <a:ext cx="953010" cy="970359"/>
          </a:xfrm>
          <a:prstGeom prst="rect">
            <a:avLst/>
          </a:prstGeom>
          <a:blipFill rotWithShape="1">
            <a:blip r:embed="rId21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charset="0"/>
              <a:buNone/>
              <a:defRPr lang="sv-SE" sz="2000" kern="1200">
                <a:solidFill>
                  <a:srgbClr val="262626"/>
                </a:solidFill>
                <a:latin typeface="Arial"/>
                <a:ea typeface="ＭＳ Ｐゴシック" pitchFamily="-65" charset="-128"/>
                <a:cs typeface="ＭＳ Ｐゴシック" charset="0"/>
              </a:defRPr>
            </a:lvl1pPr>
            <a:lvl2pPr marL="501750" indent="-285750" algn="l" defTabSz="457200" rtl="0" eaLnBrk="1" fontAlgn="base" hangingPunct="1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sv-SE" sz="1700" kern="1200" baseline="0" dirty="0" smtClean="0">
                <a:solidFill>
                  <a:srgbClr val="262626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7177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sv-SE" sz="17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ＭＳ Ｐゴシック" charset="0"/>
                <a:cs typeface="Helvetica"/>
              </a:defRPr>
            </a:lvl3pPr>
            <a:lvl4pPr marL="9337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sv-SE" sz="17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Helvetica" charset="0"/>
                <a:cs typeface="Helvetica"/>
              </a:defRPr>
            </a:lvl4pPr>
            <a:lvl5pPr marL="11497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sv-SE" sz="1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Helvetica" charset="0"/>
                <a:cs typeface="Helvetica"/>
              </a:defRPr>
            </a:lvl5pPr>
            <a:lvl6pPr marL="1616075" indent="-215900" algn="l" defTabSz="4572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84000" y="1411200"/>
            <a:ext cx="7920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>
          <a:xfrm>
            <a:off x="8027750" y="6407151"/>
            <a:ext cx="576698" cy="241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684000" y="2350800"/>
            <a:ext cx="7488000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16000" lvl="0" indent="-216000"/>
            <a:r>
              <a:rPr lang="sv-SE" dirty="0"/>
              <a:t>Klicka här för att ändra format på bakgrundstexten</a:t>
            </a:r>
          </a:p>
          <a:p>
            <a:pPr marL="432000" lvl="1" indent="-216000">
              <a:buFont typeface="Arial" panose="020B0604020202020204" pitchFamily="34" charset="0"/>
            </a:pPr>
            <a:r>
              <a:rPr lang="sv-SE" dirty="0"/>
              <a:t>Nivå två</a:t>
            </a:r>
          </a:p>
          <a:p>
            <a:pPr marL="648000" lvl="2" indent="-216000"/>
            <a:r>
              <a:rPr lang="sv-SE" dirty="0"/>
              <a:t>Nivå tre</a:t>
            </a:r>
          </a:p>
          <a:p>
            <a:pPr marL="864000" lvl="3" indent="-216000"/>
            <a:r>
              <a:rPr lang="sv-SE" dirty="0"/>
              <a:t>Nivå fyra</a:t>
            </a:r>
          </a:p>
          <a:p>
            <a:pPr marL="1080000" lvl="4" indent="-216000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6372000" y="222935"/>
            <a:ext cx="2520000" cy="46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lang="sv-SE" sz="11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ＭＳ Ｐゴシック" pitchFamily="-65" charset="-128"/>
              </a:defRPr>
            </a:lvl1pPr>
          </a:lstStyle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5B2D1-DB73-044D-8E0F-B3EC9964B924}" type="datetime1">
              <a:rPr lang="sv-SE" smtClean="0"/>
              <a:t>2018-05-22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933" r:id="rId2"/>
    <p:sldLayoutId id="2147483935" r:id="rId3"/>
    <p:sldLayoutId id="2147483932" r:id="rId4"/>
    <p:sldLayoutId id="2147483905" r:id="rId5"/>
    <p:sldLayoutId id="2147483883" r:id="rId6"/>
    <p:sldLayoutId id="2147483887" r:id="rId7"/>
    <p:sldLayoutId id="2147483884" r:id="rId8"/>
    <p:sldLayoutId id="2147483886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931" r:id="rId15"/>
    <p:sldLayoutId id="2147483895" r:id="rId16"/>
    <p:sldLayoutId id="2147483936" r:id="rId17"/>
    <p:sldLayoutId id="2147484051" r:id="rId18"/>
    <p:sldLayoutId id="2147484049" r:id="rId19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 i="0" kern="1200">
          <a:solidFill>
            <a:schemeClr val="tx1"/>
          </a:solidFill>
          <a:latin typeface="Arial Narrow"/>
          <a:ea typeface="ＭＳ Ｐゴシック" pitchFamily="-65" charset="-128"/>
          <a:cs typeface="ＭＳ Ｐゴシック" charset="0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180000" indent="-180000" algn="l" defTabSz="457200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charset="0"/>
        <a:buChar char="•"/>
        <a:defRPr lang="sv-SE" sz="2000" kern="1200" dirty="0" smtClean="0">
          <a:solidFill>
            <a:srgbClr val="262626"/>
          </a:solidFill>
          <a:latin typeface="Arial"/>
          <a:ea typeface="ＭＳ Ｐゴシック" pitchFamily="-65" charset="-128"/>
          <a:cs typeface="ＭＳ Ｐゴシック" charset="0"/>
        </a:defRPr>
      </a:lvl1pPr>
      <a:lvl2pPr marL="501750" indent="-285750" algn="l" defTabSz="457200" rtl="0" eaLnBrk="1" fontAlgn="base" hangingPunct="1">
        <a:lnSpc>
          <a:spcPct val="110000"/>
        </a:lnSpc>
        <a:spcBef>
          <a:spcPts val="200"/>
        </a:spcBef>
        <a:spcAft>
          <a:spcPct val="0"/>
        </a:spcAft>
        <a:buFont typeface="Arial" panose="020B0604020202020204" pitchFamily="34" charset="0"/>
        <a:buChar char="–"/>
        <a:defRPr lang="sv-SE" sz="1700" kern="1200" baseline="0" dirty="0" smtClean="0">
          <a:solidFill>
            <a:srgbClr val="262626"/>
          </a:solidFill>
          <a:latin typeface="Arial"/>
          <a:ea typeface="ＭＳ Ｐゴシック" pitchFamily="-65" charset="-128"/>
          <a:cs typeface="Arial"/>
        </a:defRPr>
      </a:lvl2pPr>
      <a:lvl3pPr marL="717750" indent="-285750" algn="l" defTabSz="457200" rtl="0" eaLnBrk="1" fontAlgn="base" hangingPunct="1">
        <a:spcBef>
          <a:spcPts val="0"/>
        </a:spcBef>
        <a:spcAft>
          <a:spcPct val="0"/>
        </a:spcAft>
        <a:buFont typeface="Wingdings" panose="05000000000000000000" pitchFamily="2" charset="2"/>
        <a:buChar char="§"/>
        <a:defRPr lang="sv-SE" sz="1700" kern="120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ＭＳ Ｐゴシック" charset="0"/>
          <a:cs typeface="Helvetica"/>
        </a:defRPr>
      </a:lvl3pPr>
      <a:lvl4pPr marL="933750" indent="-285750" algn="l" defTabSz="457200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lang="sv-SE" sz="1700" kern="1200" baseline="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4pPr>
      <a:lvl5pPr marL="1149750" indent="-285750" algn="l" defTabSz="457200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–"/>
        <a:defRPr lang="sv-SE" sz="1700" kern="1200" dirty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5pPr>
      <a:lvl6pPr marL="1616075" indent="-215900" algn="l" defTabSz="457200" rtl="0" eaLnBrk="1" latinLnBrk="0" hangingPunct="1">
        <a:spcBef>
          <a:spcPts val="0"/>
        </a:spcBef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539750" y="1411200"/>
            <a:ext cx="8064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>
          <a:xfrm>
            <a:off x="8027750" y="6407151"/>
            <a:ext cx="576698" cy="241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539750" y="2350800"/>
            <a:ext cx="7488000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16000" lvl="0" indent="-216000" eaLnBrk="1" hangingPunct="1"/>
            <a:r>
              <a:rPr lang="sv-SE" dirty="0"/>
              <a:t>Klicka här för att ändra format på bakgrundstexten</a:t>
            </a:r>
          </a:p>
          <a:p>
            <a:pPr marL="432000" lvl="1" indent="-216000" algn="l" defTabSz="457200" rtl="0" eaLnBrk="1" fontAlgn="base" hangingPunct="1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/>
              <a:t>Nivå två</a:t>
            </a:r>
          </a:p>
          <a:p>
            <a:pPr marL="648000" lvl="2" indent="-216000" eaLnBrk="1" hangingPunct="1"/>
            <a:r>
              <a:rPr lang="sv-SE" dirty="0"/>
              <a:t>Nivå tre</a:t>
            </a:r>
          </a:p>
          <a:p>
            <a:pPr marL="864000" lvl="3" indent="-216000" eaLnBrk="1" hangingPunct="1">
              <a:spcBef>
                <a:spcPts val="0"/>
              </a:spcBef>
            </a:pPr>
            <a:r>
              <a:rPr lang="sv-SE" dirty="0"/>
              <a:t>Nivå fyra</a:t>
            </a:r>
          </a:p>
          <a:p>
            <a:pPr marL="1080000" lvl="4" indent="-2160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6372000" y="222935"/>
            <a:ext cx="2520000" cy="46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lang="sv-SE" sz="11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ＭＳ Ｐゴシック" pitchFamily="-65" charset="-128"/>
              </a:defRPr>
            </a:lvl1pPr>
          </a:lstStyle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  <p:sp>
        <p:nvSpPr>
          <p:cNvPr id="10" name="Platshållare för bild 7"/>
          <p:cNvSpPr txBox="1">
            <a:spLocks/>
          </p:cNvSpPr>
          <p:nvPr userDrawn="1"/>
        </p:nvSpPr>
        <p:spPr>
          <a:xfrm>
            <a:off x="676158" y="-5159"/>
            <a:ext cx="953010" cy="970359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charset="0"/>
              <a:buNone/>
              <a:defRPr lang="sv-SE" sz="2000" kern="1200">
                <a:solidFill>
                  <a:srgbClr val="262626"/>
                </a:solidFill>
                <a:latin typeface="Arial"/>
                <a:ea typeface="ＭＳ Ｐゴシック" pitchFamily="-65" charset="-128"/>
                <a:cs typeface="ＭＳ Ｐゴシック" charset="0"/>
              </a:defRPr>
            </a:lvl1pPr>
            <a:lvl2pPr marL="501750" indent="-285750" algn="l" defTabSz="457200" rtl="0" eaLnBrk="1" fontAlgn="base" hangingPunct="1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sv-SE" sz="1700" kern="1200" baseline="0" dirty="0" smtClean="0">
                <a:solidFill>
                  <a:srgbClr val="262626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7177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sv-SE" sz="17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ＭＳ Ｐゴシック" charset="0"/>
                <a:cs typeface="Helvetica"/>
              </a:defRPr>
            </a:lvl3pPr>
            <a:lvl4pPr marL="9337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sv-SE" sz="17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Helvetica" charset="0"/>
                <a:cs typeface="Helvetica"/>
              </a:defRPr>
            </a:lvl4pPr>
            <a:lvl5pPr marL="11497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sv-SE" sz="1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Helvetica" charset="0"/>
                <a:cs typeface="Helvetica"/>
              </a:defRPr>
            </a:lvl5pPr>
            <a:lvl6pPr marL="1616075" indent="-215900" algn="l" defTabSz="4572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DB6D-5039-D242-B503-18BB45EB728B}" type="datetime1">
              <a:rPr lang="sv-SE" smtClean="0"/>
              <a:t>2018-05-22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32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4" r:id="rId6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i="0" kern="1200">
          <a:solidFill>
            <a:schemeClr val="tx1"/>
          </a:solidFill>
          <a:latin typeface="Arial Narrow"/>
          <a:ea typeface="ＭＳ Ｐゴシック" pitchFamily="-65" charset="-128"/>
          <a:cs typeface="ＭＳ Ｐゴシック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180000" indent="-180000" algn="l" defTabSz="457200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Arial" charset="0"/>
        <a:buChar char="•"/>
        <a:defRPr lang="sv-SE" sz="2000" kern="1200" dirty="0" smtClean="0">
          <a:solidFill>
            <a:srgbClr val="262626"/>
          </a:solidFill>
          <a:latin typeface="Arial"/>
          <a:ea typeface="ＭＳ Ｐゴシック" pitchFamily="-65" charset="-128"/>
          <a:cs typeface="ＭＳ Ｐゴシック" charset="0"/>
        </a:defRPr>
      </a:lvl1pPr>
      <a:lvl2pPr marL="501750" indent="-285750" algn="l" defTabSz="457200" rtl="0" eaLnBrk="0" fontAlgn="base" hangingPunct="0">
        <a:lnSpc>
          <a:spcPct val="110000"/>
        </a:lnSpc>
        <a:spcBef>
          <a:spcPts val="200"/>
        </a:spcBef>
        <a:spcAft>
          <a:spcPct val="0"/>
        </a:spcAft>
        <a:buFont typeface="Arial" charset="0"/>
        <a:buChar char="•"/>
        <a:defRPr lang="sv-SE" sz="1700" kern="1200" baseline="0" dirty="0" smtClean="0">
          <a:solidFill>
            <a:srgbClr val="262626"/>
          </a:solidFill>
          <a:latin typeface="Arial"/>
          <a:ea typeface="ＭＳ Ｐゴシック" pitchFamily="-65" charset="-128"/>
          <a:cs typeface="Arial"/>
        </a:defRPr>
      </a:lvl2pPr>
      <a:lvl3pPr marL="717750" indent="-285750" algn="l" defTabSz="457200" rtl="0" eaLnBrk="0" fontAlgn="base" hangingPunct="0">
        <a:spcBef>
          <a:spcPts val="0"/>
        </a:spcBef>
        <a:spcAft>
          <a:spcPct val="0"/>
        </a:spcAft>
        <a:buFont typeface="Wingdings" panose="05000000000000000000" pitchFamily="2" charset="2"/>
        <a:buChar char="§"/>
        <a:defRPr lang="sv-SE" sz="1700" kern="120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ＭＳ Ｐゴシック" charset="0"/>
          <a:cs typeface="Helvetica"/>
        </a:defRPr>
      </a:lvl3pPr>
      <a:lvl4pPr marL="9337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sv-SE" sz="1700" kern="1200" baseline="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4pPr>
      <a:lvl5pPr marL="11497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sv-SE" sz="1700" kern="1200" dirty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pos="288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00" y="2275200"/>
            <a:ext cx="7920000" cy="1873880"/>
          </a:xfrm>
        </p:spPr>
        <p:txBody>
          <a:bodyPr>
            <a:normAutofit fontScale="90000"/>
          </a:bodyPr>
          <a:lstStyle/>
          <a:p>
            <a:r>
              <a:rPr lang="sv-SE" dirty="0"/>
              <a:t>Dekorerade interiörer i hälsingegårdar – en holistisk studie av ett kulturhistoriskt världsarv</a:t>
            </a:r>
            <a:br>
              <a:rPr lang="sv-SE" dirty="0"/>
            </a:b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Anneli palmsköld, professor i kulturvård med inriktning mot hantverksvetenskap</a:t>
            </a:r>
          </a:p>
        </p:txBody>
      </p:sp>
    </p:spTree>
    <p:extLst>
      <p:ext uri="{BB962C8B-B14F-4D97-AF65-F5344CB8AC3E}">
        <p14:creationId xmlns:p14="http://schemas.microsoft.com/office/powerpoint/2010/main" val="422553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D2F86BD-D1C6-214E-B616-84E09CDB4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2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3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A4D19B-D41D-D249-B79E-AC4693F6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Ett forskningsprojekt finansierat av Vetenskapsrådet 2014-2017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CAE854-A210-D94F-846E-DDD1632E66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0" indent="0" latinLnBrk="1" hangingPunct="0">
              <a:lnSpc>
                <a:spcPct val="120000"/>
              </a:lnSpc>
              <a:buNone/>
            </a:pPr>
            <a:r>
              <a:rPr lang="sv-SE" dirty="0"/>
              <a:t>MEDVERKANDE FORSKARE </a:t>
            </a:r>
          </a:p>
          <a:p>
            <a:pPr marL="0" indent="0" latinLnBrk="1" hangingPunct="0">
              <a:lnSpc>
                <a:spcPct val="120000"/>
              </a:lnSpc>
              <a:buNone/>
            </a:pPr>
            <a:r>
              <a:rPr lang="sv-SE" dirty="0">
                <a:solidFill>
                  <a:srgbClr val="FF0000"/>
                </a:solidFill>
              </a:rPr>
              <a:t>Ingalill Nyström</a:t>
            </a:r>
            <a:r>
              <a:rPr lang="sv-SE" dirty="0"/>
              <a:t>, målerikonservator, </a:t>
            </a:r>
            <a:r>
              <a:rPr lang="sv-SE" dirty="0" err="1"/>
              <a:t>conservation</a:t>
            </a:r>
            <a:r>
              <a:rPr lang="sv-SE" dirty="0"/>
              <a:t> scientist</a:t>
            </a:r>
          </a:p>
          <a:p>
            <a:pPr marL="0" indent="0" latinLnBrk="1" hangingPunct="0">
              <a:lnSpc>
                <a:spcPct val="120000"/>
              </a:lnSpc>
              <a:buNone/>
            </a:pPr>
            <a:r>
              <a:rPr lang="sv-SE" dirty="0">
                <a:solidFill>
                  <a:srgbClr val="FF0000"/>
                </a:solidFill>
              </a:rPr>
              <a:t>Anneli Palmsköld</a:t>
            </a:r>
            <a:r>
              <a:rPr lang="sv-SE" dirty="0"/>
              <a:t>, etnolog</a:t>
            </a:r>
          </a:p>
          <a:p>
            <a:pPr marL="0" indent="0" latinLnBrk="1" hangingPunct="0">
              <a:lnSpc>
                <a:spcPct val="120000"/>
              </a:lnSpc>
              <a:buNone/>
            </a:pPr>
            <a:r>
              <a:rPr lang="sv-SE" dirty="0">
                <a:solidFill>
                  <a:srgbClr val="FF0000"/>
                </a:solidFill>
              </a:rPr>
              <a:t>Johan Knutsson</a:t>
            </a:r>
            <a:r>
              <a:rPr lang="sv-SE" dirty="0"/>
              <a:t>, konstvetare, Carl Malmsten </a:t>
            </a:r>
            <a:r>
              <a:rPr lang="sv-SE" dirty="0" err="1"/>
              <a:t>Furniture</a:t>
            </a:r>
            <a:r>
              <a:rPr lang="sv-SE" dirty="0"/>
              <a:t> Studies, </a:t>
            </a:r>
            <a:r>
              <a:rPr lang="sv-SE" dirty="0" err="1"/>
              <a:t>LiU</a:t>
            </a:r>
            <a:endParaRPr lang="sv-SE" dirty="0"/>
          </a:p>
          <a:p>
            <a:pPr marL="0" indent="0" latinLnBrk="1" hangingPunct="0">
              <a:lnSpc>
                <a:spcPct val="120000"/>
              </a:lnSpc>
              <a:buNone/>
            </a:pPr>
            <a:r>
              <a:rPr lang="sv-SE" dirty="0">
                <a:solidFill>
                  <a:srgbClr val="FF0000"/>
                </a:solidFill>
              </a:rPr>
              <a:t>Anders Assis</a:t>
            </a:r>
            <a:r>
              <a:rPr lang="sv-SE" dirty="0"/>
              <a:t>, antikvarie Ljusdals-</a:t>
            </a:r>
          </a:p>
          <a:p>
            <a:pPr marL="0" indent="0" latinLnBrk="1" hangingPunct="0">
              <a:lnSpc>
                <a:spcPct val="120000"/>
              </a:lnSpc>
              <a:buNone/>
            </a:pPr>
            <a:r>
              <a:rPr lang="sv-SE" dirty="0"/>
              <a:t>bygdens museum</a:t>
            </a:r>
          </a:p>
          <a:p>
            <a:pPr marL="0" indent="0" latinLnBrk="1" hangingPunct="0">
              <a:lnSpc>
                <a:spcPct val="120000"/>
              </a:lnSpc>
              <a:buNone/>
            </a:pPr>
            <a:r>
              <a:rPr lang="sv-SE" dirty="0"/>
              <a:t>Yvonne Fors, kemist, GU</a:t>
            </a:r>
          </a:p>
          <a:p>
            <a:pPr marL="0" indent="0" latinLnBrk="1" hangingPunct="0">
              <a:lnSpc>
                <a:spcPct val="120000"/>
              </a:lnSpc>
              <a:buNone/>
            </a:pPr>
            <a:r>
              <a:rPr lang="sv-SE" dirty="0">
                <a:solidFill>
                  <a:srgbClr val="FF0000"/>
                </a:solidFill>
              </a:rPr>
              <a:t>Liv Friis</a:t>
            </a:r>
            <a:r>
              <a:rPr lang="sv-SE" dirty="0"/>
              <a:t>, papperskonservator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74CA686-AB03-514D-AF34-E3B2D87B91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4000" y="2350800"/>
            <a:ext cx="4248000" cy="3888000"/>
          </a:xfrm>
        </p:spPr>
        <p:txBody>
          <a:bodyPr>
            <a:normAutofit fontScale="92500" lnSpcReduction="20000"/>
          </a:bodyPr>
          <a:lstStyle/>
          <a:p>
            <a:pPr marL="0" indent="0" latinLnBrk="1" hangingPunct="0">
              <a:lnSpc>
                <a:spcPct val="120000"/>
              </a:lnSpc>
              <a:buNone/>
            </a:pPr>
            <a:endParaRPr lang="sv-SE" dirty="0"/>
          </a:p>
          <a:p>
            <a:pPr marL="0" indent="0" latinLnBrk="1" hangingPunct="0">
              <a:lnSpc>
                <a:spcPct val="120000"/>
              </a:lnSpc>
              <a:buNone/>
            </a:pPr>
            <a:r>
              <a:rPr lang="sv-SE" dirty="0"/>
              <a:t>Aleksander </a:t>
            </a:r>
            <a:r>
              <a:rPr lang="sv-SE" dirty="0" err="1"/>
              <a:t>Matic</a:t>
            </a:r>
            <a:r>
              <a:rPr lang="sv-SE" dirty="0"/>
              <a:t>, fysiker, Chalmers</a:t>
            </a:r>
          </a:p>
          <a:p>
            <a:pPr marL="0" indent="0" latinLnBrk="1" hangingPunct="0">
              <a:lnSpc>
                <a:spcPct val="120000"/>
              </a:lnSpc>
              <a:buNone/>
            </a:pPr>
            <a:r>
              <a:rPr lang="sv-SE" dirty="0"/>
              <a:t>Florian </a:t>
            </a:r>
            <a:r>
              <a:rPr lang="sv-SE" dirty="0" err="1"/>
              <a:t>Nitze</a:t>
            </a:r>
            <a:r>
              <a:rPr lang="sv-SE" dirty="0"/>
              <a:t>, fysiker, Chalmers</a:t>
            </a:r>
          </a:p>
          <a:p>
            <a:pPr marL="0" indent="0" latinLnBrk="1" hangingPunct="0">
              <a:lnSpc>
                <a:spcPct val="120000"/>
              </a:lnSpc>
              <a:buNone/>
            </a:pPr>
            <a:r>
              <a:rPr lang="sv-SE" dirty="0">
                <a:solidFill>
                  <a:srgbClr val="FF0000"/>
                </a:solidFill>
              </a:rPr>
              <a:t>Lars Nylander</a:t>
            </a:r>
            <a:r>
              <a:rPr lang="sv-SE" dirty="0"/>
              <a:t>, antikvarie, Hälsinglands museum</a:t>
            </a:r>
          </a:p>
          <a:p>
            <a:pPr marL="0" indent="0" latinLnBrk="1" hangingPunct="0">
              <a:lnSpc>
                <a:spcPct val="120000"/>
              </a:lnSpc>
              <a:buNone/>
            </a:pPr>
            <a:r>
              <a:rPr lang="sv-SE" dirty="0"/>
              <a:t>Jacob Thomas, </a:t>
            </a:r>
            <a:r>
              <a:rPr lang="sv-SE" dirty="0" err="1"/>
              <a:t>conservation</a:t>
            </a:r>
            <a:r>
              <a:rPr lang="sv-SE" dirty="0"/>
              <a:t> </a:t>
            </a:r>
          </a:p>
          <a:p>
            <a:pPr marL="0" indent="0" latinLnBrk="1" hangingPunct="0">
              <a:lnSpc>
                <a:spcPct val="120000"/>
              </a:lnSpc>
              <a:buNone/>
            </a:pPr>
            <a:r>
              <a:rPr lang="sv-SE" dirty="0"/>
              <a:t>scientist, GU</a:t>
            </a:r>
          </a:p>
          <a:p>
            <a:pPr marL="0" indent="0" latinLnBrk="1" hangingPunct="0">
              <a:lnSpc>
                <a:spcPct val="120000"/>
              </a:lnSpc>
              <a:buNone/>
            </a:pPr>
            <a:r>
              <a:rPr lang="sv-SE" dirty="0"/>
              <a:t>Kaj Thuresson, kemist, RAÄ</a:t>
            </a:r>
          </a:p>
          <a:p>
            <a:pPr marL="0" indent="0" latinLnBrk="1" hangingPunct="0">
              <a:lnSpc>
                <a:spcPct val="120000"/>
              </a:lnSpc>
              <a:buNone/>
            </a:pPr>
            <a:r>
              <a:rPr lang="sv-SE" dirty="0"/>
              <a:t>Thomas </a:t>
            </a:r>
            <a:r>
              <a:rPr lang="sv-SE" dirty="0" err="1"/>
              <a:t>Zack</a:t>
            </a:r>
            <a:r>
              <a:rPr lang="sv-SE" dirty="0"/>
              <a:t>, geolog, GU</a:t>
            </a:r>
          </a:p>
          <a:p>
            <a:pPr marL="0" indent="0" latinLnBrk="1" hangingPunct="0">
              <a:lnSpc>
                <a:spcPct val="120000"/>
              </a:lnSpc>
              <a:buNone/>
            </a:pPr>
            <a:r>
              <a:rPr lang="sv-SE" dirty="0"/>
              <a:t>Susanne </a:t>
            </a:r>
            <a:r>
              <a:rPr lang="sv-SE" dirty="0" err="1"/>
              <a:t>Wilken</a:t>
            </a:r>
            <a:r>
              <a:rPr lang="sv-SE" dirty="0"/>
              <a:t>, fysiker, Chalmers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BD3F63-42C7-1743-831C-5047EEBD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415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198F91-B561-1D49-9D6E-BB61765D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Projektets syfte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96BEF9-651E-0440-A73A-3AAB5CE6BB1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152400" lvl="0" indent="0">
              <a:lnSpc>
                <a:spcPct val="170000"/>
              </a:lnSpc>
              <a:spcBef>
                <a:spcPts val="0"/>
              </a:spcBef>
              <a:buSzPct val="100000"/>
              <a:buNone/>
            </a:pPr>
            <a:r>
              <a:rPr lang="en-US" sz="2300" i="1" dirty="0" err="1"/>
              <a:t>Syftet</a:t>
            </a:r>
            <a:r>
              <a:rPr lang="en-US" sz="2300" i="1" dirty="0"/>
              <a:t> med </a:t>
            </a:r>
            <a:r>
              <a:rPr lang="en-US" sz="2300" i="1" dirty="0" err="1"/>
              <a:t>projektet</a:t>
            </a:r>
            <a:r>
              <a:rPr lang="en-US" sz="2300" i="1" dirty="0"/>
              <a:t> </a:t>
            </a:r>
            <a:r>
              <a:rPr lang="en-US" sz="2300" i="1" dirty="0" err="1"/>
              <a:t>är</a:t>
            </a:r>
            <a:r>
              <a:rPr lang="en-US" sz="2300" i="1" dirty="0"/>
              <a:t> </a:t>
            </a:r>
            <a:r>
              <a:rPr lang="en-US" sz="2300" i="1" dirty="0" err="1"/>
              <a:t>att</a:t>
            </a:r>
            <a:r>
              <a:rPr lang="en-US" sz="2300" i="1" dirty="0"/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få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fram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ny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och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fördjupad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kunskap</a:t>
            </a:r>
            <a:r>
              <a:rPr lang="en-US" sz="2300" i="1" dirty="0">
                <a:solidFill>
                  <a:srgbClr val="FF0000"/>
                </a:solidFill>
              </a:rPr>
              <a:t> om </a:t>
            </a:r>
            <a:r>
              <a:rPr lang="en-US" sz="2300" i="1" dirty="0" err="1">
                <a:solidFill>
                  <a:srgbClr val="FF0000"/>
                </a:solidFill>
              </a:rPr>
              <a:t>färger</a:t>
            </a:r>
            <a:r>
              <a:rPr lang="en-US" sz="2300" i="1" dirty="0">
                <a:solidFill>
                  <a:srgbClr val="FF0000"/>
                </a:solidFill>
              </a:rPr>
              <a:t>, </a:t>
            </a:r>
            <a:r>
              <a:rPr lang="en-US" sz="2300" i="1" dirty="0" err="1">
                <a:solidFill>
                  <a:srgbClr val="FF0000"/>
                </a:solidFill>
              </a:rPr>
              <a:t>färgen</a:t>
            </a:r>
            <a:r>
              <a:rPr lang="en-US" sz="2300" i="1" dirty="0">
                <a:solidFill>
                  <a:srgbClr val="FF0000"/>
                </a:solidFill>
              </a:rPr>
              <a:t>, </a:t>
            </a:r>
            <a:r>
              <a:rPr lang="en-US" sz="2300" i="1" dirty="0" err="1">
                <a:solidFill>
                  <a:srgbClr val="FF0000"/>
                </a:solidFill>
              </a:rPr>
              <a:t>färgningen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och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underlagen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i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hälsingegårdarnas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dekorationsmåleri</a:t>
            </a:r>
            <a:r>
              <a:rPr lang="en-US" sz="2300" i="1" dirty="0">
                <a:solidFill>
                  <a:srgbClr val="FF0000"/>
                </a:solidFill>
              </a:rPr>
              <a:t>, </a:t>
            </a:r>
            <a:r>
              <a:rPr lang="en-US" sz="2300" i="1" dirty="0" err="1">
                <a:solidFill>
                  <a:srgbClr val="FF0000"/>
                </a:solidFill>
              </a:rPr>
              <a:t>dekorerade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målade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möbler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och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mönstrade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textilier</a:t>
            </a:r>
            <a:r>
              <a:rPr lang="en-US" sz="2300" i="1" dirty="0"/>
              <a:t>. </a:t>
            </a:r>
            <a:r>
              <a:rPr lang="en-US" sz="2300" i="1" dirty="0" err="1"/>
              <a:t>Genom</a:t>
            </a:r>
            <a:r>
              <a:rPr lang="en-US" sz="2300" i="1" dirty="0"/>
              <a:t> </a:t>
            </a:r>
            <a:r>
              <a:rPr lang="en-US" sz="2300" i="1" dirty="0" err="1"/>
              <a:t>att</a:t>
            </a:r>
            <a:r>
              <a:rPr lang="en-US" sz="2300" i="1" dirty="0"/>
              <a:t> </a:t>
            </a:r>
            <a:r>
              <a:rPr lang="en-US" sz="2300" i="1" dirty="0" err="1"/>
              <a:t>förstå</a:t>
            </a:r>
            <a:r>
              <a:rPr lang="en-US" sz="2300" i="1" dirty="0"/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materialinnehåll</a:t>
            </a:r>
            <a:r>
              <a:rPr lang="en-US" sz="2300" i="1" dirty="0"/>
              <a:t> </a:t>
            </a:r>
            <a:r>
              <a:rPr lang="en-US" sz="2300" i="1" dirty="0" err="1"/>
              <a:t>och</a:t>
            </a:r>
            <a:r>
              <a:rPr lang="en-US" sz="2300" i="1" dirty="0"/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tillverkningstekniker</a:t>
            </a:r>
            <a:r>
              <a:rPr lang="en-US" sz="2300" i="1" dirty="0"/>
              <a:t> </a:t>
            </a:r>
            <a:r>
              <a:rPr lang="en-US" sz="2300" i="1" dirty="0" err="1"/>
              <a:t>i</a:t>
            </a:r>
            <a:r>
              <a:rPr lang="en-US" sz="2300" i="1" dirty="0"/>
              <a:t> 1700- </a:t>
            </a:r>
            <a:r>
              <a:rPr lang="en-US" sz="2300" i="1" dirty="0" err="1"/>
              <a:t>och</a:t>
            </a:r>
            <a:r>
              <a:rPr lang="en-US" sz="2300" i="1" dirty="0"/>
              <a:t> 1800-talens </a:t>
            </a:r>
            <a:r>
              <a:rPr lang="en-US" sz="2300" i="1" dirty="0" err="1"/>
              <a:t>folkliga</a:t>
            </a:r>
            <a:r>
              <a:rPr lang="en-US" sz="2300" i="1" dirty="0"/>
              <a:t> </a:t>
            </a:r>
            <a:r>
              <a:rPr lang="en-US" sz="2300" i="1" dirty="0" err="1"/>
              <a:t>konst</a:t>
            </a:r>
            <a:r>
              <a:rPr lang="en-US" sz="2300" i="1" dirty="0"/>
              <a:t> </a:t>
            </a:r>
            <a:r>
              <a:rPr lang="en-US" sz="2300" i="1" dirty="0" err="1"/>
              <a:t>och</a:t>
            </a:r>
            <a:r>
              <a:rPr lang="en-US" sz="2300" i="1" dirty="0"/>
              <a:t> </a:t>
            </a:r>
            <a:r>
              <a:rPr lang="en-US" sz="2300" i="1" dirty="0" err="1"/>
              <a:t>hantverk</a:t>
            </a:r>
            <a:r>
              <a:rPr lang="en-US" sz="2300" i="1" dirty="0"/>
              <a:t> </a:t>
            </a:r>
            <a:r>
              <a:rPr lang="en-US" sz="2300" i="1" dirty="0" err="1"/>
              <a:t>kan</a:t>
            </a:r>
            <a:r>
              <a:rPr lang="en-US" sz="2300" i="1" dirty="0"/>
              <a:t> vi </a:t>
            </a:r>
            <a:r>
              <a:rPr lang="en-US" sz="2300" i="1" dirty="0" err="1"/>
              <a:t>förstå</a:t>
            </a:r>
            <a:r>
              <a:rPr lang="en-US" sz="2300" i="1" dirty="0"/>
              <a:t> </a:t>
            </a:r>
            <a:r>
              <a:rPr lang="en-US" sz="2300" i="1" dirty="0" err="1"/>
              <a:t>dåtidens</a:t>
            </a:r>
            <a:r>
              <a:rPr lang="en-US" sz="2300" i="1" dirty="0"/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råvaruhandel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och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materialtillgång</a:t>
            </a:r>
            <a:r>
              <a:rPr lang="en-US" sz="2300" i="1" dirty="0"/>
              <a:t>.</a:t>
            </a:r>
          </a:p>
          <a:p>
            <a:pPr marL="152400" lv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US" sz="2300" i="1" dirty="0"/>
          </a:p>
          <a:p>
            <a:pPr marL="152400" lvl="0" indent="0">
              <a:lnSpc>
                <a:spcPct val="170000"/>
              </a:lnSpc>
              <a:spcBef>
                <a:spcPts val="0"/>
              </a:spcBef>
              <a:buSzPct val="100000"/>
              <a:buNone/>
            </a:pPr>
            <a:r>
              <a:rPr lang="en-US" sz="2300" i="1" dirty="0" err="1"/>
              <a:t>Forskargruppen</a:t>
            </a:r>
            <a:r>
              <a:rPr lang="en-US" sz="2300" i="1" dirty="0"/>
              <a:t> </a:t>
            </a:r>
            <a:r>
              <a:rPr lang="en-US" sz="2300" i="1" dirty="0" err="1"/>
              <a:t>använder</a:t>
            </a:r>
            <a:r>
              <a:rPr lang="en-US" sz="2300" i="1" dirty="0"/>
              <a:t> sig </a:t>
            </a:r>
            <a:r>
              <a:rPr lang="en-US" sz="2300" i="1" dirty="0" err="1"/>
              <a:t>av</a:t>
            </a:r>
            <a:r>
              <a:rPr lang="en-US" sz="2300" i="1" dirty="0"/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historisk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källforskning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/>
              <a:t>och</a:t>
            </a:r>
            <a:r>
              <a:rPr lang="en-US" sz="2300" i="1" dirty="0"/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naturvetenskapliga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analysmetoder</a:t>
            </a:r>
            <a:r>
              <a:rPr lang="en-US" sz="2300" i="1" dirty="0"/>
              <a:t> </a:t>
            </a:r>
            <a:r>
              <a:rPr lang="en-US" sz="2300" i="1" dirty="0" err="1"/>
              <a:t>för</a:t>
            </a:r>
            <a:r>
              <a:rPr lang="en-US" sz="2300" i="1" dirty="0"/>
              <a:t> </a:t>
            </a:r>
            <a:r>
              <a:rPr lang="en-US" sz="2300" i="1" dirty="0" err="1"/>
              <a:t>att</a:t>
            </a:r>
            <a:r>
              <a:rPr lang="en-US" sz="2300" i="1" dirty="0"/>
              <a:t> </a:t>
            </a:r>
            <a:r>
              <a:rPr lang="en-US" sz="2300" i="1" dirty="0" err="1"/>
              <a:t>göra</a:t>
            </a:r>
            <a:r>
              <a:rPr lang="en-US" sz="2300" i="1" dirty="0"/>
              <a:t> </a:t>
            </a:r>
            <a:r>
              <a:rPr lang="en-US" sz="2300" i="1" dirty="0" err="1"/>
              <a:t>en</a:t>
            </a:r>
            <a:r>
              <a:rPr lang="en-US" sz="2300" i="1" dirty="0"/>
              <a:t> </a:t>
            </a:r>
            <a:r>
              <a:rPr lang="en-US" sz="2300" i="1" dirty="0" err="1"/>
              <a:t>allomfattande</a:t>
            </a:r>
            <a:r>
              <a:rPr lang="en-US" sz="2300" i="1" dirty="0"/>
              <a:t> </a:t>
            </a:r>
            <a:r>
              <a:rPr lang="en-US" sz="2300" i="1" dirty="0" err="1"/>
              <a:t>analys</a:t>
            </a:r>
            <a:r>
              <a:rPr lang="en-US" sz="2300" i="1" dirty="0"/>
              <a:t> </a:t>
            </a:r>
            <a:r>
              <a:rPr lang="en-US" sz="2300" i="1" dirty="0" err="1"/>
              <a:t>och</a:t>
            </a:r>
            <a:r>
              <a:rPr lang="en-US" sz="2300" i="1" dirty="0"/>
              <a:t> </a:t>
            </a:r>
            <a:r>
              <a:rPr lang="en-US" sz="2300" i="1" dirty="0" err="1"/>
              <a:t>materialkarakterisering</a:t>
            </a:r>
            <a:r>
              <a:rPr lang="en-US" sz="2300" i="1" dirty="0"/>
              <a:t> </a:t>
            </a:r>
            <a:r>
              <a:rPr lang="en-US" sz="2300" i="1" dirty="0" err="1"/>
              <a:t>av</a:t>
            </a:r>
            <a:r>
              <a:rPr lang="en-US" sz="2300" i="1" dirty="0"/>
              <a:t> </a:t>
            </a:r>
            <a:r>
              <a:rPr lang="en-US" sz="2300" i="1" dirty="0" err="1"/>
              <a:t>ett</a:t>
            </a:r>
            <a:r>
              <a:rPr lang="en-US" sz="2300" i="1" dirty="0"/>
              <a:t> </a:t>
            </a:r>
            <a:r>
              <a:rPr lang="en-US" sz="2300" i="1" dirty="0" err="1"/>
              <a:t>svenskt</a:t>
            </a:r>
            <a:r>
              <a:rPr lang="en-US" sz="2300" i="1" dirty="0"/>
              <a:t> </a:t>
            </a:r>
            <a:r>
              <a:rPr lang="en-US" sz="2300" i="1" dirty="0" err="1"/>
              <a:t>kulturarv</a:t>
            </a:r>
            <a:r>
              <a:rPr lang="en-US" sz="2300" i="1" dirty="0"/>
              <a:t>. </a:t>
            </a:r>
            <a:r>
              <a:rPr lang="en-US" sz="2300" i="1" dirty="0" err="1"/>
              <a:t>Föremålens</a:t>
            </a:r>
            <a:r>
              <a:rPr lang="en-US" sz="2300" i="1" dirty="0"/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råmaterial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och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tekniker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/>
              <a:t>ska </a:t>
            </a:r>
            <a:r>
              <a:rPr lang="en-US" sz="2300" i="1" dirty="0" err="1"/>
              <a:t>analyseras</a:t>
            </a:r>
            <a:r>
              <a:rPr lang="en-US" sz="2300" i="1" dirty="0"/>
              <a:t> </a:t>
            </a:r>
            <a:r>
              <a:rPr lang="en-US" sz="2300" i="1" dirty="0" err="1"/>
              <a:t>utifrån</a:t>
            </a:r>
            <a:r>
              <a:rPr lang="en-US" sz="2300" i="1" dirty="0"/>
              <a:t> </a:t>
            </a:r>
            <a:r>
              <a:rPr lang="en-US" sz="2300" i="1" dirty="0" err="1"/>
              <a:t>sina</a:t>
            </a:r>
            <a:r>
              <a:rPr lang="en-US" sz="2300" i="1" dirty="0"/>
              <a:t> </a:t>
            </a:r>
            <a:r>
              <a:rPr lang="en-US" sz="2300" i="1" dirty="0" err="1"/>
              <a:t>historiska</a:t>
            </a:r>
            <a:r>
              <a:rPr lang="en-US" sz="2300" i="1" dirty="0"/>
              <a:t> </a:t>
            </a:r>
            <a:r>
              <a:rPr lang="en-US" sz="2300" i="1" dirty="0" err="1"/>
              <a:t>sammanhang</a:t>
            </a:r>
            <a:r>
              <a:rPr lang="en-US" sz="2300" i="1" dirty="0"/>
              <a:t>. </a:t>
            </a:r>
          </a:p>
          <a:p>
            <a:pPr marL="152400" lv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en-US" sz="2300" i="1" dirty="0"/>
          </a:p>
          <a:p>
            <a:pPr marL="152400" lvl="0" indent="0">
              <a:lnSpc>
                <a:spcPct val="170000"/>
              </a:lnSpc>
              <a:spcBef>
                <a:spcPts val="0"/>
              </a:spcBef>
              <a:buSzPct val="100000"/>
              <a:buNone/>
            </a:pPr>
            <a:r>
              <a:rPr lang="en-US" sz="2300" i="1" dirty="0" err="1"/>
              <a:t>Dessutom</a:t>
            </a:r>
            <a:r>
              <a:rPr lang="en-US" sz="2300" i="1" dirty="0"/>
              <a:t> </a:t>
            </a:r>
            <a:r>
              <a:rPr lang="en-US" sz="2300" i="1" dirty="0" err="1"/>
              <a:t>fokuserar</a:t>
            </a:r>
            <a:r>
              <a:rPr lang="en-US" sz="2300" i="1" dirty="0"/>
              <a:t> vi </a:t>
            </a:r>
            <a:r>
              <a:rPr lang="en-US" sz="2300" i="1" dirty="0" err="1"/>
              <a:t>på</a:t>
            </a:r>
            <a:r>
              <a:rPr lang="en-US" sz="2300" i="1" dirty="0"/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analys</a:t>
            </a:r>
            <a:r>
              <a:rPr lang="en-US" sz="2300" i="1" dirty="0">
                <a:solidFill>
                  <a:srgbClr val="FF0000"/>
                </a:solidFill>
              </a:rPr>
              <a:t>- </a:t>
            </a:r>
            <a:r>
              <a:rPr lang="en-US" sz="2300" i="1" dirty="0" err="1">
                <a:solidFill>
                  <a:srgbClr val="FF0000"/>
                </a:solidFill>
              </a:rPr>
              <a:t>och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metodutveckling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/>
              <a:t>av</a:t>
            </a:r>
            <a:r>
              <a:rPr lang="en-US" sz="2300" i="1" dirty="0"/>
              <a:t> </a:t>
            </a:r>
            <a:r>
              <a:rPr lang="en-US" sz="2300" i="1" dirty="0" err="1"/>
              <a:t>exempelvis</a:t>
            </a:r>
            <a:r>
              <a:rPr lang="en-US" sz="2300" i="1" dirty="0"/>
              <a:t> de </a:t>
            </a:r>
            <a:r>
              <a:rPr lang="en-US" sz="2300" i="1" dirty="0" err="1"/>
              <a:t>svåranalyserade</a:t>
            </a:r>
            <a:r>
              <a:rPr lang="en-US" sz="2300" i="1" dirty="0"/>
              <a:t> </a:t>
            </a:r>
            <a:r>
              <a:rPr lang="en-US" sz="2300" i="1" dirty="0" err="1"/>
              <a:t>organiska</a:t>
            </a:r>
            <a:r>
              <a:rPr lang="en-US" sz="2300" i="1" dirty="0"/>
              <a:t> </a:t>
            </a:r>
            <a:r>
              <a:rPr lang="en-US" sz="2300" i="1" dirty="0" err="1"/>
              <a:t>materialen</a:t>
            </a:r>
            <a:r>
              <a:rPr lang="en-US" sz="2300" i="1" dirty="0"/>
              <a:t>. </a:t>
            </a:r>
            <a:r>
              <a:rPr lang="en-US" sz="2300" i="1" dirty="0" err="1"/>
              <a:t>Ett</a:t>
            </a:r>
            <a:r>
              <a:rPr lang="en-US" sz="2300" i="1" dirty="0"/>
              <a:t> </a:t>
            </a:r>
            <a:r>
              <a:rPr lang="en-US" sz="2300" i="1" dirty="0" err="1"/>
              <a:t>indirekt</a:t>
            </a:r>
            <a:r>
              <a:rPr lang="en-US" sz="2300" i="1" dirty="0"/>
              <a:t> </a:t>
            </a:r>
            <a:r>
              <a:rPr lang="en-US" sz="2300" i="1" dirty="0" err="1"/>
              <a:t>syfte</a:t>
            </a:r>
            <a:r>
              <a:rPr lang="en-US" sz="2300" i="1" dirty="0"/>
              <a:t> </a:t>
            </a:r>
            <a:r>
              <a:rPr lang="en-US" sz="2300" i="1" dirty="0" err="1"/>
              <a:t>har</a:t>
            </a:r>
            <a:r>
              <a:rPr lang="en-US" sz="2300" i="1" dirty="0"/>
              <a:t> </a:t>
            </a:r>
            <a:r>
              <a:rPr lang="en-US" sz="2300" i="1" dirty="0" err="1"/>
              <a:t>också</a:t>
            </a:r>
            <a:r>
              <a:rPr lang="en-US" sz="2300" i="1" dirty="0"/>
              <a:t> </a:t>
            </a:r>
            <a:r>
              <a:rPr lang="en-US" sz="2300" i="1" dirty="0" err="1"/>
              <a:t>varit</a:t>
            </a:r>
            <a:r>
              <a:rPr lang="en-US" sz="2300" i="1" dirty="0"/>
              <a:t> </a:t>
            </a:r>
            <a:r>
              <a:rPr lang="en-US" sz="2300" i="1" dirty="0" err="1"/>
              <a:t>att</a:t>
            </a:r>
            <a:r>
              <a:rPr lang="en-US" sz="2300" i="1" dirty="0"/>
              <a:t> </a:t>
            </a:r>
            <a:r>
              <a:rPr lang="en-US" sz="2300" i="1" dirty="0" err="1"/>
              <a:t>skapa</a:t>
            </a:r>
            <a:r>
              <a:rPr lang="en-US" sz="2300" i="1" dirty="0"/>
              <a:t> </a:t>
            </a:r>
            <a:r>
              <a:rPr lang="en-US" sz="2300" i="1" dirty="0" err="1"/>
              <a:t>en</a:t>
            </a:r>
            <a:r>
              <a:rPr lang="en-US" sz="2300" i="1" dirty="0"/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plattform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för</a:t>
            </a:r>
            <a:r>
              <a:rPr lang="en-US" sz="2300" i="1" dirty="0">
                <a:solidFill>
                  <a:srgbClr val="FF0000"/>
                </a:solidFill>
              </a:rPr>
              <a:t> conservation science </a:t>
            </a:r>
            <a:r>
              <a:rPr lang="en-US" sz="2300" i="1" dirty="0" err="1">
                <a:solidFill>
                  <a:srgbClr val="FF0000"/>
                </a:solidFill>
              </a:rPr>
              <a:t>och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historisk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materialforskning</a:t>
            </a:r>
            <a:r>
              <a:rPr lang="en-US" sz="2300" i="1" dirty="0"/>
              <a:t>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sv-SE" dirty="0"/>
              <a:t>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DB1C580-FF31-CA4D-8A66-3B7837B05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5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HÄLSINGLANDS INREDNINGSKULTUR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Redaktörer: </a:t>
            </a:r>
            <a:r>
              <a:rPr lang="sv-SE" dirty="0"/>
              <a:t>fil dr Ingalill Nyström, professor Anneli Palmsköld och professor Johan Knutsson</a:t>
            </a:r>
          </a:p>
          <a:p>
            <a:pPr marL="0" indent="0">
              <a:buNone/>
            </a:pPr>
            <a:r>
              <a:rPr lang="sv-SE" b="1" dirty="0"/>
              <a:t>Utgivare: </a:t>
            </a:r>
            <a:r>
              <a:rPr lang="sv-SE" dirty="0"/>
              <a:t>Makadam förlag</a:t>
            </a:r>
          </a:p>
          <a:p>
            <a:pPr marL="0" indent="0">
              <a:buNone/>
            </a:pPr>
            <a:r>
              <a:rPr lang="sv-SE" b="1" dirty="0"/>
              <a:t>Vetenskaplig granskning: </a:t>
            </a:r>
            <a:r>
              <a:rPr lang="sv-SE" dirty="0"/>
              <a:t>Kriterium</a:t>
            </a:r>
          </a:p>
          <a:p>
            <a:pPr marL="0" indent="0">
              <a:buNone/>
            </a:pPr>
            <a:r>
              <a:rPr lang="sv-SE" b="1" dirty="0"/>
              <a:t>Omfattning: </a:t>
            </a:r>
            <a:r>
              <a:rPr lang="sv-SE" dirty="0"/>
              <a:t>cirka 300-400 sidor inklusive ett rikt bildmaterial</a:t>
            </a:r>
          </a:p>
          <a:p>
            <a:pPr marL="0" indent="0">
              <a:buNone/>
            </a:pPr>
            <a:r>
              <a:rPr lang="sv-SE" b="1" dirty="0"/>
              <a:t>Utgivning: </a:t>
            </a:r>
            <a:r>
              <a:rPr lang="sv-SE" dirty="0"/>
              <a:t>senhösten 2018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96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1A77EF-E59A-BC44-AAFE-6ED39592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Disposition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8582A3-1DC1-7545-818F-D9CA28530A9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Förord</a:t>
            </a:r>
          </a:p>
          <a:p>
            <a:pPr marL="514350" indent="-514350">
              <a:buAutoNum type="romanUcPeriod"/>
            </a:pPr>
            <a:r>
              <a:rPr lang="sv-SE" dirty="0"/>
              <a:t>INLEDNING</a:t>
            </a:r>
          </a:p>
          <a:p>
            <a:pPr marL="514350" indent="-514350">
              <a:buAutoNum type="romanUcPeriod"/>
            </a:pPr>
            <a:r>
              <a:rPr lang="sv-SE" dirty="0"/>
              <a:t>MATERIAL OCH TEKNIK</a:t>
            </a:r>
          </a:p>
          <a:p>
            <a:pPr marL="514350" indent="-514350">
              <a:buAutoNum type="romanUcPeriod"/>
            </a:pPr>
            <a:r>
              <a:rPr lang="sv-SE" dirty="0"/>
              <a:t>ESTETISKA UTTRYCK I MÅLERI OCH TEXTIL</a:t>
            </a:r>
          </a:p>
          <a:p>
            <a:pPr marL="514350" indent="-514350">
              <a:buAutoNum type="romanUcPeriod"/>
            </a:pPr>
            <a:r>
              <a:rPr lang="sv-SE" dirty="0"/>
              <a:t>REFLEKTION: TVÄRVETENSKAPLIGA FRÅGOR OCH METODER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1E1342E-B617-F443-A989-325AD6AD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917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7809DD-53A3-CD47-A8DA-22784AD7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I. INLEDNING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9C128F-E6F0-0742-84C3-194E28CBA6A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Hur ett världsarv skapas.</a:t>
            </a:r>
            <a:r>
              <a:rPr lang="sv-SE" dirty="0"/>
              <a:t> </a:t>
            </a:r>
            <a:r>
              <a:rPr lang="sv-SE" i="1" dirty="0"/>
              <a:t>Johan Knutsson och Anneli Palmsköld</a:t>
            </a:r>
          </a:p>
          <a:p>
            <a:pPr marL="0" indent="0">
              <a:buNone/>
            </a:pPr>
            <a:r>
              <a:rPr lang="sv-SE" dirty="0">
                <a:solidFill>
                  <a:srgbClr val="C00000"/>
                </a:solidFill>
              </a:rPr>
              <a:t>Hälsinglands inredningskultur. </a:t>
            </a:r>
            <a:r>
              <a:rPr lang="sv-SE" i="1" dirty="0"/>
              <a:t>Ingalill Nyström, Johan Knutsson och Anneli Palmsköld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239E2AD-7E64-C64B-8677-C01B779A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1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68B069-904E-B442-A62E-144CD3B6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II. MATERIAL OCH TEKNIK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EFF7C7-9DE9-054A-AB37-F715E1AE84D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Konsteknologisk källforskning med hantverks- och konserveringsvetenskapligt perspektiv</a:t>
            </a:r>
            <a:r>
              <a:rPr lang="sv-SE" dirty="0"/>
              <a:t>. </a:t>
            </a:r>
            <a:r>
              <a:rPr lang="sv-SE" i="1" dirty="0"/>
              <a:t>Ingalill Nyström</a:t>
            </a:r>
          </a:p>
          <a:p>
            <a:pPr marL="0" indent="0">
              <a:buNone/>
            </a:pPr>
            <a:r>
              <a:rPr lang="sv-SE" dirty="0">
                <a:solidFill>
                  <a:srgbClr val="C00000"/>
                </a:solidFill>
              </a:rPr>
              <a:t>Trä, textil och papper som underlag. </a:t>
            </a:r>
            <a:r>
              <a:rPr lang="sv-SE" i="1" dirty="0"/>
              <a:t>Ingalill Nyström, Anneli Palmsköld, Johan Knutsson och Liv Friis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Färgers framställning, distribution och användning. Vejde, turkiskt rött och andra färger. </a:t>
            </a:r>
            <a:r>
              <a:rPr lang="sv-SE" dirty="0">
                <a:solidFill>
                  <a:schemeClr val="tx1"/>
                </a:solidFill>
              </a:rPr>
              <a:t>Ingalill Nyström, Anneli Palmsköld och Anders Assis</a:t>
            </a:r>
          </a:p>
          <a:p>
            <a:pPr marL="0" indent="0">
              <a:buNone/>
            </a:pPr>
            <a:r>
              <a:rPr lang="sv-SE" dirty="0">
                <a:solidFill>
                  <a:srgbClr val="C00000"/>
                </a:solidFill>
              </a:rPr>
              <a:t>Med pensel, mall och schablon: Målares tekniker, verktyg och tillvägagångssätt. </a:t>
            </a:r>
            <a:r>
              <a:rPr lang="sv-SE" i="1" dirty="0"/>
              <a:t>Ingalill Nyström, Johan Knutsson och Liv Friis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Konstteknologiska undersökningar av måleri material- och teknikanalyser. </a:t>
            </a:r>
            <a:r>
              <a:rPr lang="sv-SE" i="1" dirty="0"/>
              <a:t>Ingalill Nyström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B3A186A-C491-A445-90AB-46AD6607F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734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F5B8BC-E66A-8146-92DF-9A54907A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III. ESTETISKA UTTRYCK I MÅLERI OCH TEXTIL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AAF4D6-45B0-9E44-A6C7-DAF2FD4E371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Estetiska perspektiv med kultur- och konstvetenskapliga metoder. </a:t>
            </a:r>
            <a:r>
              <a:rPr lang="sv-SE" i="1" dirty="0"/>
              <a:t>Johan Knutsson, Ingalill Nyström och Anneli Palmsköld</a:t>
            </a:r>
          </a:p>
          <a:p>
            <a:pPr marL="0" indent="0">
              <a:buNone/>
            </a:pPr>
            <a:r>
              <a:rPr lang="sv-SE" dirty="0">
                <a:solidFill>
                  <a:srgbClr val="C00000"/>
                </a:solidFill>
              </a:rPr>
              <a:t>Stadsutbildade målares verk i gård och kyrka. Paul Hallberg och Jonas </a:t>
            </a:r>
            <a:r>
              <a:rPr lang="sv-SE" dirty="0" err="1">
                <a:solidFill>
                  <a:srgbClr val="C00000"/>
                </a:solidFill>
              </a:rPr>
              <a:t>Hertman</a:t>
            </a:r>
            <a:r>
              <a:rPr lang="sv-SE" dirty="0">
                <a:solidFill>
                  <a:srgbClr val="C00000"/>
                </a:solidFill>
              </a:rPr>
              <a:t>. </a:t>
            </a:r>
            <a:r>
              <a:rPr lang="sv-SE" i="1" dirty="0"/>
              <a:t>Lars Nylander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Ljusdalsmåleriet före och efter Anders Ädel. </a:t>
            </a:r>
            <a:r>
              <a:rPr lang="sv-SE" i="1" dirty="0"/>
              <a:t>Anders Assis</a:t>
            </a:r>
          </a:p>
          <a:p>
            <a:pPr marL="0" indent="0">
              <a:buNone/>
            </a:pPr>
            <a:r>
              <a:rPr lang="sv-SE" dirty="0">
                <a:solidFill>
                  <a:srgbClr val="C00000"/>
                </a:solidFill>
              </a:rPr>
              <a:t>Inrednings- och möbelmåleri i Ovanåker och Delsbo. </a:t>
            </a:r>
            <a:r>
              <a:rPr lang="sv-SE" i="1" dirty="0"/>
              <a:t>Johan Knutsson 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Konvention och variation i måleriet i Forsa. </a:t>
            </a:r>
            <a:r>
              <a:rPr lang="sv-SE" i="1" dirty="0"/>
              <a:t>Lars Nylander, Anders Assis och Ingalill Nyström</a:t>
            </a:r>
          </a:p>
          <a:p>
            <a:pPr marL="0" indent="0">
              <a:buNone/>
            </a:pPr>
            <a:r>
              <a:rPr lang="sv-SE" dirty="0">
                <a:solidFill>
                  <a:srgbClr val="C00000"/>
                </a:solidFill>
              </a:rPr>
              <a:t>Blåmålaren – Hälsinglands mest kände och okände målare. </a:t>
            </a:r>
            <a:r>
              <a:rPr lang="sv-SE" i="1" dirty="0"/>
              <a:t>Anders Assis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Estetisk variation i vävning och broderi. </a:t>
            </a:r>
            <a:r>
              <a:rPr lang="sv-SE" i="1" dirty="0"/>
              <a:t>Anneli Palmsköld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B0B1F2B-B2BC-7D43-AD22-78F8942E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12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807679-7A75-0E4D-9332-43B082E9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IV. REFLEKTION: TVÄRVETENSKAPLIGA FRÅGOR OCH METODER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48A8ED-3BB6-534E-8B06-F8C92C5F137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Dekorerade interiörer i hälsingegårdar - en holistisk studie av ett kulturhistoriskt världsarv. </a:t>
            </a:r>
            <a:r>
              <a:rPr lang="sv-SE" i="1" dirty="0"/>
              <a:t>Ingalill Nyström, Johan Knutsson och Anneli Palmsköld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0AB6534-E2B6-4848-93BD-49663141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INSTITUTIONEN FÖR KULTURVÅRD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577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Basmallar">
  <a:themeElements>
    <a:clrScheme name="GU">
      <a:dk1>
        <a:sysClr val="windowText" lastClr="000000"/>
      </a:dk1>
      <a:lt1>
        <a:sysClr val="window" lastClr="FFFFFF"/>
      </a:lt1>
      <a:dk2>
        <a:srgbClr val="004B89"/>
      </a:dk2>
      <a:lt2>
        <a:srgbClr val="EEECE1"/>
      </a:lt2>
      <a:accent1>
        <a:srgbClr val="004B89"/>
      </a:accent1>
      <a:accent2>
        <a:srgbClr val="7A99AC"/>
      </a:accent2>
      <a:accent3>
        <a:srgbClr val="9B2743"/>
      </a:accent3>
      <a:accent4>
        <a:srgbClr val="FE5000"/>
      </a:accent4>
      <a:accent5>
        <a:srgbClr val="53682B"/>
      </a:accent5>
      <a:accent6>
        <a:srgbClr val="79CAB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vensk Grundmall.potx" id="{9FB274A9-44B6-4324-B4A2-472C129E13BB}" vid="{4E1C0FC8-6D8B-4319-9B8E-3F59ED00C7F4}"/>
    </a:ext>
  </a:extLst>
</a:theme>
</file>

<file path=ppt/theme/theme2.xml><?xml version="1.0" encoding="utf-8"?>
<a:theme xmlns:a="http://schemas.openxmlformats.org/drawingml/2006/main" name="Start- &amp; slutsi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vensk Grundmall.potx" id="{9FB274A9-44B6-4324-B4A2-472C129E13BB}" vid="{786940FA-E371-44C7-9C92-09976208A0A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20050</TotalTime>
  <Words>646</Words>
  <Application>Microsoft Macintosh PowerPoint</Application>
  <PresentationFormat>Bildspel på skärmen (4:3)</PresentationFormat>
  <Paragraphs>79</Paragraphs>
  <Slides>11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Arial Bold</vt:lpstr>
      <vt:lpstr>Arial Narrow</vt:lpstr>
      <vt:lpstr>Calibri</vt:lpstr>
      <vt:lpstr>Helvetica</vt:lpstr>
      <vt:lpstr>Wingdings</vt:lpstr>
      <vt:lpstr>Basmallar</vt:lpstr>
      <vt:lpstr>Start- &amp; slutsidor</vt:lpstr>
      <vt:lpstr>Dekorerade interiörer i hälsingegårdar – en holistisk studie av ett kulturhistoriskt världsarv </vt:lpstr>
      <vt:lpstr>Ett forskningsprojekt finansierat av Vetenskapsrådet 2014-2017</vt:lpstr>
      <vt:lpstr>Projektets syfte</vt:lpstr>
      <vt:lpstr>HÄLSINGLANDS INREDNINGSKULTUR</vt:lpstr>
      <vt:lpstr>Disposition</vt:lpstr>
      <vt:lpstr>I. INLEDNING</vt:lpstr>
      <vt:lpstr>II. MATERIAL OCH TEKNIK</vt:lpstr>
      <vt:lpstr>III. ESTETISKA UTTRYCK I MÅLERI OCH TEXTIL</vt:lpstr>
      <vt:lpstr>IV. REFLEKTION: TVÄRVETENSKAPLIGA FRÅGOR OCH METODER 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Mikael Boustedt</dc:creator>
  <cp:keywords/>
  <dc:description/>
  <cp:lastModifiedBy>Microsoft Office-användare</cp:lastModifiedBy>
  <cp:revision>37</cp:revision>
  <cp:lastPrinted>2014-10-10T12:54:55Z</cp:lastPrinted>
  <dcterms:created xsi:type="dcterms:W3CDTF">2014-06-19T06:29:11Z</dcterms:created>
  <dcterms:modified xsi:type="dcterms:W3CDTF">2018-05-22T18:01:33Z</dcterms:modified>
  <cp:category/>
</cp:coreProperties>
</file>