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3" r:id="rId6"/>
    <p:sldId id="277" r:id="rId7"/>
    <p:sldId id="274" r:id="rId8"/>
    <p:sldId id="285" r:id="rId9"/>
    <p:sldId id="278" r:id="rId10"/>
    <p:sldId id="284" r:id="rId11"/>
    <p:sldId id="286" r:id="rId12"/>
    <p:sldId id="276" r:id="rId13"/>
    <p:sldId id="280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6457" autoAdjust="0"/>
  </p:normalViewPr>
  <p:slideViewPr>
    <p:cSldViewPr snapToGrid="0">
      <p:cViewPr varScale="1">
        <p:scale>
          <a:sx n="64" d="100"/>
          <a:sy n="64" d="100"/>
        </p:scale>
        <p:origin x="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929B-AC6F-4BD3-8AB0-D6BF29AACE1D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C848-9E72-426D-83F5-9D0D46441F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0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 KÄLLOR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anges?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64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0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C848-9E72-426D-83F5-9D0D46441F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7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3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79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53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44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89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39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97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5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6E49-D542-415A-9D44-FBA4361C48C4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890C-1299-4493-8007-2F98113BF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9700" y="666750"/>
            <a:ext cx="9525000" cy="3031385"/>
          </a:xfrm>
        </p:spPr>
        <p:txBody>
          <a:bodyPr>
            <a:normAutofit fontScale="92500" lnSpcReduction="20000"/>
          </a:bodyPr>
          <a:lstStyle/>
          <a:p>
            <a:r>
              <a:rPr lang="sv-SE" sz="6600" dirty="0" smtClean="0"/>
              <a:t>VÄLKOMMEN TILL FORSKARNA PÅ SLOTTET</a:t>
            </a:r>
          </a:p>
          <a:p>
            <a:endParaRPr lang="sv-SE" sz="4000" dirty="0" smtClean="0"/>
          </a:p>
          <a:p>
            <a:r>
              <a:rPr lang="sv-SE" sz="4000" dirty="0" smtClean="0"/>
              <a:t>TEMA: HÄLSINGEGÅRDAR FÖRR OCH NU </a:t>
            </a:r>
            <a:br>
              <a:rPr lang="sv-SE" sz="4000" dirty="0" smtClean="0"/>
            </a:br>
            <a:r>
              <a:rPr lang="sv-SE" sz="4000" dirty="0" smtClean="0"/>
              <a:t>– OM MÅLERI, RELIGION OCH FRAMTID </a:t>
            </a:r>
            <a:endParaRPr lang="sv-SE" sz="4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3999976"/>
            <a:ext cx="7016205" cy="24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  <p:sp>
        <p:nvSpPr>
          <p:cNvPr id="2079" name="Underrubrik 2078"/>
          <p:cNvSpPr>
            <a:spLocks noGrp="1"/>
          </p:cNvSpPr>
          <p:nvPr>
            <p:ph type="subTitle" idx="1"/>
          </p:nvPr>
        </p:nvSpPr>
        <p:spPr>
          <a:xfrm>
            <a:off x="1524000" y="4897438"/>
            <a:ext cx="9144000" cy="1655762"/>
          </a:xfrm>
        </p:spPr>
        <p:txBody>
          <a:bodyPr/>
          <a:lstStyle/>
          <a:p>
            <a:r>
              <a:rPr lang="sv-SE" i="1" dirty="0"/>
              <a:t>Företagarnas strategier i </a:t>
            </a:r>
            <a:r>
              <a:rPr lang="sv-SE" i="1" dirty="0" smtClean="0"/>
              <a:t>relation till </a:t>
            </a:r>
            <a:r>
              <a:rPr lang="sv-SE" i="1" dirty="0"/>
              <a:t>offentliga aktörer</a:t>
            </a:r>
          </a:p>
        </p:txBody>
      </p:sp>
      <p:grpSp>
        <p:nvGrpSpPr>
          <p:cNvPr id="2083" name="Grupp 2082"/>
          <p:cNvGrpSpPr/>
          <p:nvPr/>
        </p:nvGrpSpPr>
        <p:grpSpPr>
          <a:xfrm>
            <a:off x="2913063" y="977365"/>
            <a:ext cx="5759451" cy="3820060"/>
            <a:chOff x="2913063" y="634465"/>
            <a:chExt cx="5759451" cy="382006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 rot="16200000">
              <a:off x="1485337" y="2136744"/>
              <a:ext cx="3404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sv-SE" altLang="sv-SE" sz="13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Inflyttade turismentrepr</a:t>
              </a:r>
              <a:r>
                <a:rPr lang="sv-SE" altLang="sv-SE" sz="1300" dirty="0">
                  <a:solidFill>
                    <a:srgbClr val="000000"/>
                  </a:solidFill>
                  <a:latin typeface="Calibri" pitchFamily="34" charset="0"/>
                </a:rPr>
                <a:t>enörers strategier</a:t>
              </a:r>
              <a:endParaRPr lang="sv-SE" altLang="sv-SE" sz="1300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16200000">
              <a:off x="3043238" y="838200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6200000">
              <a:off x="3043238" y="798513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16200000">
              <a:off x="3367088" y="2400300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559176" y="965200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581651" y="1089025"/>
              <a:ext cx="25715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Offentliga aktörers turismstrategier</a:t>
              </a:r>
              <a:endParaRPr kumimoji="0" lang="sv-SE" altLang="sv-S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8212138" y="965200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194301" y="1284288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913063" y="960438"/>
              <a:ext cx="574675" cy="63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487738" y="960438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122863" y="960438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667751" y="960438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667751" y="960438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499101" y="1714500"/>
              <a:ext cx="12644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sv-SE" altLang="sv-SE" sz="140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Inriktat mot </a:t>
              </a:r>
              <a:r>
                <a:rPr lang="sv-SE" altLang="sv-SE" sz="1400" i="1" dirty="0">
                  <a:solidFill>
                    <a:srgbClr val="000000"/>
                  </a:solidFill>
                  <a:latin typeface="+mn-lt"/>
                </a:rPr>
                <a:t>allmänintresset</a:t>
              </a:r>
              <a:endParaRPr lang="sv-SE" altLang="sv-SE" sz="1400" dirty="0">
                <a:latin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518276" y="1827213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6965951" y="1714500"/>
              <a:ext cx="14679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Marknadsorienterat</a:t>
              </a:r>
              <a:endParaRPr kumimoji="0" lang="sv-SE" altLang="sv-S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48" name="Rectangle 29"/>
            <p:cNvSpPr>
              <a:spLocks noChangeArrowheads="1"/>
            </p:cNvSpPr>
            <p:nvPr/>
          </p:nvSpPr>
          <p:spPr bwMode="auto">
            <a:xfrm>
              <a:off x="8462963" y="1609725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Rectangle 30"/>
            <p:cNvSpPr>
              <a:spLocks noChangeArrowheads="1"/>
            </p:cNvSpPr>
            <p:nvPr/>
          </p:nvSpPr>
          <p:spPr bwMode="auto">
            <a:xfrm>
              <a:off x="3487738" y="1603375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50" name="Rectangle 31"/>
            <p:cNvSpPr>
              <a:spLocks noChangeArrowheads="1"/>
            </p:cNvSpPr>
            <p:nvPr/>
          </p:nvSpPr>
          <p:spPr bwMode="auto">
            <a:xfrm>
              <a:off x="5122863" y="1603375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53" name="Rectangle 33"/>
            <p:cNvSpPr>
              <a:spLocks noChangeArrowheads="1"/>
            </p:cNvSpPr>
            <p:nvPr/>
          </p:nvSpPr>
          <p:spPr bwMode="auto">
            <a:xfrm>
              <a:off x="6761163" y="1603375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2082" name="Grupp 2081"/>
            <p:cNvGrpSpPr/>
            <p:nvPr/>
          </p:nvGrpSpPr>
          <p:grpSpPr>
            <a:xfrm>
              <a:off x="5122863" y="966788"/>
              <a:ext cx="3549651" cy="642937"/>
              <a:chOff x="5122863" y="966788"/>
              <a:chExt cx="3549651" cy="642937"/>
            </a:xfrm>
          </p:grpSpPr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5122863" y="966788"/>
                <a:ext cx="6350" cy="6365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8667751" y="966788"/>
                <a:ext cx="4763" cy="6365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51" name="Rectangle 32"/>
              <p:cNvSpPr>
                <a:spLocks noChangeArrowheads="1"/>
              </p:cNvSpPr>
              <p:nvPr/>
            </p:nvSpPr>
            <p:spPr bwMode="auto">
              <a:xfrm>
                <a:off x="5129213" y="1603375"/>
                <a:ext cx="1631950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54" name="Rectangle 34"/>
              <p:cNvSpPr>
                <a:spLocks noChangeArrowheads="1"/>
              </p:cNvSpPr>
              <p:nvPr/>
            </p:nvSpPr>
            <p:spPr bwMode="auto">
              <a:xfrm>
                <a:off x="6765926" y="1603375"/>
                <a:ext cx="1901825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2055" name="Rectangle 35"/>
            <p:cNvSpPr>
              <a:spLocks noChangeArrowheads="1"/>
            </p:cNvSpPr>
            <p:nvPr/>
          </p:nvSpPr>
          <p:spPr bwMode="auto">
            <a:xfrm>
              <a:off x="8667751" y="1603375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58" name="Rectangle 38"/>
            <p:cNvSpPr>
              <a:spLocks noChangeArrowheads="1"/>
            </p:cNvSpPr>
            <p:nvPr/>
          </p:nvSpPr>
          <p:spPr bwMode="auto">
            <a:xfrm>
              <a:off x="8667751" y="1609725"/>
              <a:ext cx="4763" cy="53657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59" name="Rectangle 39"/>
            <p:cNvSpPr>
              <a:spLocks noChangeArrowheads="1"/>
            </p:cNvSpPr>
            <p:nvPr/>
          </p:nvSpPr>
          <p:spPr bwMode="auto">
            <a:xfrm>
              <a:off x="3559176" y="2408238"/>
              <a:ext cx="14679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Marknadsorienterat</a:t>
              </a:r>
              <a:endParaRPr kumimoji="0" lang="sv-SE" altLang="sv-S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60" name="Rectangle 40"/>
            <p:cNvSpPr>
              <a:spLocks noChangeArrowheads="1"/>
            </p:cNvSpPr>
            <p:nvPr/>
          </p:nvSpPr>
          <p:spPr bwMode="auto">
            <a:xfrm>
              <a:off x="5054601" y="2151063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41"/>
            <p:cNvSpPr>
              <a:spLocks noChangeArrowheads="1"/>
            </p:cNvSpPr>
            <p:nvPr/>
          </p:nvSpPr>
          <p:spPr bwMode="auto">
            <a:xfrm>
              <a:off x="5194301" y="2151063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42"/>
            <p:cNvSpPr>
              <a:spLocks noChangeArrowheads="1"/>
            </p:cNvSpPr>
            <p:nvPr/>
          </p:nvSpPr>
          <p:spPr bwMode="auto">
            <a:xfrm>
              <a:off x="5194301" y="2470150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43"/>
            <p:cNvSpPr>
              <a:spLocks noChangeArrowheads="1"/>
            </p:cNvSpPr>
            <p:nvPr/>
          </p:nvSpPr>
          <p:spPr bwMode="auto">
            <a:xfrm>
              <a:off x="6829426" y="2151063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81" name="Grupp 2080"/>
            <p:cNvGrpSpPr/>
            <p:nvPr/>
          </p:nvGrpSpPr>
          <p:grpSpPr>
            <a:xfrm>
              <a:off x="3487738" y="960438"/>
              <a:ext cx="5180013" cy="1192212"/>
              <a:chOff x="3487738" y="960438"/>
              <a:chExt cx="5180013" cy="1192212"/>
            </a:xfrm>
          </p:grpSpPr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3494088" y="966788"/>
                <a:ext cx="1628775" cy="1179513"/>
              </a:xfrm>
              <a:prstGeom prst="line">
                <a:avLst/>
              </a:prstGeom>
              <a:noFill/>
              <a:ln w="6350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3494088" y="960438"/>
                <a:ext cx="1628775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129213" y="960438"/>
                <a:ext cx="3538538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3487738" y="966788"/>
                <a:ext cx="6350" cy="6365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56" name="Rectangle 36"/>
              <p:cNvSpPr>
                <a:spLocks noChangeArrowheads="1"/>
              </p:cNvSpPr>
              <p:nvPr/>
            </p:nvSpPr>
            <p:spPr bwMode="auto">
              <a:xfrm>
                <a:off x="3487738" y="1609725"/>
                <a:ext cx="6350" cy="5365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57" name="Rectangle 37"/>
              <p:cNvSpPr>
                <a:spLocks noChangeArrowheads="1"/>
              </p:cNvSpPr>
              <p:nvPr/>
            </p:nvSpPr>
            <p:spPr bwMode="auto">
              <a:xfrm>
                <a:off x="5122863" y="1609725"/>
                <a:ext cx="6350" cy="5365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64" name="Rectangle 44"/>
              <p:cNvSpPr>
                <a:spLocks noChangeArrowheads="1"/>
              </p:cNvSpPr>
              <p:nvPr/>
            </p:nvSpPr>
            <p:spPr bwMode="auto">
              <a:xfrm>
                <a:off x="3494088" y="2146300"/>
                <a:ext cx="1628775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2065" name="Rectangle 45"/>
            <p:cNvSpPr>
              <a:spLocks noChangeArrowheads="1"/>
            </p:cNvSpPr>
            <p:nvPr/>
          </p:nvSpPr>
          <p:spPr bwMode="auto">
            <a:xfrm>
              <a:off x="5122863" y="2146300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66" name="Rectangle 46"/>
            <p:cNvSpPr>
              <a:spLocks noChangeArrowheads="1"/>
            </p:cNvSpPr>
            <p:nvPr/>
          </p:nvSpPr>
          <p:spPr bwMode="auto">
            <a:xfrm>
              <a:off x="5122863" y="2146300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67" name="Rectangle 47"/>
            <p:cNvSpPr>
              <a:spLocks noChangeArrowheads="1"/>
            </p:cNvSpPr>
            <p:nvPr/>
          </p:nvSpPr>
          <p:spPr bwMode="auto">
            <a:xfrm>
              <a:off x="3559176" y="2836863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48"/>
            <p:cNvSpPr>
              <a:spLocks noChangeArrowheads="1"/>
            </p:cNvSpPr>
            <p:nvPr/>
          </p:nvSpPr>
          <p:spPr bwMode="auto">
            <a:xfrm>
              <a:off x="5194301" y="2836863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49"/>
            <p:cNvSpPr>
              <a:spLocks noChangeArrowheads="1"/>
            </p:cNvSpPr>
            <p:nvPr/>
          </p:nvSpPr>
          <p:spPr bwMode="auto">
            <a:xfrm>
              <a:off x="6829426" y="2836863"/>
              <a:ext cx="1333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51"/>
            <p:cNvSpPr>
              <a:spLocks noChangeArrowheads="1"/>
            </p:cNvSpPr>
            <p:nvPr/>
          </p:nvSpPr>
          <p:spPr bwMode="auto">
            <a:xfrm>
              <a:off x="3567907" y="3522663"/>
              <a:ext cx="13450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Livsstilsorienterat</a:t>
              </a:r>
              <a:endParaRPr kumimoji="0" lang="sv-SE" altLang="sv-S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72" name="Rectangle 52"/>
            <p:cNvSpPr>
              <a:spLocks noChangeArrowheads="1"/>
            </p:cNvSpPr>
            <p:nvPr/>
          </p:nvSpPr>
          <p:spPr bwMode="auto">
            <a:xfrm>
              <a:off x="4867276" y="3522663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54"/>
            <p:cNvSpPr>
              <a:spLocks noChangeArrowheads="1"/>
            </p:cNvSpPr>
            <p:nvPr/>
          </p:nvSpPr>
          <p:spPr bwMode="auto">
            <a:xfrm>
              <a:off x="3490913" y="4238625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2080" name="Grupp 2079"/>
            <p:cNvGrpSpPr/>
            <p:nvPr/>
          </p:nvGrpSpPr>
          <p:grpSpPr>
            <a:xfrm>
              <a:off x="2913063" y="4276725"/>
              <a:ext cx="1152000" cy="6350"/>
              <a:chOff x="2913063" y="4238625"/>
              <a:chExt cx="2212976" cy="6350"/>
            </a:xfrm>
          </p:grpSpPr>
          <p:sp>
            <p:nvSpPr>
              <p:cNvPr id="2073" name="Rectangle 53"/>
              <p:cNvSpPr>
                <a:spLocks noChangeArrowheads="1"/>
              </p:cNvSpPr>
              <p:nvPr/>
            </p:nvSpPr>
            <p:spPr bwMode="auto">
              <a:xfrm>
                <a:off x="2913063" y="4238625"/>
                <a:ext cx="577850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75" name="Rectangle 55"/>
              <p:cNvSpPr>
                <a:spLocks noChangeArrowheads="1"/>
              </p:cNvSpPr>
              <p:nvPr/>
            </p:nvSpPr>
            <p:spPr bwMode="auto">
              <a:xfrm>
                <a:off x="3495676" y="4238625"/>
                <a:ext cx="1630363" cy="63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2076" name="Rectangle 56"/>
            <p:cNvSpPr>
              <a:spLocks noChangeArrowheads="1"/>
            </p:cNvSpPr>
            <p:nvPr/>
          </p:nvSpPr>
          <p:spPr bwMode="auto">
            <a:xfrm>
              <a:off x="2981326" y="4244975"/>
              <a:ext cx="1047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Freeform 57"/>
            <p:cNvSpPr>
              <a:spLocks noEditPoints="1"/>
            </p:cNvSpPr>
            <p:nvPr/>
          </p:nvSpPr>
          <p:spPr bwMode="auto">
            <a:xfrm>
              <a:off x="3236913" y="2117725"/>
              <a:ext cx="114300" cy="1912938"/>
            </a:xfrm>
            <a:custGeom>
              <a:avLst/>
              <a:gdLst>
                <a:gd name="T0" fmla="*/ 48 w 72"/>
                <a:gd name="T1" fmla="*/ 132 h 1205"/>
                <a:gd name="T2" fmla="*/ 24 w 72"/>
                <a:gd name="T3" fmla="*/ 60 h 1205"/>
                <a:gd name="T4" fmla="*/ 48 w 72"/>
                <a:gd name="T5" fmla="*/ 156 h 1205"/>
                <a:gd name="T6" fmla="*/ 24 w 72"/>
                <a:gd name="T7" fmla="*/ 228 h 1205"/>
                <a:gd name="T8" fmla="*/ 48 w 72"/>
                <a:gd name="T9" fmla="*/ 156 h 1205"/>
                <a:gd name="T10" fmla="*/ 48 w 72"/>
                <a:gd name="T11" fmla="*/ 324 h 1205"/>
                <a:gd name="T12" fmla="*/ 24 w 72"/>
                <a:gd name="T13" fmla="*/ 252 h 1205"/>
                <a:gd name="T14" fmla="*/ 48 w 72"/>
                <a:gd name="T15" fmla="*/ 348 h 1205"/>
                <a:gd name="T16" fmla="*/ 24 w 72"/>
                <a:gd name="T17" fmla="*/ 420 h 1205"/>
                <a:gd name="T18" fmla="*/ 48 w 72"/>
                <a:gd name="T19" fmla="*/ 348 h 1205"/>
                <a:gd name="T20" fmla="*/ 48 w 72"/>
                <a:gd name="T21" fmla="*/ 516 h 1205"/>
                <a:gd name="T22" fmla="*/ 24 w 72"/>
                <a:gd name="T23" fmla="*/ 444 h 1205"/>
                <a:gd name="T24" fmla="*/ 48 w 72"/>
                <a:gd name="T25" fmla="*/ 540 h 1205"/>
                <a:gd name="T26" fmla="*/ 24 w 72"/>
                <a:gd name="T27" fmla="*/ 612 h 1205"/>
                <a:gd name="T28" fmla="*/ 48 w 72"/>
                <a:gd name="T29" fmla="*/ 540 h 1205"/>
                <a:gd name="T30" fmla="*/ 48 w 72"/>
                <a:gd name="T31" fmla="*/ 708 h 1205"/>
                <a:gd name="T32" fmla="*/ 24 w 72"/>
                <a:gd name="T33" fmla="*/ 636 h 1205"/>
                <a:gd name="T34" fmla="*/ 48 w 72"/>
                <a:gd name="T35" fmla="*/ 732 h 1205"/>
                <a:gd name="T36" fmla="*/ 24 w 72"/>
                <a:gd name="T37" fmla="*/ 804 h 1205"/>
                <a:gd name="T38" fmla="*/ 48 w 72"/>
                <a:gd name="T39" fmla="*/ 732 h 1205"/>
                <a:gd name="T40" fmla="*/ 48 w 72"/>
                <a:gd name="T41" fmla="*/ 900 h 1205"/>
                <a:gd name="T42" fmla="*/ 24 w 72"/>
                <a:gd name="T43" fmla="*/ 828 h 1205"/>
                <a:gd name="T44" fmla="*/ 48 w 72"/>
                <a:gd name="T45" fmla="*/ 924 h 1205"/>
                <a:gd name="T46" fmla="*/ 24 w 72"/>
                <a:gd name="T47" fmla="*/ 997 h 1205"/>
                <a:gd name="T48" fmla="*/ 48 w 72"/>
                <a:gd name="T49" fmla="*/ 924 h 1205"/>
                <a:gd name="T50" fmla="*/ 48 w 72"/>
                <a:gd name="T51" fmla="*/ 1093 h 1205"/>
                <a:gd name="T52" fmla="*/ 24 w 72"/>
                <a:gd name="T53" fmla="*/ 1021 h 1205"/>
                <a:gd name="T54" fmla="*/ 48 w 72"/>
                <a:gd name="T55" fmla="*/ 1117 h 1205"/>
                <a:gd name="T56" fmla="*/ 24 w 72"/>
                <a:gd name="T57" fmla="*/ 1144 h 1205"/>
                <a:gd name="T58" fmla="*/ 48 w 72"/>
                <a:gd name="T59" fmla="*/ 1117 h 1205"/>
                <a:gd name="T60" fmla="*/ 36 w 72"/>
                <a:gd name="T61" fmla="*/ 0 h 1205"/>
                <a:gd name="T62" fmla="*/ 0 w 72"/>
                <a:gd name="T63" fmla="*/ 72 h 1205"/>
                <a:gd name="T64" fmla="*/ 36 w 72"/>
                <a:gd name="T65" fmla="*/ 1205 h 1205"/>
                <a:gd name="T66" fmla="*/ 72 w 72"/>
                <a:gd name="T67" fmla="*/ 1132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205">
                  <a:moveTo>
                    <a:pt x="48" y="60"/>
                  </a:moveTo>
                  <a:lnTo>
                    <a:pt x="48" y="132"/>
                  </a:lnTo>
                  <a:lnTo>
                    <a:pt x="24" y="132"/>
                  </a:lnTo>
                  <a:lnTo>
                    <a:pt x="24" y="60"/>
                  </a:lnTo>
                  <a:lnTo>
                    <a:pt x="48" y="60"/>
                  </a:lnTo>
                  <a:close/>
                  <a:moveTo>
                    <a:pt x="48" y="156"/>
                  </a:moveTo>
                  <a:lnTo>
                    <a:pt x="48" y="228"/>
                  </a:lnTo>
                  <a:lnTo>
                    <a:pt x="24" y="228"/>
                  </a:lnTo>
                  <a:lnTo>
                    <a:pt x="24" y="156"/>
                  </a:lnTo>
                  <a:lnTo>
                    <a:pt x="48" y="156"/>
                  </a:lnTo>
                  <a:close/>
                  <a:moveTo>
                    <a:pt x="48" y="252"/>
                  </a:moveTo>
                  <a:lnTo>
                    <a:pt x="48" y="324"/>
                  </a:lnTo>
                  <a:lnTo>
                    <a:pt x="24" y="324"/>
                  </a:lnTo>
                  <a:lnTo>
                    <a:pt x="24" y="252"/>
                  </a:lnTo>
                  <a:lnTo>
                    <a:pt x="48" y="252"/>
                  </a:lnTo>
                  <a:close/>
                  <a:moveTo>
                    <a:pt x="48" y="348"/>
                  </a:moveTo>
                  <a:lnTo>
                    <a:pt x="48" y="420"/>
                  </a:lnTo>
                  <a:lnTo>
                    <a:pt x="24" y="420"/>
                  </a:lnTo>
                  <a:lnTo>
                    <a:pt x="24" y="348"/>
                  </a:lnTo>
                  <a:lnTo>
                    <a:pt x="48" y="348"/>
                  </a:lnTo>
                  <a:close/>
                  <a:moveTo>
                    <a:pt x="48" y="444"/>
                  </a:moveTo>
                  <a:lnTo>
                    <a:pt x="48" y="516"/>
                  </a:lnTo>
                  <a:lnTo>
                    <a:pt x="24" y="516"/>
                  </a:lnTo>
                  <a:lnTo>
                    <a:pt x="24" y="444"/>
                  </a:lnTo>
                  <a:lnTo>
                    <a:pt x="48" y="444"/>
                  </a:lnTo>
                  <a:close/>
                  <a:moveTo>
                    <a:pt x="48" y="540"/>
                  </a:moveTo>
                  <a:lnTo>
                    <a:pt x="48" y="612"/>
                  </a:lnTo>
                  <a:lnTo>
                    <a:pt x="24" y="612"/>
                  </a:lnTo>
                  <a:lnTo>
                    <a:pt x="24" y="540"/>
                  </a:lnTo>
                  <a:lnTo>
                    <a:pt x="48" y="540"/>
                  </a:lnTo>
                  <a:close/>
                  <a:moveTo>
                    <a:pt x="48" y="636"/>
                  </a:moveTo>
                  <a:lnTo>
                    <a:pt x="48" y="708"/>
                  </a:lnTo>
                  <a:lnTo>
                    <a:pt x="24" y="708"/>
                  </a:lnTo>
                  <a:lnTo>
                    <a:pt x="24" y="636"/>
                  </a:lnTo>
                  <a:lnTo>
                    <a:pt x="48" y="636"/>
                  </a:lnTo>
                  <a:close/>
                  <a:moveTo>
                    <a:pt x="48" y="732"/>
                  </a:moveTo>
                  <a:lnTo>
                    <a:pt x="48" y="804"/>
                  </a:lnTo>
                  <a:lnTo>
                    <a:pt x="24" y="804"/>
                  </a:lnTo>
                  <a:lnTo>
                    <a:pt x="24" y="732"/>
                  </a:lnTo>
                  <a:lnTo>
                    <a:pt x="48" y="732"/>
                  </a:lnTo>
                  <a:close/>
                  <a:moveTo>
                    <a:pt x="48" y="828"/>
                  </a:moveTo>
                  <a:lnTo>
                    <a:pt x="48" y="900"/>
                  </a:lnTo>
                  <a:lnTo>
                    <a:pt x="24" y="900"/>
                  </a:lnTo>
                  <a:lnTo>
                    <a:pt x="24" y="828"/>
                  </a:lnTo>
                  <a:lnTo>
                    <a:pt x="48" y="828"/>
                  </a:lnTo>
                  <a:close/>
                  <a:moveTo>
                    <a:pt x="48" y="924"/>
                  </a:moveTo>
                  <a:lnTo>
                    <a:pt x="48" y="997"/>
                  </a:lnTo>
                  <a:lnTo>
                    <a:pt x="24" y="997"/>
                  </a:lnTo>
                  <a:lnTo>
                    <a:pt x="24" y="924"/>
                  </a:lnTo>
                  <a:lnTo>
                    <a:pt x="48" y="924"/>
                  </a:lnTo>
                  <a:close/>
                  <a:moveTo>
                    <a:pt x="48" y="1021"/>
                  </a:moveTo>
                  <a:lnTo>
                    <a:pt x="48" y="1093"/>
                  </a:lnTo>
                  <a:lnTo>
                    <a:pt x="24" y="1093"/>
                  </a:lnTo>
                  <a:lnTo>
                    <a:pt x="24" y="1021"/>
                  </a:lnTo>
                  <a:lnTo>
                    <a:pt x="48" y="1021"/>
                  </a:lnTo>
                  <a:close/>
                  <a:moveTo>
                    <a:pt x="48" y="1117"/>
                  </a:moveTo>
                  <a:lnTo>
                    <a:pt x="48" y="1144"/>
                  </a:lnTo>
                  <a:lnTo>
                    <a:pt x="24" y="1144"/>
                  </a:lnTo>
                  <a:lnTo>
                    <a:pt x="24" y="1117"/>
                  </a:lnTo>
                  <a:lnTo>
                    <a:pt x="48" y="1117"/>
                  </a:lnTo>
                  <a:close/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  <a:moveTo>
                    <a:pt x="72" y="1132"/>
                  </a:moveTo>
                  <a:lnTo>
                    <a:pt x="36" y="1205"/>
                  </a:lnTo>
                  <a:lnTo>
                    <a:pt x="0" y="1132"/>
                  </a:lnTo>
                  <a:lnTo>
                    <a:pt x="72" y="1132"/>
                  </a:lnTo>
                  <a:close/>
                </a:path>
              </a:pathLst>
            </a:custGeom>
            <a:solidFill>
              <a:srgbClr val="92D050"/>
            </a:solidFill>
            <a:ln w="0" cap="flat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78" name="Freeform 58"/>
            <p:cNvSpPr>
              <a:spLocks noEditPoints="1"/>
            </p:cNvSpPr>
            <p:nvPr/>
          </p:nvSpPr>
          <p:spPr bwMode="auto">
            <a:xfrm>
              <a:off x="5400675" y="1365249"/>
              <a:ext cx="3090863" cy="119063"/>
            </a:xfrm>
            <a:custGeom>
              <a:avLst/>
              <a:gdLst>
                <a:gd name="T0" fmla="*/ 132 w 2286"/>
                <a:gd name="T1" fmla="*/ 24 h 72"/>
                <a:gd name="T2" fmla="*/ 60 w 2286"/>
                <a:gd name="T3" fmla="*/ 48 h 72"/>
                <a:gd name="T4" fmla="*/ 156 w 2286"/>
                <a:gd name="T5" fmla="*/ 24 h 72"/>
                <a:gd name="T6" fmla="*/ 228 w 2286"/>
                <a:gd name="T7" fmla="*/ 48 h 72"/>
                <a:gd name="T8" fmla="*/ 156 w 2286"/>
                <a:gd name="T9" fmla="*/ 24 h 72"/>
                <a:gd name="T10" fmla="*/ 324 w 2286"/>
                <a:gd name="T11" fmla="*/ 24 h 72"/>
                <a:gd name="T12" fmla="*/ 252 w 2286"/>
                <a:gd name="T13" fmla="*/ 48 h 72"/>
                <a:gd name="T14" fmla="*/ 348 w 2286"/>
                <a:gd name="T15" fmla="*/ 24 h 72"/>
                <a:gd name="T16" fmla="*/ 420 w 2286"/>
                <a:gd name="T17" fmla="*/ 48 h 72"/>
                <a:gd name="T18" fmla="*/ 348 w 2286"/>
                <a:gd name="T19" fmla="*/ 24 h 72"/>
                <a:gd name="T20" fmla="*/ 516 w 2286"/>
                <a:gd name="T21" fmla="*/ 24 h 72"/>
                <a:gd name="T22" fmla="*/ 444 w 2286"/>
                <a:gd name="T23" fmla="*/ 48 h 72"/>
                <a:gd name="T24" fmla="*/ 540 w 2286"/>
                <a:gd name="T25" fmla="*/ 24 h 72"/>
                <a:gd name="T26" fmla="*/ 612 w 2286"/>
                <a:gd name="T27" fmla="*/ 48 h 72"/>
                <a:gd name="T28" fmla="*/ 540 w 2286"/>
                <a:gd name="T29" fmla="*/ 24 h 72"/>
                <a:gd name="T30" fmla="*/ 708 w 2286"/>
                <a:gd name="T31" fmla="*/ 24 h 72"/>
                <a:gd name="T32" fmla="*/ 636 w 2286"/>
                <a:gd name="T33" fmla="*/ 48 h 72"/>
                <a:gd name="T34" fmla="*/ 732 w 2286"/>
                <a:gd name="T35" fmla="*/ 24 h 72"/>
                <a:gd name="T36" fmla="*/ 804 w 2286"/>
                <a:gd name="T37" fmla="*/ 48 h 72"/>
                <a:gd name="T38" fmla="*/ 732 w 2286"/>
                <a:gd name="T39" fmla="*/ 24 h 72"/>
                <a:gd name="T40" fmla="*/ 900 w 2286"/>
                <a:gd name="T41" fmla="*/ 24 h 72"/>
                <a:gd name="T42" fmla="*/ 828 w 2286"/>
                <a:gd name="T43" fmla="*/ 48 h 72"/>
                <a:gd name="T44" fmla="*/ 924 w 2286"/>
                <a:gd name="T45" fmla="*/ 24 h 72"/>
                <a:gd name="T46" fmla="*/ 996 w 2286"/>
                <a:gd name="T47" fmla="*/ 48 h 72"/>
                <a:gd name="T48" fmla="*/ 924 w 2286"/>
                <a:gd name="T49" fmla="*/ 24 h 72"/>
                <a:gd name="T50" fmla="*/ 1092 w 2286"/>
                <a:gd name="T51" fmla="*/ 24 h 72"/>
                <a:gd name="T52" fmla="*/ 1020 w 2286"/>
                <a:gd name="T53" fmla="*/ 48 h 72"/>
                <a:gd name="T54" fmla="*/ 1116 w 2286"/>
                <a:gd name="T55" fmla="*/ 24 h 72"/>
                <a:gd name="T56" fmla="*/ 1188 w 2286"/>
                <a:gd name="T57" fmla="*/ 48 h 72"/>
                <a:gd name="T58" fmla="*/ 1116 w 2286"/>
                <a:gd name="T59" fmla="*/ 24 h 72"/>
                <a:gd name="T60" fmla="*/ 1284 w 2286"/>
                <a:gd name="T61" fmla="*/ 24 h 72"/>
                <a:gd name="T62" fmla="*/ 1212 w 2286"/>
                <a:gd name="T63" fmla="*/ 48 h 72"/>
                <a:gd name="T64" fmla="*/ 1308 w 2286"/>
                <a:gd name="T65" fmla="*/ 24 h 72"/>
                <a:gd name="T66" fmla="*/ 1380 w 2286"/>
                <a:gd name="T67" fmla="*/ 48 h 72"/>
                <a:gd name="T68" fmla="*/ 1308 w 2286"/>
                <a:gd name="T69" fmla="*/ 24 h 72"/>
                <a:gd name="T70" fmla="*/ 1476 w 2286"/>
                <a:gd name="T71" fmla="*/ 24 h 72"/>
                <a:gd name="T72" fmla="*/ 1404 w 2286"/>
                <a:gd name="T73" fmla="*/ 48 h 72"/>
                <a:gd name="T74" fmla="*/ 1500 w 2286"/>
                <a:gd name="T75" fmla="*/ 24 h 72"/>
                <a:gd name="T76" fmla="*/ 1572 w 2286"/>
                <a:gd name="T77" fmla="*/ 48 h 72"/>
                <a:gd name="T78" fmla="*/ 1500 w 2286"/>
                <a:gd name="T79" fmla="*/ 24 h 72"/>
                <a:gd name="T80" fmla="*/ 1668 w 2286"/>
                <a:gd name="T81" fmla="*/ 24 h 72"/>
                <a:gd name="T82" fmla="*/ 1596 w 2286"/>
                <a:gd name="T83" fmla="*/ 48 h 72"/>
                <a:gd name="T84" fmla="*/ 1692 w 2286"/>
                <a:gd name="T85" fmla="*/ 24 h 72"/>
                <a:gd name="T86" fmla="*/ 1764 w 2286"/>
                <a:gd name="T87" fmla="*/ 48 h 72"/>
                <a:gd name="T88" fmla="*/ 1692 w 2286"/>
                <a:gd name="T89" fmla="*/ 24 h 72"/>
                <a:gd name="T90" fmla="*/ 1860 w 2286"/>
                <a:gd name="T91" fmla="*/ 24 h 72"/>
                <a:gd name="T92" fmla="*/ 1788 w 2286"/>
                <a:gd name="T93" fmla="*/ 48 h 72"/>
                <a:gd name="T94" fmla="*/ 1884 w 2286"/>
                <a:gd name="T95" fmla="*/ 24 h 72"/>
                <a:gd name="T96" fmla="*/ 1956 w 2286"/>
                <a:gd name="T97" fmla="*/ 48 h 72"/>
                <a:gd name="T98" fmla="*/ 1884 w 2286"/>
                <a:gd name="T99" fmla="*/ 24 h 72"/>
                <a:gd name="T100" fmla="*/ 2052 w 2286"/>
                <a:gd name="T101" fmla="*/ 24 h 72"/>
                <a:gd name="T102" fmla="*/ 1980 w 2286"/>
                <a:gd name="T103" fmla="*/ 48 h 72"/>
                <a:gd name="T104" fmla="*/ 2076 w 2286"/>
                <a:gd name="T105" fmla="*/ 24 h 72"/>
                <a:gd name="T106" fmla="*/ 2148 w 2286"/>
                <a:gd name="T107" fmla="*/ 48 h 72"/>
                <a:gd name="T108" fmla="*/ 2076 w 2286"/>
                <a:gd name="T109" fmla="*/ 24 h 72"/>
                <a:gd name="T110" fmla="*/ 2226 w 2286"/>
                <a:gd name="T111" fmla="*/ 24 h 72"/>
                <a:gd name="T112" fmla="*/ 2172 w 2286"/>
                <a:gd name="T113" fmla="*/ 48 h 72"/>
                <a:gd name="T114" fmla="*/ 72 w 2286"/>
                <a:gd name="T115" fmla="*/ 72 h 72"/>
                <a:gd name="T116" fmla="*/ 72 w 2286"/>
                <a:gd name="T117" fmla="*/ 0 h 72"/>
                <a:gd name="T118" fmla="*/ 2214 w 2286"/>
                <a:gd name="T119" fmla="*/ 0 h 72"/>
                <a:gd name="T120" fmla="*/ 2214 w 2286"/>
                <a:gd name="T1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6" h="72">
                  <a:moveTo>
                    <a:pt x="60" y="24"/>
                  </a:moveTo>
                  <a:lnTo>
                    <a:pt x="132" y="24"/>
                  </a:lnTo>
                  <a:lnTo>
                    <a:pt x="132" y="48"/>
                  </a:lnTo>
                  <a:lnTo>
                    <a:pt x="60" y="48"/>
                  </a:lnTo>
                  <a:lnTo>
                    <a:pt x="60" y="24"/>
                  </a:lnTo>
                  <a:close/>
                  <a:moveTo>
                    <a:pt x="156" y="24"/>
                  </a:moveTo>
                  <a:lnTo>
                    <a:pt x="228" y="24"/>
                  </a:lnTo>
                  <a:lnTo>
                    <a:pt x="228" y="48"/>
                  </a:lnTo>
                  <a:lnTo>
                    <a:pt x="156" y="48"/>
                  </a:lnTo>
                  <a:lnTo>
                    <a:pt x="156" y="24"/>
                  </a:lnTo>
                  <a:close/>
                  <a:moveTo>
                    <a:pt x="252" y="24"/>
                  </a:moveTo>
                  <a:lnTo>
                    <a:pt x="324" y="24"/>
                  </a:lnTo>
                  <a:lnTo>
                    <a:pt x="324" y="48"/>
                  </a:lnTo>
                  <a:lnTo>
                    <a:pt x="252" y="48"/>
                  </a:lnTo>
                  <a:lnTo>
                    <a:pt x="252" y="24"/>
                  </a:lnTo>
                  <a:close/>
                  <a:moveTo>
                    <a:pt x="348" y="24"/>
                  </a:moveTo>
                  <a:lnTo>
                    <a:pt x="420" y="24"/>
                  </a:lnTo>
                  <a:lnTo>
                    <a:pt x="420" y="48"/>
                  </a:lnTo>
                  <a:lnTo>
                    <a:pt x="348" y="48"/>
                  </a:lnTo>
                  <a:lnTo>
                    <a:pt x="348" y="24"/>
                  </a:lnTo>
                  <a:close/>
                  <a:moveTo>
                    <a:pt x="444" y="24"/>
                  </a:moveTo>
                  <a:lnTo>
                    <a:pt x="516" y="24"/>
                  </a:lnTo>
                  <a:lnTo>
                    <a:pt x="516" y="48"/>
                  </a:lnTo>
                  <a:lnTo>
                    <a:pt x="444" y="48"/>
                  </a:lnTo>
                  <a:lnTo>
                    <a:pt x="444" y="24"/>
                  </a:lnTo>
                  <a:close/>
                  <a:moveTo>
                    <a:pt x="540" y="24"/>
                  </a:moveTo>
                  <a:lnTo>
                    <a:pt x="612" y="24"/>
                  </a:lnTo>
                  <a:lnTo>
                    <a:pt x="612" y="48"/>
                  </a:lnTo>
                  <a:lnTo>
                    <a:pt x="540" y="48"/>
                  </a:lnTo>
                  <a:lnTo>
                    <a:pt x="540" y="24"/>
                  </a:lnTo>
                  <a:close/>
                  <a:moveTo>
                    <a:pt x="636" y="24"/>
                  </a:moveTo>
                  <a:lnTo>
                    <a:pt x="708" y="24"/>
                  </a:lnTo>
                  <a:lnTo>
                    <a:pt x="708" y="48"/>
                  </a:lnTo>
                  <a:lnTo>
                    <a:pt x="636" y="48"/>
                  </a:lnTo>
                  <a:lnTo>
                    <a:pt x="636" y="24"/>
                  </a:lnTo>
                  <a:close/>
                  <a:moveTo>
                    <a:pt x="732" y="24"/>
                  </a:moveTo>
                  <a:lnTo>
                    <a:pt x="804" y="24"/>
                  </a:lnTo>
                  <a:lnTo>
                    <a:pt x="804" y="48"/>
                  </a:lnTo>
                  <a:lnTo>
                    <a:pt x="732" y="48"/>
                  </a:lnTo>
                  <a:lnTo>
                    <a:pt x="732" y="24"/>
                  </a:lnTo>
                  <a:close/>
                  <a:moveTo>
                    <a:pt x="828" y="24"/>
                  </a:moveTo>
                  <a:lnTo>
                    <a:pt x="900" y="24"/>
                  </a:lnTo>
                  <a:lnTo>
                    <a:pt x="900" y="48"/>
                  </a:lnTo>
                  <a:lnTo>
                    <a:pt x="828" y="48"/>
                  </a:lnTo>
                  <a:lnTo>
                    <a:pt x="828" y="24"/>
                  </a:lnTo>
                  <a:close/>
                  <a:moveTo>
                    <a:pt x="924" y="24"/>
                  </a:moveTo>
                  <a:lnTo>
                    <a:pt x="996" y="24"/>
                  </a:lnTo>
                  <a:lnTo>
                    <a:pt x="996" y="48"/>
                  </a:lnTo>
                  <a:lnTo>
                    <a:pt x="924" y="48"/>
                  </a:lnTo>
                  <a:lnTo>
                    <a:pt x="924" y="24"/>
                  </a:lnTo>
                  <a:close/>
                  <a:moveTo>
                    <a:pt x="1020" y="24"/>
                  </a:moveTo>
                  <a:lnTo>
                    <a:pt x="1092" y="24"/>
                  </a:lnTo>
                  <a:lnTo>
                    <a:pt x="1092" y="48"/>
                  </a:lnTo>
                  <a:lnTo>
                    <a:pt x="1020" y="48"/>
                  </a:lnTo>
                  <a:lnTo>
                    <a:pt x="1020" y="24"/>
                  </a:lnTo>
                  <a:close/>
                  <a:moveTo>
                    <a:pt x="1116" y="24"/>
                  </a:moveTo>
                  <a:lnTo>
                    <a:pt x="1188" y="24"/>
                  </a:lnTo>
                  <a:lnTo>
                    <a:pt x="1188" y="48"/>
                  </a:lnTo>
                  <a:lnTo>
                    <a:pt x="1116" y="48"/>
                  </a:lnTo>
                  <a:lnTo>
                    <a:pt x="1116" y="24"/>
                  </a:lnTo>
                  <a:close/>
                  <a:moveTo>
                    <a:pt x="1212" y="24"/>
                  </a:moveTo>
                  <a:lnTo>
                    <a:pt x="1284" y="24"/>
                  </a:lnTo>
                  <a:lnTo>
                    <a:pt x="1284" y="48"/>
                  </a:lnTo>
                  <a:lnTo>
                    <a:pt x="1212" y="48"/>
                  </a:lnTo>
                  <a:lnTo>
                    <a:pt x="1212" y="24"/>
                  </a:lnTo>
                  <a:close/>
                  <a:moveTo>
                    <a:pt x="1308" y="24"/>
                  </a:moveTo>
                  <a:lnTo>
                    <a:pt x="1380" y="24"/>
                  </a:lnTo>
                  <a:lnTo>
                    <a:pt x="1380" y="48"/>
                  </a:lnTo>
                  <a:lnTo>
                    <a:pt x="1308" y="48"/>
                  </a:lnTo>
                  <a:lnTo>
                    <a:pt x="1308" y="24"/>
                  </a:lnTo>
                  <a:close/>
                  <a:moveTo>
                    <a:pt x="1404" y="24"/>
                  </a:moveTo>
                  <a:lnTo>
                    <a:pt x="1476" y="24"/>
                  </a:lnTo>
                  <a:lnTo>
                    <a:pt x="1476" y="48"/>
                  </a:lnTo>
                  <a:lnTo>
                    <a:pt x="1404" y="48"/>
                  </a:lnTo>
                  <a:lnTo>
                    <a:pt x="1404" y="24"/>
                  </a:lnTo>
                  <a:close/>
                  <a:moveTo>
                    <a:pt x="1500" y="24"/>
                  </a:moveTo>
                  <a:lnTo>
                    <a:pt x="1572" y="24"/>
                  </a:lnTo>
                  <a:lnTo>
                    <a:pt x="1572" y="48"/>
                  </a:lnTo>
                  <a:lnTo>
                    <a:pt x="1500" y="48"/>
                  </a:lnTo>
                  <a:lnTo>
                    <a:pt x="1500" y="24"/>
                  </a:lnTo>
                  <a:close/>
                  <a:moveTo>
                    <a:pt x="1596" y="24"/>
                  </a:moveTo>
                  <a:lnTo>
                    <a:pt x="1668" y="24"/>
                  </a:lnTo>
                  <a:lnTo>
                    <a:pt x="1668" y="48"/>
                  </a:lnTo>
                  <a:lnTo>
                    <a:pt x="1596" y="48"/>
                  </a:lnTo>
                  <a:lnTo>
                    <a:pt x="1596" y="24"/>
                  </a:lnTo>
                  <a:close/>
                  <a:moveTo>
                    <a:pt x="1692" y="24"/>
                  </a:moveTo>
                  <a:lnTo>
                    <a:pt x="1764" y="24"/>
                  </a:lnTo>
                  <a:lnTo>
                    <a:pt x="1764" y="48"/>
                  </a:lnTo>
                  <a:lnTo>
                    <a:pt x="1692" y="48"/>
                  </a:lnTo>
                  <a:lnTo>
                    <a:pt x="1692" y="24"/>
                  </a:lnTo>
                  <a:close/>
                  <a:moveTo>
                    <a:pt x="1788" y="24"/>
                  </a:moveTo>
                  <a:lnTo>
                    <a:pt x="1860" y="24"/>
                  </a:lnTo>
                  <a:lnTo>
                    <a:pt x="1860" y="48"/>
                  </a:lnTo>
                  <a:lnTo>
                    <a:pt x="1788" y="48"/>
                  </a:lnTo>
                  <a:lnTo>
                    <a:pt x="1788" y="24"/>
                  </a:lnTo>
                  <a:close/>
                  <a:moveTo>
                    <a:pt x="1884" y="24"/>
                  </a:moveTo>
                  <a:lnTo>
                    <a:pt x="1956" y="24"/>
                  </a:lnTo>
                  <a:lnTo>
                    <a:pt x="1956" y="48"/>
                  </a:lnTo>
                  <a:lnTo>
                    <a:pt x="1884" y="48"/>
                  </a:lnTo>
                  <a:lnTo>
                    <a:pt x="1884" y="24"/>
                  </a:lnTo>
                  <a:close/>
                  <a:moveTo>
                    <a:pt x="1980" y="24"/>
                  </a:moveTo>
                  <a:lnTo>
                    <a:pt x="2052" y="24"/>
                  </a:lnTo>
                  <a:lnTo>
                    <a:pt x="2052" y="48"/>
                  </a:lnTo>
                  <a:lnTo>
                    <a:pt x="1980" y="48"/>
                  </a:lnTo>
                  <a:lnTo>
                    <a:pt x="1980" y="24"/>
                  </a:lnTo>
                  <a:close/>
                  <a:moveTo>
                    <a:pt x="2076" y="24"/>
                  </a:moveTo>
                  <a:lnTo>
                    <a:pt x="2148" y="24"/>
                  </a:lnTo>
                  <a:lnTo>
                    <a:pt x="2148" y="48"/>
                  </a:lnTo>
                  <a:lnTo>
                    <a:pt x="2076" y="48"/>
                  </a:lnTo>
                  <a:lnTo>
                    <a:pt x="2076" y="24"/>
                  </a:lnTo>
                  <a:close/>
                  <a:moveTo>
                    <a:pt x="2172" y="24"/>
                  </a:moveTo>
                  <a:lnTo>
                    <a:pt x="2226" y="24"/>
                  </a:lnTo>
                  <a:lnTo>
                    <a:pt x="2226" y="48"/>
                  </a:lnTo>
                  <a:lnTo>
                    <a:pt x="2172" y="48"/>
                  </a:lnTo>
                  <a:lnTo>
                    <a:pt x="2172" y="24"/>
                  </a:lnTo>
                  <a:close/>
                  <a:moveTo>
                    <a:pt x="72" y="72"/>
                  </a:moveTo>
                  <a:lnTo>
                    <a:pt x="0" y="36"/>
                  </a:lnTo>
                  <a:lnTo>
                    <a:pt x="72" y="0"/>
                  </a:lnTo>
                  <a:lnTo>
                    <a:pt x="72" y="72"/>
                  </a:lnTo>
                  <a:close/>
                  <a:moveTo>
                    <a:pt x="2214" y="0"/>
                  </a:moveTo>
                  <a:lnTo>
                    <a:pt x="2286" y="36"/>
                  </a:lnTo>
                  <a:lnTo>
                    <a:pt x="2214" y="72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92D050"/>
            </a:solidFill>
            <a:ln w="0" cap="flat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2913064" y="957261"/>
              <a:ext cx="4763" cy="3312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>
              <a:off x="3482977" y="2109332"/>
              <a:ext cx="4763" cy="2160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3492502" y="2156957"/>
              <a:ext cx="4763" cy="2124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126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endParaRPr lang="sv-SE" sz="4000" dirty="0"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790950"/>
            <a:ext cx="9144000" cy="26193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Ofta samarbetade företagarna med ”marknadsorienterade” </a:t>
            </a:r>
            <a:br>
              <a:rPr lang="sv-SE" dirty="0" smtClean="0"/>
            </a:br>
            <a:r>
              <a:rPr lang="sv-SE" dirty="0" smtClean="0"/>
              <a:t>offentliga aktörer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14475" y="4641414"/>
            <a:ext cx="874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”</a:t>
            </a:r>
            <a:r>
              <a:rPr lang="sv-SE" dirty="0"/>
              <a:t> </a:t>
            </a:r>
            <a:r>
              <a:rPr lang="sv-SE" i="1" dirty="0"/>
              <a:t>Jag tror att… varumärket Scandinavian </a:t>
            </a:r>
            <a:r>
              <a:rPr lang="sv-SE" i="1" dirty="0" err="1"/>
              <a:t>Xperience</a:t>
            </a:r>
            <a:r>
              <a:rPr lang="sv-SE" i="1" dirty="0"/>
              <a:t> det kommer absolut hjälpa företag som mitt att kunna växa i framtiden. Jag tror det är ett stort steg framåt</a:t>
            </a:r>
            <a:r>
              <a:rPr lang="sv-SE" i="1" dirty="0" smtClean="0"/>
              <a:t>...”</a:t>
            </a:r>
            <a:endParaRPr lang="sv-SE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 b="6293"/>
          <a:stretch/>
        </p:blipFill>
        <p:spPr>
          <a:xfrm>
            <a:off x="7004074" y="-304800"/>
            <a:ext cx="5197451" cy="330517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800350"/>
            <a:ext cx="9144000" cy="245745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Resultatet av studien visar att de inflyttade </a:t>
            </a:r>
            <a:r>
              <a:rPr lang="sv-SE" dirty="0"/>
              <a:t>företagarna bidrar till </a:t>
            </a:r>
            <a:r>
              <a:rPr lang="sv-SE" dirty="0" smtClean="0"/>
              <a:t>en </a:t>
            </a:r>
            <a:r>
              <a:rPr lang="sv-SE" dirty="0"/>
              <a:t>utveckling av </a:t>
            </a:r>
            <a:r>
              <a:rPr lang="sv-SE" dirty="0" smtClean="0"/>
              <a:t>besöksnäringen </a:t>
            </a:r>
            <a:r>
              <a:rPr lang="sv-SE" dirty="0"/>
              <a:t>i </a:t>
            </a:r>
            <a:r>
              <a:rPr lang="sv-SE" dirty="0" smtClean="0"/>
              <a:t>länet.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Genom ökad kunskap om villkor och utmaningar kan deras potential tas tillvara </a:t>
            </a:r>
            <a:r>
              <a:rPr lang="sv-SE" dirty="0" smtClean="0"/>
              <a:t>bättre.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8912"/>
          </a:xfrm>
        </p:spPr>
        <p:txBody>
          <a:bodyPr>
            <a:noAutofit/>
          </a:bodyPr>
          <a:lstStyle/>
          <a:p>
            <a:r>
              <a:rPr lang="sv-SE" sz="4000" dirty="0" smtClean="0">
                <a:latin typeface="+mn-lt"/>
              </a:rPr>
              <a:t>Inflyttade företagare bidrar till </a:t>
            </a:r>
            <a:br>
              <a:rPr lang="sv-SE" sz="4000" dirty="0" smtClean="0">
                <a:latin typeface="+mn-lt"/>
              </a:rPr>
            </a:br>
            <a:r>
              <a:rPr lang="sv-SE" sz="4000" dirty="0" smtClean="0">
                <a:latin typeface="+mn-lt"/>
              </a:rPr>
              <a:t>att utveckla besöksnäringen</a:t>
            </a:r>
            <a:endParaRPr lang="sv-SE" sz="4000" dirty="0">
              <a:latin typeface="+mn-lt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+mn-lt"/>
              </a:rPr>
              <a:t>Samverkan </a:t>
            </a:r>
            <a:r>
              <a:rPr lang="sv-SE" sz="4000" dirty="0">
                <a:latin typeface="+mn-lt"/>
              </a:rPr>
              <a:t>och nätverksbyggande </a:t>
            </a:r>
            <a:r>
              <a:rPr lang="sv-SE" sz="4000" dirty="0" smtClean="0">
                <a:latin typeface="+mn-lt"/>
              </a:rPr>
              <a:t>viktigt</a:t>
            </a:r>
            <a:endParaRPr lang="sv-SE" sz="4000" dirty="0"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Att </a:t>
            </a:r>
            <a:r>
              <a:rPr lang="sv-SE" dirty="0"/>
              <a:t>som offentlig aktör tillhandahålla arenor för samverkan och nätverksbyggande </a:t>
            </a:r>
            <a:r>
              <a:rPr lang="sv-SE" dirty="0" smtClean="0"/>
              <a:t>är viktigt.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Det gäller även att värna om balansen </a:t>
            </a:r>
            <a:r>
              <a:rPr lang="sv-SE" dirty="0"/>
              <a:t>mellan allmänintresse och </a:t>
            </a:r>
            <a:r>
              <a:rPr lang="sv-SE" dirty="0" smtClean="0"/>
              <a:t>marknadsorientering.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46320" r="104" b="15154"/>
          <a:stretch/>
        </p:blipFill>
        <p:spPr>
          <a:xfrm>
            <a:off x="0" y="-171399"/>
            <a:ext cx="12192000" cy="7067218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752474" y="1316038"/>
            <a:ext cx="10144125" cy="4027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Tack för </a:t>
            </a:r>
            <a:r>
              <a:rPr lang="sv-SE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din</a:t>
            </a:r>
            <a:br>
              <a:rPr lang="sv-SE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sv-SE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sv-SE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uppmärksamhet!</a:t>
            </a:r>
          </a:p>
        </p:txBody>
      </p:sp>
    </p:spTree>
    <p:extLst>
      <p:ext uri="{BB962C8B-B14F-4D97-AF65-F5344CB8AC3E}">
        <p14:creationId xmlns:p14="http://schemas.microsoft.com/office/powerpoint/2010/main" val="35514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+mn-lt"/>
              </a:rPr>
              <a:t>Inflyttade turismentreprenörer i Gävleborg</a:t>
            </a:r>
            <a:br>
              <a:rPr lang="sv-SE" sz="4000" dirty="0" smtClean="0">
                <a:latin typeface="+mn-lt"/>
              </a:rPr>
            </a:br>
            <a:r>
              <a:rPr lang="sv-SE" sz="4000" dirty="0"/>
              <a:t>–</a:t>
            </a:r>
            <a:r>
              <a:rPr lang="sv-SE" sz="4000" dirty="0" smtClean="0">
                <a:latin typeface="+mn-lt"/>
              </a:rPr>
              <a:t> möjligheter och utmaningar</a:t>
            </a:r>
            <a:endParaRPr lang="sv-SE" sz="4000" dirty="0"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/>
          <a:lstStyle/>
          <a:p>
            <a:r>
              <a:rPr lang="sv-SE" b="1" dirty="0" smtClean="0"/>
              <a:t>Karin Tillberg Mattsson</a:t>
            </a:r>
            <a:endParaRPr lang="sv-SE" b="1" dirty="0"/>
          </a:p>
          <a:p>
            <a:r>
              <a:rPr lang="sv-SE" dirty="0" smtClean="0"/>
              <a:t>Fil dr i kulturgeografi.</a:t>
            </a:r>
            <a:endParaRPr lang="sv-SE" dirty="0"/>
          </a:p>
          <a:p>
            <a:r>
              <a:rPr lang="sv-SE" dirty="0" smtClean="0"/>
              <a:t>Bedriver ett forskningsprojekt </a:t>
            </a:r>
            <a:r>
              <a:rPr lang="sv-SE" dirty="0"/>
              <a:t>vid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Centrum </a:t>
            </a:r>
            <a:r>
              <a:rPr lang="sv-SE" dirty="0"/>
              <a:t>för forskning och </a:t>
            </a:r>
            <a:r>
              <a:rPr lang="sv-SE" dirty="0" smtClean="0"/>
              <a:t>utveckling, Region Gävleborg.</a:t>
            </a:r>
            <a:endParaRPr lang="sv-SE" dirty="0"/>
          </a:p>
          <a:p>
            <a:r>
              <a:rPr lang="sv-SE" dirty="0" smtClean="0"/>
              <a:t>Anställd vid FoU Välfärd, Region Gävleborg.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657351" y="2596376"/>
            <a:ext cx="8753474" cy="3240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Minskande och åldrande befolkning i många landsbygdsområden.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Antalet arbetstillfällen inom jord- och skogsbruk samt tillverkningsindustri har minskat.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52474" y="1316037"/>
            <a:ext cx="10144125" cy="785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Samhällsutmaningar</a:t>
            </a:r>
          </a:p>
        </p:txBody>
      </p:sp>
    </p:spTree>
    <p:extLst>
      <p:ext uri="{BB962C8B-B14F-4D97-AF65-F5344CB8AC3E}">
        <p14:creationId xmlns:p14="http://schemas.microsoft.com/office/powerpoint/2010/main" val="13761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+mn-lt"/>
              </a:rPr>
              <a:t>Växande besöksnäring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343151"/>
            <a:ext cx="9144000" cy="29146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2000-2016 ökade turismens </a:t>
            </a:r>
            <a:r>
              <a:rPr lang="sv-SE" dirty="0"/>
              <a:t>exportvärde </a:t>
            </a:r>
            <a:r>
              <a:rPr lang="sv-SE" dirty="0" smtClean="0"/>
              <a:t>med </a:t>
            </a:r>
            <a:r>
              <a:rPr lang="sv-SE" dirty="0"/>
              <a:t>194 </a:t>
            </a:r>
            <a:r>
              <a:rPr lang="sv-SE" dirty="0" smtClean="0"/>
              <a:t>%. Det är mer </a:t>
            </a:r>
            <a:r>
              <a:rPr lang="sv-SE" dirty="0"/>
              <a:t>än dubbelt så stort som den svenska järn- och </a:t>
            </a:r>
            <a:r>
              <a:rPr lang="sv-SE" dirty="0" smtClean="0"/>
              <a:t>stålexportens.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I Gävleborgs län </a:t>
            </a:r>
            <a:r>
              <a:rPr lang="sv-SE" dirty="0" smtClean="0"/>
              <a:t>har den </a:t>
            </a:r>
            <a:r>
              <a:rPr lang="sv-SE" dirty="0"/>
              <a:t>internationella turismen </a:t>
            </a:r>
            <a:r>
              <a:rPr lang="sv-SE" dirty="0" smtClean="0"/>
              <a:t>ökat. Däremot är den fortfarande inte lika </a:t>
            </a:r>
            <a:r>
              <a:rPr lang="sv-SE" dirty="0"/>
              <a:t>utvecklad som i </a:t>
            </a:r>
            <a:r>
              <a:rPr lang="sv-SE" dirty="0" smtClean="0"/>
              <a:t>andra </a:t>
            </a:r>
            <a:r>
              <a:rPr lang="sv-SE" dirty="0"/>
              <a:t>delar av </a:t>
            </a:r>
            <a:r>
              <a:rPr lang="sv-SE" dirty="0" smtClean="0"/>
              <a:t>Sverige.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96434"/>
              </p:ext>
            </p:extLst>
          </p:nvPr>
        </p:nvGraphicFramePr>
        <p:xfrm>
          <a:off x="1762124" y="4199097"/>
          <a:ext cx="8258175" cy="1455577"/>
        </p:xfrm>
        <a:graphic>
          <a:graphicData uri="http://schemas.openxmlformats.org/drawingml/2006/table">
            <a:tbl>
              <a:tblPr firstRow="1" firstCol="1" bandRow="1"/>
              <a:tblGrid>
                <a:gridCol w="429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Gävleborg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Dalarna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Sverige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Antal utländska </a:t>
                      </a:r>
                      <a:r>
                        <a:rPr lang="sv-S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gästnätter,</a:t>
                      </a:r>
                      <a:r>
                        <a:rPr lang="sv-SE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v-S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sommaren </a:t>
                      </a: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56 993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326 546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8 353 132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Förändring, 2010-2017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+ 32 %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- 10 %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+ 18 % 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62313" y="5732878"/>
            <a:ext cx="18496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Källa</a:t>
            </a:r>
            <a:r>
              <a:rPr kumimoji="0" lang="en-US" altLang="sv-S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altLang="sv-S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Tillväxtverket</a:t>
            </a:r>
            <a:r>
              <a:rPr kumimoji="0" lang="en-US" altLang="sv-S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+mn-lt"/>
              </a:rPr>
              <a:t>Utländska </a:t>
            </a:r>
            <a:r>
              <a:rPr lang="sv-SE" sz="4000" dirty="0" smtClean="0">
                <a:latin typeface="+mn-lt"/>
              </a:rPr>
              <a:t>företagare </a:t>
            </a:r>
            <a:r>
              <a:rPr lang="sv-SE" sz="4000" dirty="0">
                <a:latin typeface="+mn-lt"/>
              </a:rPr>
              <a:t>på </a:t>
            </a:r>
            <a:r>
              <a:rPr lang="sv-SE" sz="4000" dirty="0" smtClean="0">
                <a:latin typeface="+mn-lt"/>
              </a:rPr>
              <a:t>landsbygden</a:t>
            </a:r>
            <a:endParaRPr lang="sv-SE" sz="4000" dirty="0"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Merparten av de inflyttade logiföretagarna kommer från europeiska länder.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Flera </a:t>
            </a:r>
            <a:r>
              <a:rPr lang="sv-SE" dirty="0" smtClean="0"/>
              <a:t>har rekryterats </a:t>
            </a:r>
            <a:r>
              <a:rPr lang="sv-SE" dirty="0"/>
              <a:t>av svenska </a:t>
            </a:r>
            <a:r>
              <a:rPr lang="sv-SE" dirty="0" smtClean="0"/>
              <a:t>landsbygdskommuner.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Livsstilsmotiv ligger ofta bakom flytten: de vill bo </a:t>
            </a:r>
            <a:r>
              <a:rPr lang="sv-SE" dirty="0"/>
              <a:t>nära naturen, </a:t>
            </a:r>
            <a:r>
              <a:rPr lang="sv-SE" dirty="0" smtClean="0"/>
              <a:t>ha ett aktivt friluftsliv och så vidare.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100v051\kt15048$\WinData\Forskningsansökningar\Studie besöksnäringen\Delstudie 2\RSPP Karta 3 casestudyarea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78" y="666750"/>
            <a:ext cx="1829710" cy="39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Forskning i samarbete med Umeå </a:t>
            </a:r>
            <a:r>
              <a:rPr lang="sv-SE" dirty="0" smtClean="0"/>
              <a:t>universitet.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Studien omfattade 48 </a:t>
            </a:r>
            <a:r>
              <a:rPr lang="sv-SE" dirty="0"/>
              <a:t>inflyttade </a:t>
            </a:r>
            <a:r>
              <a:rPr lang="sv-SE" dirty="0" smtClean="0"/>
              <a:t>företagare. Dessa </a:t>
            </a:r>
            <a:br>
              <a:rPr lang="sv-SE" dirty="0" smtClean="0"/>
            </a:br>
            <a:r>
              <a:rPr lang="sv-SE" dirty="0" smtClean="0"/>
              <a:t>återfanns på landsbygden </a:t>
            </a:r>
            <a:r>
              <a:rPr lang="sv-SE" dirty="0"/>
              <a:t>i Gävleborg, </a:t>
            </a:r>
            <a:r>
              <a:rPr lang="sv-SE" dirty="0" smtClean="0"/>
              <a:t>Värmland</a:t>
            </a:r>
            <a:br>
              <a:rPr lang="sv-SE" dirty="0" smtClean="0"/>
            </a:br>
            <a:r>
              <a:rPr lang="sv-SE" dirty="0" smtClean="0"/>
              <a:t>och Norrbotten/Västerbotten.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Majoriteten drev logiföretag </a:t>
            </a:r>
            <a:r>
              <a:rPr lang="sv-SE" dirty="0"/>
              <a:t>med </a:t>
            </a:r>
            <a:r>
              <a:rPr lang="sv-SE" dirty="0" smtClean="0"/>
              <a:t>inriktning </a:t>
            </a:r>
            <a:br>
              <a:rPr lang="sv-SE" dirty="0" smtClean="0"/>
            </a:br>
            <a:r>
              <a:rPr lang="sv-SE" dirty="0" smtClean="0"/>
              <a:t>mot naturturism. 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+mn-lt"/>
              </a:rPr>
              <a:t>Forskningssamarbete</a:t>
            </a:r>
            <a:endParaRPr lang="sv-SE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r="28452" b="36729"/>
          <a:stretch/>
        </p:blipFill>
        <p:spPr>
          <a:xfrm>
            <a:off x="-96688" y="-99392"/>
            <a:ext cx="12313367" cy="6979344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1504951" y="3882251"/>
            <a:ext cx="8753474" cy="3240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sv-SE" sz="1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”I [by], med lite äldre folk sa dom nej, nej, nej…du är absolut inte välkommen med dina gäster. För att vi har tagit hand om de här fiskevattnen i många år och vi vill inte att du och dina gäster tar all fisk. Men dom förstod inte att pratar man sportfiske då är det oftast ´</a:t>
            </a:r>
            <a:r>
              <a:rPr lang="sv-SE" sz="180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catch</a:t>
            </a:r>
            <a:r>
              <a:rPr lang="sv-SE" sz="1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release´ // </a:t>
            </a:r>
          </a:p>
          <a:p>
            <a:pPr algn="l">
              <a:lnSpc>
                <a:spcPct val="100000"/>
              </a:lnSpc>
            </a:pPr>
            <a:r>
              <a:rPr lang="sv-SE" sz="1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Numera hör jag en hel del säga att dom är glada att jag har kommit eftersom nu i det här fallet så är [by] tillbaka på kartan. Dom hade aldrig tänkt att det finns möjlighet att göra det jag gör…” 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657351" y="2596376"/>
            <a:ext cx="8753474" cy="3240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Nya turismprodukter och marknadsföringsstrategier </a:t>
            </a:r>
            <a:b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bidrar till ökat antal gästnätter och en större andel </a:t>
            </a:r>
            <a:b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utländska </a:t>
            </a:r>
            <a:r>
              <a:rPr lang="sv-S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gäster.</a:t>
            </a:r>
            <a:endParaRPr lang="sv-S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752474" y="1316037"/>
            <a:ext cx="10144125" cy="785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Några resultat</a:t>
            </a:r>
            <a:endParaRPr lang="sv-SE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7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 En utmaning handlade om lokala </a:t>
            </a:r>
            <a:r>
              <a:rPr lang="sv-SE" dirty="0"/>
              <a:t>kulturella normer och uppfattningar om </a:t>
            </a:r>
            <a:r>
              <a:rPr lang="sv-SE" dirty="0" smtClean="0"/>
              <a:t>turismföretagande…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14475" y="3869889"/>
            <a:ext cx="874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”När man har ett företag här i [by] är det viktigt att samarbeta, men samarbeta är jättesvårt för många… så jag säger det hela tiden, vi måste samarbeta, vi är inga konkurrenter…”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2662"/>
          </a:xfrm>
        </p:spPr>
        <p:txBody>
          <a:bodyPr>
            <a:normAutofit/>
          </a:bodyPr>
          <a:lstStyle/>
          <a:p>
            <a:endParaRPr lang="sv-SE" sz="4000" dirty="0"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38425"/>
            <a:ext cx="9144000" cy="26193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…en annan var att offentliga aktörers och företagarnas strategier inte alltid överensstämmer.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14475" y="3869889"/>
            <a:ext cx="8743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”Dom [kommunen] har gjort en gratis ställplats i [ort]… en campingställplats för husbilar eller husvagnar utan medvetande från oss. Så därför var jag jättejättearg. Vi tycker att det är oärlig konkurrens…”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5764170"/>
            <a:ext cx="2609469" cy="8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558</Words>
  <Application>Microsoft Office PowerPoint</Application>
  <PresentationFormat>Bredbild</PresentationFormat>
  <Paragraphs>95</Paragraphs>
  <Slides>14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Office-tema</vt:lpstr>
      <vt:lpstr>PowerPoint-presentation</vt:lpstr>
      <vt:lpstr>Inflyttade turismentreprenörer i Gävleborg – möjligheter och utmaningar</vt:lpstr>
      <vt:lpstr>PowerPoint-presentation</vt:lpstr>
      <vt:lpstr>Växande besöksnäring</vt:lpstr>
      <vt:lpstr>Utländska företagare på landsbygden</vt:lpstr>
      <vt:lpstr>Forskningssamarbete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Inflyttade företagare bidrar till  att utveckla besöksnäringen</vt:lpstr>
      <vt:lpstr>Samverkan och nätverksbyggande viktigt</vt:lpstr>
      <vt:lpstr>PowerPoint-presentation</vt:lpstr>
    </vt:vector>
  </TitlesOfParts>
  <Company>Högskolan i Gävle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Esplund</dc:creator>
  <cp:lastModifiedBy>Anna Jansson</cp:lastModifiedBy>
  <cp:revision>173</cp:revision>
  <dcterms:created xsi:type="dcterms:W3CDTF">2018-02-22T14:12:49Z</dcterms:created>
  <dcterms:modified xsi:type="dcterms:W3CDTF">2018-05-23T07:46:30Z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